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2" r:id="rId2"/>
    <p:sldMasterId id="2147483708" r:id="rId3"/>
    <p:sldMasterId id="2147483794" r:id="rId4"/>
    <p:sldMasterId id="2147483744" r:id="rId5"/>
  </p:sldMasterIdLst>
  <p:notesMasterIdLst>
    <p:notesMasterId r:id="rId62"/>
  </p:notesMasterIdLst>
  <p:sldIdLst>
    <p:sldId id="329" r:id="rId6"/>
    <p:sldId id="303" r:id="rId7"/>
    <p:sldId id="331" r:id="rId8"/>
    <p:sldId id="1235" r:id="rId9"/>
    <p:sldId id="265" r:id="rId10"/>
    <p:sldId id="266" r:id="rId11"/>
    <p:sldId id="268" r:id="rId12"/>
    <p:sldId id="267" r:id="rId13"/>
    <p:sldId id="352" r:id="rId14"/>
    <p:sldId id="1204" r:id="rId15"/>
    <p:sldId id="1200" r:id="rId16"/>
    <p:sldId id="1201" r:id="rId17"/>
    <p:sldId id="1205" r:id="rId18"/>
    <p:sldId id="1207" r:id="rId19"/>
    <p:sldId id="1202" r:id="rId20"/>
    <p:sldId id="1210" r:id="rId21"/>
    <p:sldId id="258" r:id="rId22"/>
    <p:sldId id="1225" r:id="rId23"/>
    <p:sldId id="1209" r:id="rId24"/>
    <p:sldId id="257" r:id="rId25"/>
    <p:sldId id="1213" r:id="rId26"/>
    <p:sldId id="1215" r:id="rId27"/>
    <p:sldId id="1242" r:id="rId28"/>
    <p:sldId id="1227" r:id="rId29"/>
    <p:sldId id="1236" r:id="rId30"/>
    <p:sldId id="1237" r:id="rId31"/>
    <p:sldId id="1238" r:id="rId32"/>
    <p:sldId id="1239" r:id="rId33"/>
    <p:sldId id="1240" r:id="rId34"/>
    <p:sldId id="1241" r:id="rId35"/>
    <p:sldId id="1226" r:id="rId36"/>
    <p:sldId id="1228" r:id="rId37"/>
    <p:sldId id="1229" r:id="rId38"/>
    <p:sldId id="1230" r:id="rId39"/>
    <p:sldId id="1231" r:id="rId40"/>
    <p:sldId id="1243" r:id="rId41"/>
    <p:sldId id="1245" r:id="rId42"/>
    <p:sldId id="1246" r:id="rId43"/>
    <p:sldId id="1247" r:id="rId44"/>
    <p:sldId id="1248" r:id="rId45"/>
    <p:sldId id="1244" r:id="rId46"/>
    <p:sldId id="1234" r:id="rId47"/>
    <p:sldId id="1233" r:id="rId48"/>
    <p:sldId id="379" r:id="rId49"/>
    <p:sldId id="968" r:id="rId50"/>
    <p:sldId id="963" r:id="rId51"/>
    <p:sldId id="959" r:id="rId52"/>
    <p:sldId id="965" r:id="rId53"/>
    <p:sldId id="966" r:id="rId54"/>
    <p:sldId id="967" r:id="rId55"/>
    <p:sldId id="970" r:id="rId56"/>
    <p:sldId id="969" r:id="rId57"/>
    <p:sldId id="973" r:id="rId58"/>
    <p:sldId id="380" r:id="rId59"/>
    <p:sldId id="1232" r:id="rId60"/>
    <p:sldId id="458" r:id="rId61"/>
  </p:sldIdLst>
  <p:sldSz cx="9144000" cy="5143500" type="screen16x9"/>
  <p:notesSz cx="7010400" cy="9296400"/>
  <p:defaultTextStyle>
    <a:defPPr>
      <a:defRPr lang="en-US"/>
    </a:defPPr>
    <a:lvl1pPr algn="l" rtl="0" fontAlgn="base">
      <a:spcBef>
        <a:spcPct val="50000"/>
      </a:spcBef>
      <a:spcAft>
        <a:spcPct val="0"/>
      </a:spcAft>
      <a:defRPr b="1" kern="1200">
        <a:solidFill>
          <a:schemeClr val="tx1"/>
        </a:solidFill>
        <a:latin typeface="Arial" charset="0"/>
        <a:ea typeface="+mn-ea"/>
        <a:cs typeface="+mn-cs"/>
      </a:defRPr>
    </a:lvl1pPr>
    <a:lvl2pPr marL="457200" algn="l" rtl="0" fontAlgn="base">
      <a:spcBef>
        <a:spcPct val="50000"/>
      </a:spcBef>
      <a:spcAft>
        <a:spcPct val="0"/>
      </a:spcAft>
      <a:defRPr b="1" kern="1200">
        <a:solidFill>
          <a:schemeClr val="tx1"/>
        </a:solidFill>
        <a:latin typeface="Arial" charset="0"/>
        <a:ea typeface="+mn-ea"/>
        <a:cs typeface="+mn-cs"/>
      </a:defRPr>
    </a:lvl2pPr>
    <a:lvl3pPr marL="914400" algn="l" rtl="0" fontAlgn="base">
      <a:spcBef>
        <a:spcPct val="50000"/>
      </a:spcBef>
      <a:spcAft>
        <a:spcPct val="0"/>
      </a:spcAft>
      <a:defRPr b="1" kern="1200">
        <a:solidFill>
          <a:schemeClr val="tx1"/>
        </a:solidFill>
        <a:latin typeface="Arial" charset="0"/>
        <a:ea typeface="+mn-ea"/>
        <a:cs typeface="+mn-cs"/>
      </a:defRPr>
    </a:lvl3pPr>
    <a:lvl4pPr marL="1371600" algn="l" rtl="0" fontAlgn="base">
      <a:spcBef>
        <a:spcPct val="50000"/>
      </a:spcBef>
      <a:spcAft>
        <a:spcPct val="0"/>
      </a:spcAft>
      <a:defRPr b="1" kern="1200">
        <a:solidFill>
          <a:schemeClr val="tx1"/>
        </a:solidFill>
        <a:latin typeface="Arial" charset="0"/>
        <a:ea typeface="+mn-ea"/>
        <a:cs typeface="+mn-cs"/>
      </a:defRPr>
    </a:lvl4pPr>
    <a:lvl5pPr marL="1828800" algn="l" rtl="0" fontAlgn="base">
      <a:spcBef>
        <a:spcPct val="5000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Schumacher" initials="N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50C"/>
    <a:srgbClr val="A71529"/>
    <a:srgbClr val="9B0914"/>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6" autoAdjust="0"/>
    <p:restoredTop sz="84415" autoAdjust="0"/>
  </p:normalViewPr>
  <p:slideViewPr>
    <p:cSldViewPr>
      <p:cViewPr varScale="1">
        <p:scale>
          <a:sx n="74" d="100"/>
          <a:sy n="74" d="100"/>
        </p:scale>
        <p:origin x="216" y="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spcBef>
                <a:spcPct val="0"/>
              </a:spcBef>
              <a:defRPr sz="1200" b="0" dirty="0"/>
            </a:lvl1pPr>
          </a:lstStyle>
          <a:p>
            <a:pPr>
              <a:defRPr/>
            </a:pPr>
            <a:endParaRPr lang="en-US" dirty="0"/>
          </a:p>
        </p:txBody>
      </p:sp>
      <p:sp>
        <p:nvSpPr>
          <p:cNvPr id="51203"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spcBef>
                <a:spcPct val="0"/>
              </a:spcBef>
              <a:defRPr sz="1200" b="0" dirty="0"/>
            </a:lvl1pPr>
          </a:lstStyle>
          <a:p>
            <a:pPr>
              <a:defRPr/>
            </a:pPr>
            <a:endParaRPr lang="en-US" dirty="0"/>
          </a:p>
        </p:txBody>
      </p:sp>
      <p:sp>
        <p:nvSpPr>
          <p:cNvPr id="22532"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1205"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spcBef>
                <a:spcPct val="0"/>
              </a:spcBef>
              <a:defRPr sz="1200" b="0" dirty="0"/>
            </a:lvl1pPr>
          </a:lstStyle>
          <a:p>
            <a:pPr>
              <a:defRPr/>
            </a:pPr>
            <a:endParaRPr lang="en-US" dirty="0"/>
          </a:p>
        </p:txBody>
      </p:sp>
      <p:sp>
        <p:nvSpPr>
          <p:cNvPr id="51207"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spcBef>
                <a:spcPct val="0"/>
              </a:spcBef>
              <a:defRPr sz="1200" b="0"/>
            </a:lvl1pPr>
          </a:lstStyle>
          <a:p>
            <a:pPr>
              <a:defRPr/>
            </a:pPr>
            <a:fld id="{256C0C0D-0498-45A6-94BC-3B827A675CF4}" type="slidenum">
              <a:rPr lang="en-US"/>
              <a:pPr>
                <a:defRPr/>
              </a:pPr>
              <a:t>‹#›</a:t>
            </a:fld>
            <a:endParaRPr lang="en-US" dirty="0"/>
          </a:p>
        </p:txBody>
      </p:sp>
    </p:spTree>
    <p:extLst>
      <p:ext uri="{BB962C8B-B14F-4D97-AF65-F5344CB8AC3E}">
        <p14:creationId xmlns:p14="http://schemas.microsoft.com/office/powerpoint/2010/main" val="2984141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6C0C0D-0498-45A6-94BC-3B827A675CF4}" type="slidenum">
              <a:rPr lang="en-US" smtClean="0"/>
              <a:pPr>
                <a:defRPr/>
              </a:pPr>
              <a:t>1</a:t>
            </a:fld>
            <a:endParaRPr lang="en-US" dirty="0"/>
          </a:p>
        </p:txBody>
      </p:sp>
    </p:spTree>
    <p:extLst>
      <p:ext uri="{BB962C8B-B14F-4D97-AF65-F5344CB8AC3E}">
        <p14:creationId xmlns:p14="http://schemas.microsoft.com/office/powerpoint/2010/main" val="245202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377490-2C4D-4F5D-8F1E-DE1ADEF132FA}" type="slidenum">
              <a:rPr lang="en-US" altLang="en-US" smtClean="0"/>
              <a:pPr/>
              <a:t>3</a:t>
            </a:fld>
            <a:endParaRPr lang="en-US" altLang="en-US"/>
          </a:p>
        </p:txBody>
      </p:sp>
    </p:spTree>
    <p:extLst>
      <p:ext uri="{BB962C8B-B14F-4D97-AF65-F5344CB8AC3E}">
        <p14:creationId xmlns:p14="http://schemas.microsoft.com/office/powerpoint/2010/main" val="315303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D1F1A0-E71E-4D72-9042-3B1679151B6E}" type="slidenum">
              <a:rPr lang="en-US" altLang="en-US" smtClean="0"/>
              <a:pPr/>
              <a:t>44</a:t>
            </a:fld>
            <a:endParaRPr lang="en-US" altLang="en-US"/>
          </a:p>
        </p:txBody>
      </p:sp>
    </p:spTree>
    <p:extLst>
      <p:ext uri="{BB962C8B-B14F-4D97-AF65-F5344CB8AC3E}">
        <p14:creationId xmlns:p14="http://schemas.microsoft.com/office/powerpoint/2010/main" val="119362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27E0AE-DF5F-3E43-8490-0EF05B5032F5}" type="slidenum">
              <a:rPr lang="en-US" smtClean="0"/>
              <a:t>47</a:t>
            </a:fld>
            <a:endParaRPr lang="en-US" dirty="0"/>
          </a:p>
        </p:txBody>
      </p:sp>
    </p:spTree>
    <p:extLst>
      <p:ext uri="{BB962C8B-B14F-4D97-AF65-F5344CB8AC3E}">
        <p14:creationId xmlns:p14="http://schemas.microsoft.com/office/powerpoint/2010/main" val="4271130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left </a:t>
            </a:r>
            <a:r>
              <a:rPr lang="en-US" baseline="0" dirty="0"/>
              <a:t>with some fundamental, unanswered questions about the role of </a:t>
            </a:r>
            <a:r>
              <a:rPr lang="en-US" baseline="0" dirty="0" err="1"/>
              <a:t>mHealth</a:t>
            </a:r>
            <a:r>
              <a:rPr lang="en-US" baseline="0" dirty="0"/>
              <a:t> in primary care that we’ll be looking into in our next study. They include: </a:t>
            </a:r>
          </a:p>
          <a:p>
            <a:r>
              <a:rPr lang="en-US" dirty="0"/>
              <a:t>Is the cost</a:t>
            </a:r>
            <a:r>
              <a:rPr lang="en-US" baseline="0" dirty="0"/>
              <a:t> of </a:t>
            </a:r>
            <a:r>
              <a:rPr lang="en-US" dirty="0"/>
              <a:t>integrating</a:t>
            </a:r>
            <a:r>
              <a:rPr lang="en-US" baseline="0" dirty="0"/>
              <a:t> an </a:t>
            </a:r>
            <a:r>
              <a:rPr lang="en-US" dirty="0" err="1"/>
              <a:t>mHealth</a:t>
            </a:r>
            <a:r>
              <a:rPr lang="en-US" dirty="0"/>
              <a:t> system into a clinic’s operations worthwhile? Or, </a:t>
            </a:r>
          </a:p>
          <a:p>
            <a:r>
              <a:rPr lang="en-US" dirty="0"/>
              <a:t>Might it suffice for patients to use </a:t>
            </a:r>
            <a:r>
              <a:rPr lang="en-US" dirty="0" err="1"/>
              <a:t>mHealth</a:t>
            </a:r>
            <a:r>
              <a:rPr lang="en-US" dirty="0"/>
              <a:t> on their own, per the recommendation of a PCP?</a:t>
            </a:r>
          </a:p>
          <a:p>
            <a:r>
              <a:rPr lang="en-US" dirty="0"/>
              <a:t>This really gets to fundamental issues of cost-effectiveness. Our implementation strategy basically strove</a:t>
            </a:r>
            <a:r>
              <a:rPr lang="en-US" baseline="0" dirty="0"/>
              <a:t> to achieve integration, and we had mixed success in that regard. If we go further by presenting data to clinicians in the EHR, will they pay attention to it? Or might it be the case that </a:t>
            </a:r>
            <a:r>
              <a:rPr lang="en-US" baseline="0" dirty="0" err="1"/>
              <a:t>mHealth</a:t>
            </a:r>
            <a:r>
              <a:rPr lang="en-US" baseline="0" dirty="0"/>
              <a:t> should be implemented as a tool that patients use on their own, with clinicians knowing nothing about what they’re doing? </a:t>
            </a:r>
          </a:p>
          <a:p>
            <a:r>
              <a:rPr lang="en-US" baseline="0" dirty="0"/>
              <a:t>Because I got to tell you, the latter is what is happening right now. Maybe that is OK, and actually makes more sense than engaging in costly IT integration efforts.  </a:t>
            </a:r>
            <a:endParaRPr lang="en-US" dirty="0"/>
          </a:p>
          <a:p>
            <a:r>
              <a:rPr lang="en-US" dirty="0"/>
              <a:t>And the big question- who will “pay” for </a:t>
            </a:r>
            <a:r>
              <a:rPr lang="en-US" dirty="0" err="1"/>
              <a:t>mHealth</a:t>
            </a:r>
            <a:r>
              <a:rPr lang="en-US" dirty="0"/>
              <a:t> (with both money and time) over the</a:t>
            </a:r>
            <a:r>
              <a:rPr lang="en-US" baseline="0" dirty="0"/>
              <a:t> long term</a:t>
            </a:r>
            <a:r>
              <a:rPr lang="en-US" dirty="0"/>
              <a:t>? Paying is not just about money, although money is certainly</a:t>
            </a:r>
            <a:r>
              <a:rPr lang="en-US" baseline="0" dirty="0"/>
              <a:t> </a:t>
            </a:r>
            <a:r>
              <a:rPr lang="en-US" dirty="0"/>
              <a:t>a big part of the equation- it’s also critically about time. Can</a:t>
            </a:r>
            <a:r>
              <a:rPr lang="en-US" baseline="0" dirty="0"/>
              <a:t> and should we offload the time costs to patients, or expect primary care clinicians to pay with their time, which we’ve been told time and time again is their most scarce and precious resource? These are important questions we don’t have any basis for answering so far and we will be trying to keep moving the needle on them going forward. </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AD1F1A0-E71E-4D72-9042-3B1679151B6E}" type="slidenum">
              <a:rPr lang="en-US" altLang="en-US" smtClean="0"/>
              <a:pPr/>
              <a:t>54</a:t>
            </a:fld>
            <a:endParaRPr lang="en-US" altLang="en-US"/>
          </a:p>
        </p:txBody>
      </p:sp>
    </p:spTree>
    <p:extLst>
      <p:ext uri="{BB962C8B-B14F-4D97-AF65-F5344CB8AC3E}">
        <p14:creationId xmlns:p14="http://schemas.microsoft.com/office/powerpoint/2010/main" val="366672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377490-2C4D-4F5D-8F1E-DE1ADEF132FA}" type="slidenum">
              <a:rPr lang="en-US" altLang="en-US" smtClean="0"/>
              <a:pPr/>
              <a:t>56</a:t>
            </a:fld>
            <a:endParaRPr lang="en-US" altLang="en-US"/>
          </a:p>
        </p:txBody>
      </p:sp>
    </p:spTree>
    <p:extLst>
      <p:ext uri="{BB962C8B-B14F-4D97-AF65-F5344CB8AC3E}">
        <p14:creationId xmlns:p14="http://schemas.microsoft.com/office/powerpoint/2010/main" val="43597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8" name="Title Placeholder 1"/>
          <p:cNvSpPr txBox="1">
            <a:spLocks/>
          </p:cNvSpPr>
          <p:nvPr userDrawn="1"/>
        </p:nvSpPr>
        <p:spPr bwMode="auto">
          <a:xfrm>
            <a:off x="457200" y="114300"/>
            <a:ext cx="82296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rmAutofit/>
          </a:bodyPr>
          <a:lstStyle>
            <a:lvl1pPr algn="l" rtl="0" eaLnBrk="0" fontAlgn="base" hangingPunct="0">
              <a:lnSpc>
                <a:spcPct val="90000"/>
              </a:lnSpc>
              <a:spcBef>
                <a:spcPct val="0"/>
              </a:spcBef>
              <a:spcAft>
                <a:spcPct val="0"/>
              </a:spcAft>
              <a:defRPr sz="30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250" b="0" kern="0"/>
              <a:t>Click to edit Master title style</a:t>
            </a:r>
            <a:endParaRPr lang="en-US" sz="2250" b="0" kern="0" dirty="0"/>
          </a:p>
        </p:txBody>
      </p:sp>
    </p:spTree>
    <p:extLst>
      <p:ext uri="{BB962C8B-B14F-4D97-AF65-F5344CB8AC3E}">
        <p14:creationId xmlns:p14="http://schemas.microsoft.com/office/powerpoint/2010/main" val="3071907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1"/>
            <a:ext cx="8229600" cy="83326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A7C90C6F-36A0-49A1-9298-7A8E3B763DB1}" type="slidenum">
              <a:rPr lang="en-US"/>
              <a:pPr>
                <a:defRPr/>
              </a:pPr>
              <a:t>‹#›</a:t>
            </a:fld>
            <a:endParaRPr lang="en-US" dirty="0"/>
          </a:p>
        </p:txBody>
      </p:sp>
    </p:spTree>
    <p:extLst>
      <p:ext uri="{BB962C8B-B14F-4D97-AF65-F5344CB8AC3E}">
        <p14:creationId xmlns:p14="http://schemas.microsoft.com/office/powerpoint/2010/main" val="204899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D752DEAF-AA58-4BE2-A69E-72AE9CA5129D}" type="slidenum">
              <a:rPr lang="en-US"/>
              <a:pPr>
                <a:defRPr/>
              </a:pPr>
              <a:t>‹#›</a:t>
            </a:fld>
            <a:endParaRPr lang="en-US" dirty="0"/>
          </a:p>
        </p:txBody>
      </p:sp>
    </p:spTree>
    <p:extLst>
      <p:ext uri="{BB962C8B-B14F-4D97-AF65-F5344CB8AC3E}">
        <p14:creationId xmlns:p14="http://schemas.microsoft.com/office/powerpoint/2010/main" val="2820829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88E70D04-4246-4BA8-8DFE-5855E5A50D90}" type="slidenum">
              <a:rPr lang="en-US"/>
              <a:pPr>
                <a:defRPr/>
              </a:pPr>
              <a:t>‹#›</a:t>
            </a:fld>
            <a:endParaRPr lang="en-US" dirty="0"/>
          </a:p>
        </p:txBody>
      </p:sp>
    </p:spTree>
    <p:extLst>
      <p:ext uri="{BB962C8B-B14F-4D97-AF65-F5344CB8AC3E}">
        <p14:creationId xmlns:p14="http://schemas.microsoft.com/office/powerpoint/2010/main" val="2408472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911F5BBA-5204-4AD0-9725-33DD246811F4}" type="slidenum">
              <a:rPr lang="en-US"/>
              <a:pPr>
                <a:defRPr/>
              </a:pPr>
              <a:t>‹#›</a:t>
            </a:fld>
            <a:endParaRPr lang="en-US" dirty="0"/>
          </a:p>
        </p:txBody>
      </p:sp>
    </p:spTree>
    <p:extLst>
      <p:ext uri="{BB962C8B-B14F-4D97-AF65-F5344CB8AC3E}">
        <p14:creationId xmlns:p14="http://schemas.microsoft.com/office/powerpoint/2010/main" val="1280674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Logo">
    <p:spTree>
      <p:nvGrpSpPr>
        <p:cNvPr id="1" name=""/>
        <p:cNvGrpSpPr/>
        <p:nvPr/>
      </p:nvGrpSpPr>
      <p:grpSpPr>
        <a:xfrm>
          <a:off x="0" y="0"/>
          <a:ext cx="0" cy="0"/>
          <a:chOff x="0" y="0"/>
          <a:chExt cx="0" cy="0"/>
        </a:xfrm>
      </p:grpSpPr>
      <p:pic>
        <p:nvPicPr>
          <p:cNvPr id="4" name="Picture 10" descr="Logo_UWHealth_2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4575573"/>
            <a:ext cx="2278063" cy="335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0" y="0"/>
            <a:ext cx="9144000" cy="994648"/>
          </a:xfrm>
          <a:prstGeom prst="rect">
            <a:avLst/>
          </a:prstGeom>
        </p:spPr>
        <p:txBody>
          <a:bodyPr/>
          <a:lstStyle/>
          <a:p>
            <a:r>
              <a:rPr lang="en-US"/>
              <a:t>Click to edit Master title style</a:t>
            </a:r>
          </a:p>
        </p:txBody>
      </p:sp>
      <p:sp>
        <p:nvSpPr>
          <p:cNvPr id="5" name="Date Placeholder 3"/>
          <p:cNvSpPr>
            <a:spLocks noGrp="1"/>
          </p:cNvSpPr>
          <p:nvPr>
            <p:ph type="dt" sz="half" idx="10"/>
          </p:nvPr>
        </p:nvSpPr>
        <p:spPr>
          <a:xfrm>
            <a:off x="457200" y="4767263"/>
            <a:ext cx="2133600" cy="273844"/>
          </a:xfrm>
          <a:prstGeom prst="rect">
            <a:avLst/>
          </a:prstGeom>
        </p:spPr>
        <p:txBody>
          <a:bodyPr/>
          <a:lstStyle>
            <a:lvl1pPr>
              <a:defRPr/>
            </a:lvl1pPr>
          </a:lstStyle>
          <a:p>
            <a:fld id="{F650128A-41AC-D145-B7E8-A2DB0ED1D08E}" type="datetimeFigureOut">
              <a:rPr lang="en-US"/>
              <a:pPr/>
              <a:t>4/10/2023</a:t>
            </a:fld>
            <a:endParaRPr lang="en-US"/>
          </a:p>
        </p:txBody>
      </p:sp>
      <p:sp>
        <p:nvSpPr>
          <p:cNvPr id="6"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D1115684-7619-2E42-823E-9AA3FC9B214A}" type="slidenum">
              <a:rPr lang="en-US"/>
              <a:pPr/>
              <a:t>‹#›</a:t>
            </a:fld>
            <a:endParaRPr lang="en-US"/>
          </a:p>
        </p:txBody>
      </p:sp>
    </p:spTree>
    <p:extLst>
      <p:ext uri="{BB962C8B-B14F-4D97-AF65-F5344CB8AC3E}">
        <p14:creationId xmlns:p14="http://schemas.microsoft.com/office/powerpoint/2010/main" val="2832065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520E-D4D3-9C47-BB13-C0D6F08EB4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25E972-3AC6-464A-9360-809C8DB02681}"/>
              </a:ext>
            </a:extLst>
          </p:cNvPr>
          <p:cNvSpPr>
            <a:spLocks noGrp="1"/>
          </p:cNvSpPr>
          <p:nvPr>
            <p:ph type="dt" sz="half" idx="10"/>
          </p:nvPr>
        </p:nvSpPr>
        <p:spPr/>
        <p:txBody>
          <a:bodyPr/>
          <a:lstStyle/>
          <a:p>
            <a:fld id="{D81C8B5B-77AA-4E49-A7D7-37752CB2D61E}" type="datetimeFigureOut">
              <a:rPr lang="en-US" smtClean="0"/>
              <a:t>4/10/2023</a:t>
            </a:fld>
            <a:endParaRPr lang="en-US"/>
          </a:p>
        </p:txBody>
      </p:sp>
      <p:sp>
        <p:nvSpPr>
          <p:cNvPr id="4" name="Footer Placeholder 3">
            <a:extLst>
              <a:ext uri="{FF2B5EF4-FFF2-40B4-BE49-F238E27FC236}">
                <a16:creationId xmlns:a16="http://schemas.microsoft.com/office/drawing/2014/main" id="{4C38BBDF-7E4F-1845-A524-5123A9E2C0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C22956-BB6A-E442-B6DE-3B0A4A82F22D}"/>
              </a:ext>
            </a:extLst>
          </p:cNvPr>
          <p:cNvSpPr>
            <a:spLocks noGrp="1"/>
          </p:cNvSpPr>
          <p:nvPr>
            <p:ph type="sldNum" sz="quarter" idx="12"/>
          </p:nvPr>
        </p:nvSpPr>
        <p:spPr/>
        <p:txBody>
          <a:bodyPr/>
          <a:lstStyle/>
          <a:p>
            <a:fld id="{EC7B77F7-4032-6745-9936-30C2D4ACD48B}" type="slidenum">
              <a:rPr lang="en-US" smtClean="0"/>
              <a:t>‹#›</a:t>
            </a:fld>
            <a:endParaRPr lang="en-US"/>
          </a:p>
        </p:txBody>
      </p:sp>
    </p:spTree>
    <p:extLst>
      <p:ext uri="{BB962C8B-B14F-4D97-AF65-F5344CB8AC3E}">
        <p14:creationId xmlns:p14="http://schemas.microsoft.com/office/powerpoint/2010/main" val="661942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6615A7-4A63-FF4E-BF08-5885279056B7}"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
        <p:nvSpPr>
          <p:cNvPr id="8" name="Title Placeholder 1"/>
          <p:cNvSpPr txBox="1">
            <a:spLocks/>
          </p:cNvSpPr>
          <p:nvPr userDrawn="1"/>
        </p:nvSpPr>
        <p:spPr>
          <a:xfrm>
            <a:off x="457200" y="114300"/>
            <a:ext cx="8229600" cy="857250"/>
          </a:xfrm>
          <a:prstGeom prst="rect">
            <a:avLst/>
          </a:prstGeom>
        </p:spPr>
        <p:txBody>
          <a:bodyPr vert="horz" lIns="68580" tIns="34290" rIns="68580" bIns="34290" rtlCol="0" anchor="t">
            <a:normAutofit/>
          </a:bodyPr>
          <a:lstStyle>
            <a:lvl1pPr algn="l" defTabSz="457200" rtl="0" eaLnBrk="1" latinLnBrk="0" hangingPunct="1">
              <a:lnSpc>
                <a:spcPct val="90000"/>
              </a:lnSpc>
              <a:spcBef>
                <a:spcPct val="0"/>
              </a:spcBef>
              <a:buNone/>
              <a:defRPr sz="3000" kern="1200">
                <a:solidFill>
                  <a:schemeClr val="bg1"/>
                </a:solidFill>
                <a:latin typeface="Arial"/>
                <a:ea typeface="+mj-ea"/>
                <a:cs typeface="Arial"/>
              </a:defRPr>
            </a:lvl1pPr>
          </a:lstStyle>
          <a:p>
            <a:pPr fontAlgn="auto">
              <a:spcAft>
                <a:spcPts val="0"/>
              </a:spcAft>
            </a:pPr>
            <a:r>
              <a:rPr lang="en-US" sz="2250" b="0"/>
              <a:t>Click to edit Master title style</a:t>
            </a:r>
            <a:endParaRPr lang="en-US" sz="2250" b="0" dirty="0"/>
          </a:p>
        </p:txBody>
      </p:sp>
    </p:spTree>
    <p:extLst>
      <p:ext uri="{BB962C8B-B14F-4D97-AF65-F5344CB8AC3E}">
        <p14:creationId xmlns:p14="http://schemas.microsoft.com/office/powerpoint/2010/main" val="1025664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2166061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6615A7-4A63-FF4E-BF08-5885279056B7}"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
        <p:nvSpPr>
          <p:cNvPr id="7" name="Title Placeholder 1"/>
          <p:cNvSpPr txBox="1">
            <a:spLocks/>
          </p:cNvSpPr>
          <p:nvPr userDrawn="1"/>
        </p:nvSpPr>
        <p:spPr>
          <a:xfrm>
            <a:off x="457200" y="114300"/>
            <a:ext cx="8229600" cy="857250"/>
          </a:xfrm>
          <a:prstGeom prst="rect">
            <a:avLst/>
          </a:prstGeom>
        </p:spPr>
        <p:txBody>
          <a:bodyPr vert="horz" lIns="68580" tIns="34290" rIns="68580" bIns="34290" rtlCol="0" anchor="t">
            <a:normAutofit/>
          </a:bodyPr>
          <a:lstStyle>
            <a:lvl1pPr algn="l" defTabSz="457200" rtl="0" eaLnBrk="1" latinLnBrk="0" hangingPunct="1">
              <a:lnSpc>
                <a:spcPct val="90000"/>
              </a:lnSpc>
              <a:spcBef>
                <a:spcPct val="0"/>
              </a:spcBef>
              <a:buNone/>
              <a:defRPr sz="3000" kern="1200">
                <a:solidFill>
                  <a:schemeClr val="bg1"/>
                </a:solidFill>
                <a:latin typeface="Arial"/>
                <a:ea typeface="+mj-ea"/>
                <a:cs typeface="Arial"/>
              </a:defRPr>
            </a:lvl1pPr>
          </a:lstStyle>
          <a:p>
            <a:pPr fontAlgn="auto">
              <a:spcAft>
                <a:spcPts val="0"/>
              </a:spcAft>
            </a:pPr>
            <a:r>
              <a:rPr lang="en-US" sz="2250" b="0"/>
              <a:t>Click to edit Master title style</a:t>
            </a:r>
            <a:endParaRPr lang="en-US" sz="2250" b="0" dirty="0"/>
          </a:p>
        </p:txBody>
      </p:sp>
    </p:spTree>
    <p:extLst>
      <p:ext uri="{BB962C8B-B14F-4D97-AF65-F5344CB8AC3E}">
        <p14:creationId xmlns:p14="http://schemas.microsoft.com/office/powerpoint/2010/main" val="3232320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6615A7-4A63-FF4E-BF08-5885279056B7}"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3993787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7" name="Title Placeholder 1"/>
          <p:cNvSpPr>
            <a:spLocks noGrp="1"/>
          </p:cNvSpPr>
          <p:nvPr>
            <p:ph type="title"/>
          </p:nvPr>
        </p:nvSpPr>
        <p:spPr>
          <a:xfrm>
            <a:off x="457200" y="114300"/>
            <a:ext cx="8229600" cy="857250"/>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885133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6615A7-4A63-FF4E-BF08-5885279056B7}"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3551394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6615A7-4A63-FF4E-BF08-5885279056B7}"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3140045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615A7-4A63-FF4E-BF08-5885279056B7}"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7523F-6AC9-8F4D-A3ED-C34058ED4304}" type="slidenum">
              <a:rPr lang="en-US" smtClean="0"/>
              <a:t>‹#›</a:t>
            </a:fld>
            <a:endParaRPr lang="en-US"/>
          </a:p>
        </p:txBody>
      </p:sp>
      <p:sp>
        <p:nvSpPr>
          <p:cNvPr id="5" name="Title Placeholder 1"/>
          <p:cNvSpPr>
            <a:spLocks noGrp="1"/>
          </p:cNvSpPr>
          <p:nvPr>
            <p:ph type="title"/>
          </p:nvPr>
        </p:nvSpPr>
        <p:spPr>
          <a:xfrm>
            <a:off x="457200" y="114300"/>
            <a:ext cx="8229600" cy="857250"/>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564576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56615A7-4A63-FF4E-BF08-5885279056B7}"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2586412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56615A7-4A63-FF4E-BF08-5885279056B7}"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30511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4083873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1982455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911F5BBA-5204-4AD0-9725-33DD246811F4}" type="slidenum">
              <a:rPr lang="en-US"/>
              <a:pPr>
                <a:defRPr/>
              </a:pPr>
              <a:t>‹#›</a:t>
            </a:fld>
            <a:endParaRPr lang="en-US" dirty="0"/>
          </a:p>
        </p:txBody>
      </p:sp>
    </p:spTree>
    <p:extLst>
      <p:ext uri="{BB962C8B-B14F-4D97-AF65-F5344CB8AC3E}">
        <p14:creationId xmlns:p14="http://schemas.microsoft.com/office/powerpoint/2010/main" val="3346421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61785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CEA7F2F-7DDD-1346-8635-EE0F06B5E4DB}" type="slidenum">
              <a:rPr lang="en-US" smtClean="0"/>
              <a:t>‹#›</a:t>
            </a:fld>
            <a:endParaRPr lang="en-US"/>
          </a:p>
        </p:txBody>
      </p:sp>
    </p:spTree>
    <p:extLst>
      <p:ext uri="{BB962C8B-B14F-4D97-AF65-F5344CB8AC3E}">
        <p14:creationId xmlns:p14="http://schemas.microsoft.com/office/powerpoint/2010/main" val="323310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5927D927-38E2-4B60-AC31-87237D05141F}" type="slidenum">
              <a:rPr lang="en-US"/>
              <a:pPr>
                <a:defRPr/>
              </a:pPr>
              <a:t>‹#›</a:t>
            </a:fld>
            <a:endParaRPr lang="en-US" dirty="0"/>
          </a:p>
        </p:txBody>
      </p:sp>
    </p:spTree>
    <p:extLst>
      <p:ext uri="{BB962C8B-B14F-4D97-AF65-F5344CB8AC3E}">
        <p14:creationId xmlns:p14="http://schemas.microsoft.com/office/powerpoint/2010/main" val="822458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5997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1277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1071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8CEA7F2F-7DDD-1346-8635-EE0F06B5E4DB}" type="slidenum">
              <a:rPr lang="en-US" smtClean="0"/>
              <a:t>‹#›</a:t>
            </a:fld>
            <a:endParaRPr lang="en-US"/>
          </a:p>
        </p:txBody>
      </p:sp>
    </p:spTree>
    <p:extLst>
      <p:ext uri="{BB962C8B-B14F-4D97-AF65-F5344CB8AC3E}">
        <p14:creationId xmlns:p14="http://schemas.microsoft.com/office/powerpoint/2010/main" val="3132718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51473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46207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15865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85910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04C849D-9CF7-3F4F-9AF7-49C86D8F7A74}"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9427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911F5BBA-5204-4AD0-9725-33DD246811F4}" type="slidenum">
              <a:rPr lang="en-US"/>
              <a:pPr>
                <a:defRPr/>
              </a:pPr>
              <a:t>‹#›</a:t>
            </a:fld>
            <a:endParaRPr lang="en-US" dirty="0"/>
          </a:p>
        </p:txBody>
      </p:sp>
    </p:spTree>
    <p:extLst>
      <p:ext uri="{BB962C8B-B14F-4D97-AF65-F5344CB8AC3E}">
        <p14:creationId xmlns:p14="http://schemas.microsoft.com/office/powerpoint/2010/main" val="4154885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7A5D0743-9C60-4A10-876C-A9F223F1DFAE}" type="slidenum">
              <a:rPr lang="en-US"/>
              <a:pPr>
                <a:defRPr/>
              </a:pPr>
              <a:t>‹#›</a:t>
            </a:fld>
            <a:endParaRPr lang="en-US" dirty="0"/>
          </a:p>
        </p:txBody>
      </p:sp>
    </p:spTree>
    <p:extLst>
      <p:ext uri="{BB962C8B-B14F-4D97-AF65-F5344CB8AC3E}">
        <p14:creationId xmlns:p14="http://schemas.microsoft.com/office/powerpoint/2010/main" val="302054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B8FCB3-7065-2545-85B8-477E09133F4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3373601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B8FCB3-7065-2545-85B8-477E09133F4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
        <p:nvSpPr>
          <p:cNvPr id="7" name="Rectangle 6"/>
          <p:cNvSpPr/>
          <p:nvPr userDrawn="1"/>
        </p:nvSpPr>
        <p:spPr>
          <a:xfrm>
            <a:off x="-1" y="5086793"/>
            <a:ext cx="9144000" cy="54864"/>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349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B8FCB3-7065-2545-85B8-477E09133F4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2791938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B8FCB3-7065-2545-85B8-477E09133F4C}"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292215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B8FCB3-7065-2545-85B8-477E09133F4C}"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1947670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B8FCB3-7065-2545-85B8-477E09133F4C}"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935915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8FCB3-7065-2545-85B8-477E09133F4C}"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4175300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DB8FCB3-7065-2545-85B8-477E09133F4C}"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774186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DB8FCB3-7065-2545-85B8-477E09133F4C}"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2006813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B8FCB3-7065-2545-85B8-477E09133F4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378782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1"/>
            <a:ext cx="8229600" cy="833267"/>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8F273AE6-9A05-4D0D-8603-0CFE74E6A14E}" type="slidenum">
              <a:rPr lang="en-US"/>
              <a:pPr>
                <a:defRPr/>
              </a:pPr>
              <a:t>‹#›</a:t>
            </a:fld>
            <a:endParaRPr lang="en-US" dirty="0"/>
          </a:p>
        </p:txBody>
      </p:sp>
    </p:spTree>
    <p:extLst>
      <p:ext uri="{BB962C8B-B14F-4D97-AF65-F5344CB8AC3E}">
        <p14:creationId xmlns:p14="http://schemas.microsoft.com/office/powerpoint/2010/main" val="797025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B8FCB3-7065-2545-85B8-477E09133F4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1790160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911F5BBA-5204-4AD0-9725-33DD246811F4}" type="slidenum">
              <a:rPr lang="en-US"/>
              <a:pPr>
                <a:defRPr/>
              </a:pPr>
              <a:t>‹#›</a:t>
            </a:fld>
            <a:endParaRPr lang="en-US" dirty="0"/>
          </a:p>
        </p:txBody>
      </p:sp>
    </p:spTree>
    <p:extLst>
      <p:ext uri="{BB962C8B-B14F-4D97-AF65-F5344CB8AC3E}">
        <p14:creationId xmlns:p14="http://schemas.microsoft.com/office/powerpoint/2010/main" val="28303626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8A82E4-69B0-C94D-842E-F21802E959A1}"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6637683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A82E4-69B0-C94D-842E-F21802E959A1}"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2039250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A82E4-69B0-C94D-842E-F21802E959A1}"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43990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8A82E4-69B0-C94D-842E-F21802E959A1}"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3006288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8A82E4-69B0-C94D-842E-F21802E959A1}"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2349610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8A82E4-69B0-C94D-842E-F21802E959A1}"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3559954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A82E4-69B0-C94D-842E-F21802E959A1}"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20675764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A8A82E4-69B0-C94D-842E-F21802E959A1}"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1275317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C4FE4C03-8546-42F1-8782-D88FBFDCC344}" type="slidenum">
              <a:rPr lang="en-US"/>
              <a:pPr>
                <a:defRPr/>
              </a:pPr>
              <a:t>‹#›</a:t>
            </a:fld>
            <a:endParaRPr lang="en-US" dirty="0"/>
          </a:p>
        </p:txBody>
      </p:sp>
    </p:spTree>
    <p:extLst>
      <p:ext uri="{BB962C8B-B14F-4D97-AF65-F5344CB8AC3E}">
        <p14:creationId xmlns:p14="http://schemas.microsoft.com/office/powerpoint/2010/main" val="4002171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A8A82E4-69B0-C94D-842E-F21802E959A1}"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3672489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A82E4-69B0-C94D-842E-F21802E959A1}"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2500324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A82E4-69B0-C94D-842E-F21802E959A1}"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1363604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911F5BBA-5204-4AD0-9725-33DD246811F4}" type="slidenum">
              <a:rPr lang="en-US"/>
              <a:pPr>
                <a:defRPr/>
              </a:pPr>
              <a:t>‹#›</a:t>
            </a:fld>
            <a:endParaRPr lang="en-US" dirty="0"/>
          </a:p>
        </p:txBody>
      </p:sp>
    </p:spTree>
    <p:extLst>
      <p:ext uri="{BB962C8B-B14F-4D97-AF65-F5344CB8AC3E}">
        <p14:creationId xmlns:p14="http://schemas.microsoft.com/office/powerpoint/2010/main" val="1703207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3B93DEB3-F1BB-40B1-AC7C-DC0CA4EF72A3}" type="slidenum">
              <a:rPr lang="en-US"/>
              <a:pPr>
                <a:defRPr/>
              </a:pPr>
              <a:t>‹#›</a:t>
            </a:fld>
            <a:endParaRPr lang="en-US" dirty="0"/>
          </a:p>
        </p:txBody>
      </p:sp>
    </p:spTree>
    <p:extLst>
      <p:ext uri="{BB962C8B-B14F-4D97-AF65-F5344CB8AC3E}">
        <p14:creationId xmlns:p14="http://schemas.microsoft.com/office/powerpoint/2010/main" val="2915902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8A3178A1-E943-4C9C-9216-E4B7D67F1E80}" type="slidenum">
              <a:rPr lang="en-US"/>
              <a:pPr>
                <a:defRPr/>
              </a:pPr>
              <a:t>‹#›</a:t>
            </a:fld>
            <a:endParaRPr lang="en-US" dirty="0"/>
          </a:p>
        </p:txBody>
      </p:sp>
    </p:spTree>
    <p:extLst>
      <p:ext uri="{BB962C8B-B14F-4D97-AF65-F5344CB8AC3E}">
        <p14:creationId xmlns:p14="http://schemas.microsoft.com/office/powerpoint/2010/main" val="3557641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02C1F8B7-081C-466F-B224-9C7EF8281762}" type="slidenum">
              <a:rPr lang="en-US"/>
              <a:pPr>
                <a:defRPr/>
              </a:pPr>
              <a:t>‹#›</a:t>
            </a:fld>
            <a:endParaRPr lang="en-US" dirty="0"/>
          </a:p>
        </p:txBody>
      </p:sp>
    </p:spTree>
    <p:extLst>
      <p:ext uri="{BB962C8B-B14F-4D97-AF65-F5344CB8AC3E}">
        <p14:creationId xmlns:p14="http://schemas.microsoft.com/office/powerpoint/2010/main" val="109867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NUL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NUL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 y="1"/>
            <a:ext cx="9144000" cy="1041380"/>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7" name="Rectangle 3"/>
          <p:cNvSpPr>
            <a:spLocks noGrp="1" noChangeArrowheads="1"/>
          </p:cNvSpPr>
          <p:nvPr>
            <p:ph type="body" idx="1"/>
          </p:nvPr>
        </p:nvSpPr>
        <p:spPr bwMode="auto">
          <a:xfrm>
            <a:off x="457200" y="1143001"/>
            <a:ext cx="8229600" cy="34516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1" y="5086793"/>
            <a:ext cx="9144000" cy="54864"/>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8">
            <a:extLst>
              <a:ext uri="{FF2B5EF4-FFF2-40B4-BE49-F238E27FC236}">
                <a16:creationId xmlns:a16="http://schemas.microsoft.com/office/drawing/2014/main" id="{657A1470-B19D-EC47-85F5-61DD4AE4A0AA}"/>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934200" y="4438650"/>
            <a:ext cx="19431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89164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806" r:id="rId14"/>
    <p:sldLayoutId id="2147483826" r:id="rId15"/>
  </p:sldLayoutIdLst>
  <p:txStyles>
    <p:titleStyle>
      <a:lvl1pPr algn="l" rtl="0" eaLnBrk="0" fontAlgn="base" hangingPunct="0">
        <a:lnSpc>
          <a:spcPct val="90000"/>
        </a:lnSpc>
        <a:spcBef>
          <a:spcPct val="0"/>
        </a:spcBef>
        <a:spcAft>
          <a:spcPct val="0"/>
        </a:spcAft>
        <a:defRPr sz="2250">
          <a:solidFill>
            <a:schemeClr val="bg1"/>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1950">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defRPr>
      </a:lvl2pPr>
      <a:lvl3pPr marL="857250" indent="-171450" algn="l" rtl="0" eaLnBrk="0" fontAlgn="base" hangingPunct="0">
        <a:spcBef>
          <a:spcPct val="20000"/>
        </a:spcBef>
        <a:spcAft>
          <a:spcPct val="0"/>
        </a:spcAft>
        <a:buChar char="•"/>
        <a:defRPr sz="1500">
          <a:solidFill>
            <a:schemeClr val="tx1"/>
          </a:solidFill>
          <a:latin typeface="+mn-lt"/>
        </a:defRPr>
      </a:lvl3pPr>
      <a:lvl4pPr marL="1200150" indent="-171450" algn="l" rtl="0" eaLnBrk="0" fontAlgn="base" hangingPunct="0">
        <a:spcBef>
          <a:spcPct val="20000"/>
        </a:spcBef>
        <a:spcAft>
          <a:spcPct val="0"/>
        </a:spcAft>
        <a:buChar char="–"/>
        <a:defRPr sz="1350">
          <a:solidFill>
            <a:schemeClr val="tx1"/>
          </a:solidFill>
          <a:latin typeface="+mn-lt"/>
        </a:defRPr>
      </a:lvl4pPr>
      <a:lvl5pPr marL="1543050" indent="-171450" algn="l" rtl="0" eaLnBrk="0" fontAlgn="base" hangingPunct="0">
        <a:spcBef>
          <a:spcPct val="20000"/>
        </a:spcBef>
        <a:spcAft>
          <a:spcPct val="0"/>
        </a:spcAft>
        <a:buChar char="»"/>
        <a:defRPr sz="135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1" y="1"/>
            <a:ext cx="9144000" cy="800100"/>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14300"/>
            <a:ext cx="8229600" cy="6858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56615A7-4A63-FF4E-BF08-5885279056B7}" type="datetimeFigureOut">
              <a:rPr lang="en-US" smtClean="0"/>
              <a:t>4/10/2023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0A7523F-6AC9-8F4D-A3ED-C34058ED4304}" type="slidenum">
              <a:rPr lang="en-US" smtClean="0"/>
              <a:t>‹#›</a:t>
            </a:fld>
            <a:endParaRPr lang="en-US"/>
          </a:p>
        </p:txBody>
      </p:sp>
      <p:sp>
        <p:nvSpPr>
          <p:cNvPr id="9" name="Rectangle 8"/>
          <p:cNvSpPr/>
          <p:nvPr userDrawn="1"/>
        </p:nvSpPr>
        <p:spPr>
          <a:xfrm>
            <a:off x="-1" y="5086793"/>
            <a:ext cx="9144000" cy="54864"/>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63929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807" r:id="rId12"/>
  </p:sldLayoutIdLst>
  <p:txStyles>
    <p:titleStyle>
      <a:lvl1pPr algn="l" defTabSz="342900" rtl="0" eaLnBrk="1" latinLnBrk="0" hangingPunct="1">
        <a:lnSpc>
          <a:spcPct val="90000"/>
        </a:lnSpc>
        <a:spcBef>
          <a:spcPct val="0"/>
        </a:spcBef>
        <a:buNone/>
        <a:defRPr sz="2250" kern="1200">
          <a:solidFill>
            <a:schemeClr val="bg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195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18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5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35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35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28600"/>
            <a:ext cx="8534400" cy="8346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200151"/>
            <a:ext cx="84582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45579" y="4525235"/>
            <a:ext cx="2331720" cy="514350"/>
          </a:xfrm>
          <a:prstGeom prst="rect">
            <a:avLst/>
          </a:prstGeom>
        </p:spPr>
      </p:pic>
      <p:sp>
        <p:nvSpPr>
          <p:cNvPr id="10" name="Rectangle 9"/>
          <p:cNvSpPr/>
          <p:nvPr userDrawn="1"/>
        </p:nvSpPr>
        <p:spPr>
          <a:xfrm>
            <a:off x="304800" y="171450"/>
            <a:ext cx="8595852" cy="102870"/>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3206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808" r:id="rId12"/>
  </p:sldLayoutIdLst>
  <p:txStyles>
    <p:titleStyle>
      <a:lvl1pPr algn="ctr" defTabSz="342900" rtl="0" eaLnBrk="1" latinLnBrk="0" hangingPunct="1">
        <a:lnSpc>
          <a:spcPct val="80000"/>
        </a:lnSpc>
        <a:spcBef>
          <a:spcPct val="0"/>
        </a:spcBef>
        <a:buNone/>
        <a:defRPr sz="2700" b="1" kern="1200">
          <a:solidFill>
            <a:srgbClr val="C5050C"/>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DB8FCB3-7065-2545-85B8-477E09133F4C}" type="datetimeFigureOut">
              <a:rPr lang="en-US" smtClean="0"/>
              <a:t>4/10/2023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6BB6156-C08B-D64D-9850-322A4DBA2E2B}" type="slidenum">
              <a:rPr lang="en-US" smtClean="0"/>
              <a:t>‹#›</a:t>
            </a:fld>
            <a:endParaRPr lang="en-US"/>
          </a:p>
        </p:txBody>
      </p:sp>
      <p:sp>
        <p:nvSpPr>
          <p:cNvPr id="11" name="Rectangle 10"/>
          <p:cNvSpPr/>
          <p:nvPr userDrawn="1"/>
        </p:nvSpPr>
        <p:spPr>
          <a:xfrm>
            <a:off x="0" y="-9773"/>
            <a:ext cx="9144000" cy="54864"/>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1" y="5086793"/>
            <a:ext cx="9144000" cy="54864"/>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31557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23"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userDrawn="1"/>
        </p:nvSpPr>
        <p:spPr>
          <a:xfrm>
            <a:off x="-1" y="0"/>
            <a:ext cx="9144000" cy="5141657"/>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381000" y="329803"/>
            <a:ext cx="8458200" cy="452794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userDrawn="1">
            <p:ph type="title"/>
          </p:nvPr>
        </p:nvSpPr>
        <p:spPr>
          <a:xfrm>
            <a:off x="457200" y="329804"/>
            <a:ext cx="8229600" cy="7334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8A82E4-69B0-C94D-842E-F21802E959A1}" type="datetimeFigureOut">
              <a:rPr lang="en-US" smtClean="0"/>
              <a:t>4/10/2023</a:t>
            </a:fld>
            <a:endParaRPr lang="en-US"/>
          </a:p>
        </p:txBody>
      </p:sp>
      <p:sp>
        <p:nvSpPr>
          <p:cNvPr id="5" name="Footer Placeholder 4"/>
          <p:cNvSpPr>
            <a:spLocks noGrp="1"/>
          </p:cNvSpPr>
          <p:nvPr userDrawn="1">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23896A-E871-BB4B-8869-15DB707E724E}" type="slidenum">
              <a:rPr lang="en-US" smtClean="0"/>
              <a:t>‹#›</a:t>
            </a:fld>
            <a:endParaRPr lang="en-US"/>
          </a:p>
        </p:txBody>
      </p:sp>
      <p:pic>
        <p:nvPicPr>
          <p:cNvPr id="9" name="Picture 8" descr="Logo_UWHealth_2c.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705600" y="4400550"/>
            <a:ext cx="1804454" cy="269939"/>
          </a:xfrm>
          <a:prstGeom prst="rect">
            <a:avLst/>
          </a:prstGeom>
        </p:spPr>
      </p:pic>
    </p:spTree>
    <p:extLst>
      <p:ext uri="{BB962C8B-B14F-4D97-AF65-F5344CB8AC3E}">
        <p14:creationId xmlns:p14="http://schemas.microsoft.com/office/powerpoint/2010/main" val="277959241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822" r:id="rId12"/>
  </p:sldLayoutIdLst>
  <p:txStyles>
    <p:titleStyle>
      <a:lvl1pPr algn="ctr" defTabSz="342900" rtl="0" eaLnBrk="1" latinLnBrk="0" hangingPunct="1">
        <a:spcBef>
          <a:spcPct val="0"/>
        </a:spcBef>
        <a:buNone/>
        <a:defRPr sz="2700" b="1" i="0" kern="1200">
          <a:solidFill>
            <a:schemeClr val="accent1">
              <a:lumMod val="75000"/>
            </a:schemeClr>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Word_Document1.docx"/><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package" Target="../embeddings/Microsoft_Word_Document2.docx"/><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package" Target="../embeddings/Microsoft_Word_Document3.docx"/><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arquanbe@wisc.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isel.wisc.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5400" y="3181350"/>
            <a:ext cx="5917004" cy="1754326"/>
          </a:xfrm>
          <a:prstGeom prst="rect">
            <a:avLst/>
          </a:prstGeom>
        </p:spPr>
        <p:txBody>
          <a:bodyPr wrap="none">
            <a:spAutoFit/>
          </a:bodyPr>
          <a:lstStyle/>
          <a:p>
            <a:pPr algn="ctr">
              <a:spcBef>
                <a:spcPts val="0"/>
              </a:spcBef>
            </a:pPr>
            <a:r>
              <a:rPr lang="en-US" b="0" dirty="0"/>
              <a:t>April 12, 2023</a:t>
            </a:r>
          </a:p>
          <a:p>
            <a:pPr algn="ctr">
              <a:spcBef>
                <a:spcPts val="0"/>
              </a:spcBef>
            </a:pPr>
            <a:r>
              <a:rPr lang="en-US" b="0" dirty="0"/>
              <a:t>Andrew Quanbeck, Ph.D. </a:t>
            </a:r>
            <a:br>
              <a:rPr lang="en-US" b="0" dirty="0"/>
            </a:br>
            <a:r>
              <a:rPr lang="en-US" b="0" dirty="0"/>
              <a:t>Associate Professor</a:t>
            </a:r>
          </a:p>
          <a:p>
            <a:pPr algn="ctr">
              <a:spcBef>
                <a:spcPts val="0"/>
              </a:spcBef>
            </a:pPr>
            <a:r>
              <a:rPr lang="en-US" b="0" dirty="0"/>
              <a:t> Department of Family Medicine and Community Health </a:t>
            </a:r>
          </a:p>
          <a:p>
            <a:pPr algn="ctr">
              <a:spcBef>
                <a:spcPts val="0"/>
              </a:spcBef>
            </a:pPr>
            <a:r>
              <a:rPr lang="en-US" b="0" dirty="0"/>
              <a:t>University of Wisconsin-Madison</a:t>
            </a:r>
            <a:br>
              <a:rPr lang="en-US" b="0" dirty="0"/>
            </a:br>
            <a:r>
              <a:rPr lang="en-US" b="0" dirty="0"/>
              <a:t>isel.wisc.edu</a:t>
            </a:r>
          </a:p>
        </p:txBody>
      </p:sp>
      <p:pic>
        <p:nvPicPr>
          <p:cNvPr id="6" name="Picture 1" descr="C:\Users\bmd3.UWHIS\Desktop\dfmch-logo-reti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476750"/>
            <a:ext cx="1714500" cy="49165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Table 3">
            <a:extLst>
              <a:ext uri="{FF2B5EF4-FFF2-40B4-BE49-F238E27FC236}">
                <a16:creationId xmlns:a16="http://schemas.microsoft.com/office/drawing/2014/main" id="{7553ECA0-4C96-94EA-3E03-18C2DAB075EE}"/>
              </a:ext>
            </a:extLst>
          </p:cNvPr>
          <p:cNvGraphicFramePr>
            <a:graphicFrameLocks noGrp="1"/>
          </p:cNvGraphicFramePr>
          <p:nvPr>
            <p:extLst>
              <p:ext uri="{D42A27DB-BD31-4B8C-83A1-F6EECF244321}">
                <p14:modId xmlns:p14="http://schemas.microsoft.com/office/powerpoint/2010/main" val="234512752"/>
              </p:ext>
            </p:extLst>
          </p:nvPr>
        </p:nvGraphicFramePr>
        <p:xfrm>
          <a:off x="457200" y="1215707"/>
          <a:ext cx="8229600" cy="1797685"/>
        </p:xfrm>
        <a:graphic>
          <a:graphicData uri="http://schemas.openxmlformats.org/drawingml/2006/table">
            <a:tbl>
              <a:tblPr firstRow="1" firstCol="1" bandRow="1"/>
              <a:tblGrid>
                <a:gridCol w="8229600">
                  <a:extLst>
                    <a:ext uri="{9D8B030D-6E8A-4147-A177-3AD203B41FA5}">
                      <a16:colId xmlns:a16="http://schemas.microsoft.com/office/drawing/2014/main" val="1161006711"/>
                    </a:ext>
                  </a:extLst>
                </a:gridCol>
              </a:tblGrid>
              <a:tr h="0">
                <a:tc>
                  <a:txBody>
                    <a:bodyPr/>
                    <a:lstStyle/>
                    <a:p>
                      <a:endParaRPr lang="en-US"/>
                    </a:p>
                  </a:txBody>
                  <a:tcPr marL="0" marR="0" marT="0" marB="0">
                    <a:lnL>
                      <a:noFill/>
                    </a:lnL>
                    <a:lnR>
                      <a:noFill/>
                    </a:lnR>
                    <a:lnT>
                      <a:noFill/>
                    </a:lnT>
                    <a:lnB>
                      <a:noFill/>
                    </a:lnB>
                  </a:tcPr>
                </a:tc>
                <a:extLst>
                  <a:ext uri="{0D108BD9-81ED-4DB2-BD59-A6C34878D82A}">
                    <a16:rowId xmlns:a16="http://schemas.microsoft.com/office/drawing/2014/main" val="3865413002"/>
                  </a:ext>
                </a:extLst>
              </a:tr>
              <a:tr h="0">
                <a:tc>
                  <a:txBody>
                    <a:bodyPr/>
                    <a:lstStyle/>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txBody>
                  <a:tcPr marL="6350" marR="6350" marT="6350" marB="0">
                    <a:lnL>
                      <a:noFill/>
                    </a:lnL>
                    <a:lnR>
                      <a:noFill/>
                    </a:lnR>
                    <a:lnT>
                      <a:noFill/>
                    </a:lnT>
                    <a:lnB>
                      <a:noFill/>
                    </a:lnB>
                  </a:tcPr>
                </a:tc>
                <a:extLst>
                  <a:ext uri="{0D108BD9-81ED-4DB2-BD59-A6C34878D82A}">
                    <a16:rowId xmlns:a16="http://schemas.microsoft.com/office/drawing/2014/main" val="1312591361"/>
                  </a:ext>
                </a:extLst>
              </a:tr>
              <a:tr h="0">
                <a:tc>
                  <a:txBody>
                    <a:bodyPr/>
                    <a:lstStyle/>
                    <a:p>
                      <a:r>
                        <a:rPr lang="en-US" sz="2000" kern="1200" dirty="0">
                          <a:solidFill>
                            <a:schemeClr val="tx1"/>
                          </a:solidFill>
                          <a:effectLst/>
                          <a:latin typeface="+mn-lt"/>
                          <a:ea typeface="+mn-ea"/>
                          <a:cs typeface="+mn-cs"/>
                        </a:rPr>
                        <a:t>A cost-effectiveness analysis of telemedicine and mobile health interventions to support continuing care for patients receiving treatment for alcohol use disorder…and other explorations of cost-effectiveness related to mobile health </a:t>
                      </a:r>
                    </a:p>
                  </a:txBody>
                  <a:tcPr marL="171450" marR="171450" marT="6350" marB="85725">
                    <a:lnL>
                      <a:noFill/>
                    </a:lnL>
                    <a:lnR>
                      <a:noFill/>
                    </a:lnR>
                    <a:lnT>
                      <a:noFill/>
                    </a:lnT>
                    <a:lnB>
                      <a:noFill/>
                    </a:lnB>
                  </a:tcPr>
                </a:tc>
                <a:extLst>
                  <a:ext uri="{0D108BD9-81ED-4DB2-BD59-A6C34878D82A}">
                    <a16:rowId xmlns:a16="http://schemas.microsoft.com/office/drawing/2014/main" val="2727319019"/>
                  </a:ext>
                </a:extLst>
              </a:tr>
            </a:tbl>
          </a:graphicData>
        </a:graphic>
      </p:graphicFrame>
    </p:spTree>
    <p:extLst>
      <p:ext uri="{BB962C8B-B14F-4D97-AF65-F5344CB8AC3E}">
        <p14:creationId xmlns:p14="http://schemas.microsoft.com/office/powerpoint/2010/main" val="314580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4C98EE-21DE-AB49-99A5-336D41620C14}"/>
              </a:ext>
            </a:extLst>
          </p:cNvPr>
          <p:cNvSpPr>
            <a:spLocks noGrp="1"/>
          </p:cNvSpPr>
          <p:nvPr>
            <p:ph type="title"/>
          </p:nvPr>
        </p:nvSpPr>
        <p:spPr>
          <a:xfrm>
            <a:off x="628650" y="1428750"/>
            <a:ext cx="7886700" cy="3383756"/>
          </a:xfrm>
        </p:spPr>
        <p:txBody>
          <a:bodyPr>
            <a:normAutofit/>
          </a:bodyPr>
          <a:lstStyle/>
          <a:p>
            <a:pPr algn="ctr"/>
            <a:r>
              <a:rPr lang="en-US" sz="4050" dirty="0">
                <a:solidFill>
                  <a:schemeClr val="accent2">
                    <a:lumMod val="50000"/>
                  </a:schemeClr>
                </a:solidFill>
              </a:rPr>
              <a:t>Examining Impact of Adding</a:t>
            </a:r>
            <a:br>
              <a:rPr lang="en-US" sz="4050" dirty="0">
                <a:solidFill>
                  <a:schemeClr val="accent2">
                    <a:lumMod val="50000"/>
                  </a:schemeClr>
                </a:solidFill>
              </a:rPr>
            </a:br>
            <a:r>
              <a:rPr lang="en-US" sz="4050" dirty="0">
                <a:solidFill>
                  <a:schemeClr val="accent2">
                    <a:lumMod val="50000"/>
                  </a:schemeClr>
                </a:solidFill>
              </a:rPr>
              <a:t> TMC, ACHESS, and TMC+ACHESS</a:t>
            </a:r>
            <a:br>
              <a:rPr lang="en-US" sz="4050" dirty="0">
                <a:solidFill>
                  <a:schemeClr val="accent2">
                    <a:lumMod val="50000"/>
                  </a:schemeClr>
                </a:solidFill>
              </a:rPr>
            </a:br>
            <a:r>
              <a:rPr lang="en-US" sz="4050" dirty="0">
                <a:solidFill>
                  <a:schemeClr val="accent2">
                    <a:lumMod val="50000"/>
                  </a:schemeClr>
                </a:solidFill>
              </a:rPr>
              <a:t>to TAU</a:t>
            </a:r>
          </a:p>
        </p:txBody>
      </p:sp>
    </p:spTree>
    <p:extLst>
      <p:ext uri="{BB962C8B-B14F-4D97-AF65-F5344CB8AC3E}">
        <p14:creationId xmlns:p14="http://schemas.microsoft.com/office/powerpoint/2010/main" val="3988430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053E5F16-A700-5A42-B495-1F7608242656}"/>
              </a:ext>
            </a:extLst>
          </p:cNvPr>
          <p:cNvSpPr>
            <a:spLocks noGrp="1" noChangeArrowheads="1"/>
          </p:cNvSpPr>
          <p:nvPr>
            <p:ph type="title"/>
          </p:nvPr>
        </p:nvSpPr>
        <p:spPr/>
        <p:txBody>
          <a:bodyPr>
            <a:normAutofit fontScale="90000"/>
          </a:bodyPr>
          <a:lstStyle/>
          <a:p>
            <a:r>
              <a:rPr lang="en-US" altLang="en-US" sz="3000" b="1" dirty="0">
                <a:ea typeface="ＭＳ Ｐゴシック" panose="020B0600070205080204" pitchFamily="34" charset="-128"/>
              </a:rPr>
              <a:t>Combining Counselor Provided Continuing Care and Automated Recovery Mobile Health Support</a:t>
            </a:r>
          </a:p>
        </p:txBody>
      </p:sp>
      <p:sp>
        <p:nvSpPr>
          <p:cNvPr id="22530" name="Content Placeholder 2">
            <a:extLst>
              <a:ext uri="{FF2B5EF4-FFF2-40B4-BE49-F238E27FC236}">
                <a16:creationId xmlns:a16="http://schemas.microsoft.com/office/drawing/2014/main" id="{244811B7-2BBD-BA4C-858F-F81B6B2BB822}"/>
              </a:ext>
            </a:extLst>
          </p:cNvPr>
          <p:cNvSpPr>
            <a:spLocks noGrp="1" noChangeArrowheads="1"/>
          </p:cNvSpPr>
          <p:nvPr>
            <p:ph idx="1"/>
          </p:nvPr>
        </p:nvSpPr>
        <p:spPr>
          <a:xfrm>
            <a:off x="926431" y="1540042"/>
            <a:ext cx="7588919" cy="3092681"/>
          </a:xfrm>
        </p:spPr>
        <p:txBody>
          <a:bodyPr/>
          <a:lstStyle/>
          <a:p>
            <a:r>
              <a:rPr lang="en-US" altLang="en-US" dirty="0">
                <a:solidFill>
                  <a:srgbClr val="00B0F0"/>
                </a:solidFill>
                <a:ea typeface="ＭＳ Ｐゴシック" panose="020B0600070205080204" pitchFamily="34" charset="-128"/>
              </a:rPr>
              <a:t>ACHESS and TMC have complementary strengths.</a:t>
            </a:r>
          </a:p>
          <a:p>
            <a:pPr lvl="1"/>
            <a:r>
              <a:rPr lang="en-US" altLang="en-US" dirty="0">
                <a:ea typeface="ＭＳ Ｐゴシック" panose="020B0600070205080204" pitchFamily="34" charset="-128"/>
              </a:rPr>
              <a:t>ACHESS provides automated 24/7 recovery support services, but not regular contact with a counselor.  </a:t>
            </a:r>
          </a:p>
          <a:p>
            <a:pPr lvl="1"/>
            <a:r>
              <a:rPr lang="en-US" altLang="en-US" dirty="0">
                <a:ea typeface="ＭＳ Ｐゴシック" panose="020B0600070205080204" pitchFamily="34" charset="-128"/>
              </a:rPr>
              <a:t>TMC provides regular contact with the same counselor, but not ongoing support between calls. </a:t>
            </a:r>
          </a:p>
          <a:p>
            <a:r>
              <a:rPr lang="en-US" altLang="en-US" dirty="0">
                <a:ea typeface="ＭＳ Ｐゴシック" panose="020B0600070205080204" pitchFamily="34" charset="-128"/>
              </a:rPr>
              <a:t>The future of continuing care is likely to involve automated mobile technology and counselor contact, but little is known about how best to integrate these services.</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297216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5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anim calcmode="lin" valueType="num">
                                      <p:cBhvr additive="base">
                                        <p:cTn id="11" dur="5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53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anim calcmode="lin" valueType="num">
                                      <p:cBhvr additive="base">
                                        <p:cTn id="15" dur="5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2530">
                                            <p:txEl>
                                              <p:pRg st="3" end="3"/>
                                            </p:txEl>
                                          </p:spTgt>
                                        </p:tgtEl>
                                        <p:attrNameLst>
                                          <p:attrName>style.visibility</p:attrName>
                                        </p:attrNameLst>
                                      </p:cBhvr>
                                      <p:to>
                                        <p:strVal val="visible"/>
                                      </p:to>
                                    </p:set>
                                    <p:anim calcmode="lin" valueType="num">
                                      <p:cBhvr additive="base">
                                        <p:cTn id="21" dur="5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A518A08F-B503-4242-8F47-9B7B6A112FA0}"/>
              </a:ext>
            </a:extLst>
          </p:cNvPr>
          <p:cNvSpPr>
            <a:spLocks noGrp="1" noChangeArrowheads="1"/>
          </p:cNvSpPr>
          <p:nvPr>
            <p:ph type="title"/>
          </p:nvPr>
        </p:nvSpPr>
        <p:spPr>
          <a:xfrm>
            <a:off x="517359" y="457200"/>
            <a:ext cx="6969292" cy="457200"/>
          </a:xfrm>
        </p:spPr>
        <p:txBody>
          <a:bodyPr>
            <a:noAutofit/>
          </a:bodyPr>
          <a:lstStyle/>
          <a:p>
            <a:r>
              <a:rPr lang="en-US" altLang="en-US" sz="3600" b="1" dirty="0">
                <a:ea typeface="ＭＳ Ｐゴシック" panose="020B0600070205080204" pitchFamily="34" charset="-128"/>
              </a:rPr>
              <a:t>Study Design</a:t>
            </a:r>
          </a:p>
        </p:txBody>
      </p:sp>
      <p:sp>
        <p:nvSpPr>
          <p:cNvPr id="23554" name="Content Placeholder 2">
            <a:extLst>
              <a:ext uri="{FF2B5EF4-FFF2-40B4-BE49-F238E27FC236}">
                <a16:creationId xmlns:a16="http://schemas.microsoft.com/office/drawing/2014/main" id="{5A2F2CB8-29FA-F14A-8E4F-466656C9A018}"/>
              </a:ext>
            </a:extLst>
          </p:cNvPr>
          <p:cNvSpPr>
            <a:spLocks noGrp="1" noChangeArrowheads="1"/>
          </p:cNvSpPr>
          <p:nvPr>
            <p:ph idx="1"/>
          </p:nvPr>
        </p:nvSpPr>
        <p:spPr>
          <a:xfrm>
            <a:off x="528861" y="1229983"/>
            <a:ext cx="7173829" cy="3486150"/>
          </a:xfrm>
        </p:spPr>
        <p:txBody>
          <a:bodyPr>
            <a:normAutofit fontScale="92500" lnSpcReduction="20000"/>
          </a:bodyPr>
          <a:lstStyle/>
          <a:p>
            <a:r>
              <a:rPr lang="en-US" altLang="en-US" b="1" i="1" dirty="0">
                <a:solidFill>
                  <a:srgbClr val="0070C0"/>
                </a:solidFill>
                <a:ea typeface="ＭＳ Ｐゴシック" panose="020B0600070205080204" pitchFamily="34" charset="-128"/>
              </a:rPr>
              <a:t>Mobile health enhancements to continuing care for patients with AUD in community clinics (NIAAA R01):</a:t>
            </a:r>
          </a:p>
          <a:p>
            <a:pPr lvl="1"/>
            <a:r>
              <a:rPr lang="en-US" altLang="en-US" dirty="0">
                <a:ea typeface="ＭＳ Ｐゴシック" panose="020B0600070205080204" pitchFamily="34" charset="-128"/>
              </a:rPr>
              <a:t>2 x 2 design:</a:t>
            </a:r>
          </a:p>
          <a:p>
            <a:pPr lvl="2"/>
            <a:r>
              <a:rPr lang="en-US" altLang="en-US" sz="1800" dirty="0">
                <a:ea typeface="ＭＳ Ｐゴシック" panose="020B0600070205080204" pitchFamily="34" charset="-128"/>
              </a:rPr>
              <a:t>Automated smartphone program with multiple functions (ACHESS—12 months)</a:t>
            </a:r>
          </a:p>
          <a:p>
            <a:pPr lvl="2"/>
            <a:r>
              <a:rPr lang="en-US" altLang="en-US" sz="1800" dirty="0">
                <a:ea typeface="ＭＳ Ｐゴシック" panose="020B0600070205080204" pitchFamily="34" charset="-128"/>
              </a:rPr>
              <a:t>Telephone Monitoring and Counseling (TMC—12 months)</a:t>
            </a:r>
          </a:p>
          <a:p>
            <a:pPr lvl="2"/>
            <a:r>
              <a:rPr lang="en-US" altLang="en-US" sz="1800" dirty="0">
                <a:ea typeface="ＭＳ Ｐゴシック" panose="020B0600070205080204" pitchFamily="34" charset="-128"/>
              </a:rPr>
              <a:t>Combination of ACHESS and TMC (TMC+ACHESS– 12 months)</a:t>
            </a:r>
          </a:p>
          <a:p>
            <a:pPr lvl="2"/>
            <a:r>
              <a:rPr lang="en-US" altLang="en-US" sz="1800" dirty="0">
                <a:ea typeface="ＭＳ Ｐゴシック" panose="020B0600070205080204" pitchFamily="34" charset="-128"/>
              </a:rPr>
              <a:t>Treatment as usual</a:t>
            </a:r>
          </a:p>
          <a:p>
            <a:pPr lvl="1"/>
            <a:r>
              <a:rPr lang="en-US" altLang="en-US" dirty="0">
                <a:ea typeface="ＭＳ Ｐゴシック" panose="020B0600070205080204" pitchFamily="34" charset="-128"/>
              </a:rPr>
              <a:t>Follow-ups a 3, 6, 9, 12, and 18 months</a:t>
            </a:r>
          </a:p>
          <a:p>
            <a:pPr lvl="1"/>
            <a:r>
              <a:rPr lang="en-US" altLang="en-US" dirty="0">
                <a:ea typeface="ＭＳ Ｐゴシック" panose="020B0600070205080204" pitchFamily="34" charset="-128"/>
              </a:rPr>
              <a:t>Participants are patients at several publicly funded SUD IOPs in Philadelphia. </a:t>
            </a:r>
          </a:p>
          <a:p>
            <a:pPr lvl="1"/>
            <a:r>
              <a:rPr lang="en-US" altLang="en-US" dirty="0">
                <a:ea typeface="ＭＳ Ｐゴシック" panose="020B0600070205080204" pitchFamily="34" charset="-128"/>
              </a:rPr>
              <a:t>Economic component (cost-effectiveness) </a:t>
            </a:r>
          </a:p>
          <a:p>
            <a:pPr lvl="1"/>
            <a:endParaRPr lang="en-US" altLang="en-US" sz="1500" dirty="0">
              <a:ea typeface="ＭＳ Ｐゴシック" panose="020B0600070205080204" pitchFamily="34" charset="-128"/>
            </a:endParaRPr>
          </a:p>
          <a:p>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220646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 calcmode="lin" valueType="num">
                                      <p:cBhvr additive="base">
                                        <p:cTn id="7" dur="500" fill="hold"/>
                                        <p:tgtEl>
                                          <p:spTgt spid="235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4">
                                            <p:txEl>
                                              <p:pRg st="1" end="1"/>
                                            </p:txEl>
                                          </p:spTgt>
                                        </p:tgtEl>
                                        <p:attrNameLst>
                                          <p:attrName>style.visibility</p:attrName>
                                        </p:attrNameLst>
                                      </p:cBhvr>
                                      <p:to>
                                        <p:strVal val="visible"/>
                                      </p:to>
                                    </p:set>
                                    <p:anim calcmode="lin" valueType="num">
                                      <p:cBhvr additive="base">
                                        <p:cTn id="13" dur="500" fill="hold"/>
                                        <p:tgtEl>
                                          <p:spTgt spid="2355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554">
                                            <p:txEl>
                                              <p:pRg st="2" end="2"/>
                                            </p:txEl>
                                          </p:spTgt>
                                        </p:tgtEl>
                                        <p:attrNameLst>
                                          <p:attrName>style.visibility</p:attrName>
                                        </p:attrNameLst>
                                      </p:cBhvr>
                                      <p:to>
                                        <p:strVal val="visible"/>
                                      </p:to>
                                    </p:set>
                                    <p:anim calcmode="lin" valueType="num">
                                      <p:cBhvr additive="base">
                                        <p:cTn id="17" dur="500" fill="hold"/>
                                        <p:tgtEl>
                                          <p:spTgt spid="2355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55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554">
                                            <p:txEl>
                                              <p:pRg st="3" end="3"/>
                                            </p:txEl>
                                          </p:spTgt>
                                        </p:tgtEl>
                                        <p:attrNameLst>
                                          <p:attrName>style.visibility</p:attrName>
                                        </p:attrNameLst>
                                      </p:cBhvr>
                                      <p:to>
                                        <p:strVal val="visible"/>
                                      </p:to>
                                    </p:set>
                                    <p:anim calcmode="lin" valueType="num">
                                      <p:cBhvr additive="base">
                                        <p:cTn id="21" dur="500" fill="hold"/>
                                        <p:tgtEl>
                                          <p:spTgt spid="2355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55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554">
                                            <p:txEl>
                                              <p:pRg st="4" end="4"/>
                                            </p:txEl>
                                          </p:spTgt>
                                        </p:tgtEl>
                                        <p:attrNameLst>
                                          <p:attrName>style.visibility</p:attrName>
                                        </p:attrNameLst>
                                      </p:cBhvr>
                                      <p:to>
                                        <p:strVal val="visible"/>
                                      </p:to>
                                    </p:set>
                                    <p:anim calcmode="lin" valueType="num">
                                      <p:cBhvr additive="base">
                                        <p:cTn id="25" dur="500" fill="hold"/>
                                        <p:tgtEl>
                                          <p:spTgt spid="2355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554">
                                            <p:txEl>
                                              <p:pRg st="5" end="5"/>
                                            </p:txEl>
                                          </p:spTgt>
                                        </p:tgtEl>
                                        <p:attrNameLst>
                                          <p:attrName>style.visibility</p:attrName>
                                        </p:attrNameLst>
                                      </p:cBhvr>
                                      <p:to>
                                        <p:strVal val="visible"/>
                                      </p:to>
                                    </p:set>
                                    <p:anim calcmode="lin" valueType="num">
                                      <p:cBhvr additive="base">
                                        <p:cTn id="29" dur="500" fill="hold"/>
                                        <p:tgtEl>
                                          <p:spTgt spid="2355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55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554">
                                            <p:txEl>
                                              <p:pRg st="6" end="6"/>
                                            </p:txEl>
                                          </p:spTgt>
                                        </p:tgtEl>
                                        <p:attrNameLst>
                                          <p:attrName>style.visibility</p:attrName>
                                        </p:attrNameLst>
                                      </p:cBhvr>
                                      <p:to>
                                        <p:strVal val="visible"/>
                                      </p:to>
                                    </p:set>
                                    <p:anim calcmode="lin" valueType="num">
                                      <p:cBhvr additive="base">
                                        <p:cTn id="33" dur="500" fill="hold"/>
                                        <p:tgtEl>
                                          <p:spTgt spid="2355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355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554">
                                            <p:txEl>
                                              <p:pRg st="7" end="7"/>
                                            </p:txEl>
                                          </p:spTgt>
                                        </p:tgtEl>
                                        <p:attrNameLst>
                                          <p:attrName>style.visibility</p:attrName>
                                        </p:attrNameLst>
                                      </p:cBhvr>
                                      <p:to>
                                        <p:strVal val="visible"/>
                                      </p:to>
                                    </p:set>
                                    <p:anim calcmode="lin" valueType="num">
                                      <p:cBhvr additive="base">
                                        <p:cTn id="37" dur="500" fill="hold"/>
                                        <p:tgtEl>
                                          <p:spTgt spid="2355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55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554">
                                            <p:txEl>
                                              <p:pRg st="8" end="8"/>
                                            </p:txEl>
                                          </p:spTgt>
                                        </p:tgtEl>
                                        <p:attrNameLst>
                                          <p:attrName>style.visibility</p:attrName>
                                        </p:attrNameLst>
                                      </p:cBhvr>
                                      <p:to>
                                        <p:strVal val="visible"/>
                                      </p:to>
                                    </p:set>
                                    <p:anim calcmode="lin" valueType="num">
                                      <p:cBhvr additive="base">
                                        <p:cTn id="43" dur="500" fill="hold"/>
                                        <p:tgtEl>
                                          <p:spTgt spid="2355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55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2848-C159-DC49-BDE1-BFFAF1E6EF46}"/>
              </a:ext>
            </a:extLst>
          </p:cNvPr>
          <p:cNvSpPr>
            <a:spLocks noGrp="1"/>
          </p:cNvSpPr>
          <p:nvPr>
            <p:ph type="title"/>
          </p:nvPr>
        </p:nvSpPr>
        <p:spPr/>
        <p:txBody>
          <a:bodyPr>
            <a:normAutofit/>
          </a:bodyPr>
          <a:lstStyle/>
          <a:p>
            <a:r>
              <a:rPr lang="en-US" sz="3600" b="1" dirty="0"/>
              <a:t>Study Hypotheses</a:t>
            </a:r>
          </a:p>
        </p:txBody>
      </p:sp>
      <p:sp>
        <p:nvSpPr>
          <p:cNvPr id="3" name="Content Placeholder 2">
            <a:extLst>
              <a:ext uri="{FF2B5EF4-FFF2-40B4-BE49-F238E27FC236}">
                <a16:creationId xmlns:a16="http://schemas.microsoft.com/office/drawing/2014/main" id="{FB233994-2725-FD44-9C9D-DF6AE8C229F0}"/>
              </a:ext>
            </a:extLst>
          </p:cNvPr>
          <p:cNvSpPr>
            <a:spLocks noGrp="1"/>
          </p:cNvSpPr>
          <p:nvPr>
            <p:ph idx="1"/>
          </p:nvPr>
        </p:nvSpPr>
        <p:spPr/>
        <p:txBody>
          <a:bodyPr/>
          <a:lstStyle/>
          <a:p>
            <a:r>
              <a:rPr lang="en-US" sz="2400" i="1" dirty="0">
                <a:solidFill>
                  <a:srgbClr val="0070C0"/>
                </a:solidFill>
              </a:rPr>
              <a:t>Primary</a:t>
            </a:r>
          </a:p>
          <a:p>
            <a:pPr lvl="1"/>
            <a:r>
              <a:rPr lang="en-US" sz="2100" dirty="0"/>
              <a:t>TMC, ACHESS, and TMC+ACHESS will be superior to TAU on the primary outcome, Percent Days Heavy Drinking (PDHD)</a:t>
            </a:r>
          </a:p>
          <a:p>
            <a:pPr lvl="1"/>
            <a:r>
              <a:rPr lang="en-US" sz="2100" dirty="0"/>
              <a:t>TMC+ACHESS will be superior to TMC and ACHESS on PDHD </a:t>
            </a:r>
          </a:p>
          <a:p>
            <a:r>
              <a:rPr lang="en-US" sz="2400" i="1" dirty="0">
                <a:solidFill>
                  <a:srgbClr val="0070C0"/>
                </a:solidFill>
              </a:rPr>
              <a:t>Secondary</a:t>
            </a:r>
          </a:p>
          <a:p>
            <a:pPr lvl="1"/>
            <a:r>
              <a:rPr lang="en-US" sz="2100" dirty="0"/>
              <a:t>Comparison of TMC and ACHESS on PDHD</a:t>
            </a:r>
          </a:p>
          <a:p>
            <a:pPr lvl="1"/>
            <a:r>
              <a:rPr lang="en-US" sz="2100" dirty="0"/>
              <a:t>Secondary outcomes:  Any drinking, any drug use, quality of life, %</a:t>
            </a:r>
            <a:r>
              <a:rPr lang="en-US" sz="2100" dirty="0" err="1"/>
              <a:t>dCDT</a:t>
            </a:r>
            <a:endParaRPr lang="en-US" sz="2100" dirty="0"/>
          </a:p>
        </p:txBody>
      </p:sp>
    </p:spTree>
    <p:extLst>
      <p:ext uri="{BB962C8B-B14F-4D97-AF65-F5344CB8AC3E}">
        <p14:creationId xmlns:p14="http://schemas.microsoft.com/office/powerpoint/2010/main" val="218193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F7A4E-07A1-F14D-926E-B27F9A8D3A1A}"/>
              </a:ext>
            </a:extLst>
          </p:cNvPr>
          <p:cNvSpPr>
            <a:spLocks noGrp="1"/>
          </p:cNvSpPr>
          <p:nvPr>
            <p:ph type="title"/>
          </p:nvPr>
        </p:nvSpPr>
        <p:spPr>
          <a:xfrm>
            <a:off x="628650" y="285876"/>
            <a:ext cx="7886700" cy="994172"/>
          </a:xfrm>
        </p:spPr>
        <p:txBody>
          <a:bodyPr>
            <a:normAutofit/>
          </a:bodyPr>
          <a:lstStyle/>
          <a:p>
            <a:r>
              <a:rPr lang="en-US" sz="3600" b="1" dirty="0"/>
              <a:t>Treatment Conditions</a:t>
            </a:r>
          </a:p>
        </p:txBody>
      </p:sp>
      <p:sp>
        <p:nvSpPr>
          <p:cNvPr id="3" name="Content Placeholder 2">
            <a:extLst>
              <a:ext uri="{FF2B5EF4-FFF2-40B4-BE49-F238E27FC236}">
                <a16:creationId xmlns:a16="http://schemas.microsoft.com/office/drawing/2014/main" id="{0A9CE505-3920-D249-A9A8-A1E14730E082}"/>
              </a:ext>
            </a:extLst>
          </p:cNvPr>
          <p:cNvSpPr>
            <a:spLocks noGrp="1"/>
          </p:cNvSpPr>
          <p:nvPr>
            <p:ph idx="1"/>
          </p:nvPr>
        </p:nvSpPr>
        <p:spPr/>
        <p:txBody>
          <a:bodyPr>
            <a:normAutofit lnSpcReduction="10000"/>
          </a:bodyPr>
          <a:lstStyle/>
          <a:p>
            <a:pPr marL="0" indent="0">
              <a:buNone/>
            </a:pPr>
            <a:r>
              <a:rPr lang="en-US" altLang="en-US" sz="2000" b="1" i="1" dirty="0">
                <a:solidFill>
                  <a:srgbClr val="0070C0"/>
                </a:solidFill>
                <a:ea typeface="ＭＳ Ｐゴシック" panose="020B0600070205080204" pitchFamily="34" charset="-128"/>
              </a:rPr>
              <a:t>ACHESS</a:t>
            </a:r>
          </a:p>
          <a:p>
            <a:r>
              <a:rPr lang="en-US" dirty="0"/>
              <a:t>Patients were given an android smartphone, data plan, and the ACHESS program.</a:t>
            </a:r>
          </a:p>
          <a:p>
            <a:r>
              <a:rPr lang="en-US" dirty="0"/>
              <a:t>Research techs taught participants how to use ACHESS (and in some cases smartphones) and loaded relevant information into ACHESS</a:t>
            </a:r>
          </a:p>
          <a:p>
            <a:r>
              <a:rPr lang="en-US" dirty="0"/>
              <a:t>Participants could get technical support from research techs in Philly or </a:t>
            </a:r>
            <a:r>
              <a:rPr lang="en-US" dirty="0" err="1"/>
              <a:t>UWisc</a:t>
            </a:r>
            <a:r>
              <a:rPr lang="en-US" dirty="0"/>
              <a:t>.</a:t>
            </a:r>
          </a:p>
          <a:p>
            <a:r>
              <a:rPr lang="en-US" dirty="0"/>
              <a:t>Non-clinical staff from </a:t>
            </a:r>
            <a:r>
              <a:rPr lang="en-US" dirty="0" err="1"/>
              <a:t>UWisc</a:t>
            </a:r>
            <a:r>
              <a:rPr lang="en-US" dirty="0"/>
              <a:t> monitored data from ACHESS, including panic button activation, worrisome monitoring data, and chat room discussions.  </a:t>
            </a:r>
          </a:p>
          <a:p>
            <a:r>
              <a:rPr lang="en-US" dirty="0"/>
              <a:t>Supportive text messages sent to participants who were struggling</a:t>
            </a:r>
          </a:p>
          <a:p>
            <a:endParaRPr lang="en-US" dirty="0"/>
          </a:p>
        </p:txBody>
      </p:sp>
    </p:spTree>
    <p:extLst>
      <p:ext uri="{BB962C8B-B14F-4D97-AF65-F5344CB8AC3E}">
        <p14:creationId xmlns:p14="http://schemas.microsoft.com/office/powerpoint/2010/main" val="3880732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8C6FED36-6BCD-BC48-900D-52B443AB5BCE}"/>
              </a:ext>
            </a:extLst>
          </p:cNvPr>
          <p:cNvSpPr>
            <a:spLocks noGrp="1" noChangeArrowheads="1"/>
          </p:cNvSpPr>
          <p:nvPr>
            <p:ph idx="1"/>
          </p:nvPr>
        </p:nvSpPr>
        <p:spPr>
          <a:xfrm>
            <a:off x="228600" y="1047750"/>
            <a:ext cx="7014410" cy="3814010"/>
          </a:xfrm>
        </p:spPr>
        <p:txBody>
          <a:bodyPr>
            <a:normAutofit fontScale="85000" lnSpcReduction="10000"/>
          </a:bodyPr>
          <a:lstStyle/>
          <a:p>
            <a:r>
              <a:rPr lang="en-US" altLang="en-US" sz="2250" b="1" i="1" dirty="0">
                <a:solidFill>
                  <a:srgbClr val="0070C0"/>
                </a:solidFill>
                <a:ea typeface="ＭＳ Ｐゴシック" panose="020B0600070205080204" pitchFamily="34" charset="-128"/>
              </a:rPr>
              <a:t>Telephone Monitoring and Counseling (TMC)</a:t>
            </a:r>
          </a:p>
          <a:p>
            <a:pPr lvl="1"/>
            <a:r>
              <a:rPr lang="en-US" altLang="en-US" dirty="0">
                <a:ea typeface="ＭＳ Ｐゴシック" panose="020B0600070205080204" pitchFamily="34" charset="-128"/>
              </a:rPr>
              <a:t>A “CBT lite” intervention that combines brief assessment, IDing high risk situations, coping skills work in 20-30 min calls </a:t>
            </a:r>
          </a:p>
          <a:p>
            <a:pPr lvl="1"/>
            <a:r>
              <a:rPr lang="en-US" altLang="en-US" dirty="0">
                <a:ea typeface="ＭＳ Ｐゴシック" panose="020B0600070205080204" pitchFamily="34" charset="-128"/>
              </a:rPr>
              <a:t>Weekly calls gradually titrated down to every other month, for a total of 16 calls over 12 months.</a:t>
            </a:r>
          </a:p>
          <a:p>
            <a:pPr lvl="1"/>
            <a:r>
              <a:rPr lang="en-US" altLang="en-US" dirty="0">
                <a:ea typeface="ＭＳ Ｐゴシック" panose="020B0600070205080204" pitchFamily="34" charset="-128"/>
              </a:rPr>
              <a:t>Participants remain with same counselor across calls</a:t>
            </a:r>
          </a:p>
          <a:p>
            <a:r>
              <a:rPr lang="en-US" altLang="en-US" sz="2250" b="1" i="1" dirty="0">
                <a:solidFill>
                  <a:srgbClr val="0070C0"/>
                </a:solidFill>
                <a:ea typeface="ＭＳ Ｐゴシック" panose="020B0600070205080204" pitchFamily="34" charset="-128"/>
              </a:rPr>
              <a:t>TMC plus ACHESS</a:t>
            </a:r>
          </a:p>
          <a:p>
            <a:pPr lvl="1"/>
            <a:r>
              <a:rPr lang="en-US" altLang="en-US" dirty="0">
                <a:ea typeface="ＭＳ Ｐゴシック" panose="020B0600070205080204" pitchFamily="34" charset="-128"/>
              </a:rPr>
              <a:t>All features of each intervention</a:t>
            </a:r>
          </a:p>
          <a:p>
            <a:pPr lvl="1"/>
            <a:r>
              <a:rPr lang="en-US" altLang="en-US" dirty="0">
                <a:ea typeface="ＭＳ Ｐゴシック" panose="020B0600070205080204" pitchFamily="34" charset="-128"/>
              </a:rPr>
              <a:t>Integration of both:  ACHESS as clinician extender</a:t>
            </a:r>
          </a:p>
          <a:p>
            <a:pPr lvl="1"/>
            <a:r>
              <a:rPr lang="en-US" altLang="en-US" dirty="0">
                <a:ea typeface="ＭＳ Ｐゴシック" panose="020B0600070205080204" pitchFamily="34" charset="-128"/>
              </a:rPr>
              <a:t>Responses to smartphone assessments available in a “Dashboard” that counselors can access anytime.  Prompts between session contact</a:t>
            </a:r>
          </a:p>
          <a:p>
            <a:pPr lvl="1"/>
            <a:r>
              <a:rPr lang="en-US" altLang="en-US" dirty="0">
                <a:ea typeface="ＭＳ Ｐゴシック" panose="020B0600070205080204" pitchFamily="34" charset="-128"/>
              </a:rPr>
              <a:t>Alerts based on concerning ACHESS data sent to counselors via email and SMS</a:t>
            </a:r>
          </a:p>
          <a:p>
            <a:pPr lvl="1"/>
            <a:r>
              <a:rPr lang="en-US" altLang="en-US" dirty="0">
                <a:ea typeface="ＭＳ Ｐゴシック" panose="020B0600070205080204" pitchFamily="34" charset="-128"/>
              </a:rPr>
              <a:t>Counselors can interact with participants via the chatroom, and can steer participants toward greater use of smartphone features</a:t>
            </a:r>
          </a:p>
          <a:p>
            <a:pPr lvl="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805294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 calcmode="lin" valueType="num">
                                      <p:cBhvr additive="base">
                                        <p:cTn id="7" dur="500" fill="hold"/>
                                        <p:tgtEl>
                                          <p:spTgt spid="245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anim calcmode="lin" valueType="num">
                                      <p:cBhvr additive="base">
                                        <p:cTn id="11" dur="500" fill="hold"/>
                                        <p:tgtEl>
                                          <p:spTgt spid="2457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57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anim calcmode="lin" valueType="num">
                                      <p:cBhvr additive="base">
                                        <p:cTn id="15" dur="500" fill="hold"/>
                                        <p:tgtEl>
                                          <p:spTgt spid="2457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4578">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4578">
                                            <p:txEl>
                                              <p:pRg st="3" end="3"/>
                                            </p:txEl>
                                          </p:spTgt>
                                        </p:tgtEl>
                                        <p:attrNameLst>
                                          <p:attrName>style.visibility</p:attrName>
                                        </p:attrNameLst>
                                      </p:cBhvr>
                                      <p:to>
                                        <p:strVal val="visible"/>
                                      </p:to>
                                    </p:set>
                                    <p:anim calcmode="lin" valueType="num">
                                      <p:cBhvr additive="base">
                                        <p:cTn id="19" dur="500" fill="hold"/>
                                        <p:tgtEl>
                                          <p:spTgt spid="2457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8">
                                            <p:txEl>
                                              <p:pRg st="4" end="4"/>
                                            </p:txEl>
                                          </p:spTgt>
                                        </p:tgtEl>
                                        <p:attrNameLst>
                                          <p:attrName>style.visibility</p:attrName>
                                        </p:attrNameLst>
                                      </p:cBhvr>
                                      <p:to>
                                        <p:strVal val="visible"/>
                                      </p:to>
                                    </p:set>
                                    <p:anim calcmode="lin" valueType="num">
                                      <p:cBhvr additive="base">
                                        <p:cTn id="25" dur="500" fill="hold"/>
                                        <p:tgtEl>
                                          <p:spTgt spid="2457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78">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4578">
                                            <p:txEl>
                                              <p:pRg st="5" end="5"/>
                                            </p:txEl>
                                          </p:spTgt>
                                        </p:tgtEl>
                                        <p:attrNameLst>
                                          <p:attrName>style.visibility</p:attrName>
                                        </p:attrNameLst>
                                      </p:cBhvr>
                                      <p:to>
                                        <p:strVal val="visible"/>
                                      </p:to>
                                    </p:set>
                                    <p:anim calcmode="lin" valueType="num">
                                      <p:cBhvr additive="base">
                                        <p:cTn id="29" dur="500" fill="hold"/>
                                        <p:tgtEl>
                                          <p:spTgt spid="24578">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4578">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4578">
                                            <p:txEl>
                                              <p:pRg st="6" end="6"/>
                                            </p:txEl>
                                          </p:spTgt>
                                        </p:tgtEl>
                                        <p:attrNameLst>
                                          <p:attrName>style.visibility</p:attrName>
                                        </p:attrNameLst>
                                      </p:cBhvr>
                                      <p:to>
                                        <p:strVal val="visible"/>
                                      </p:to>
                                    </p:set>
                                    <p:anim calcmode="lin" valueType="num">
                                      <p:cBhvr additive="base">
                                        <p:cTn id="33" dur="500" fill="hold"/>
                                        <p:tgtEl>
                                          <p:spTgt spid="24578">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4578">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578">
                                            <p:txEl>
                                              <p:pRg st="7" end="7"/>
                                            </p:txEl>
                                          </p:spTgt>
                                        </p:tgtEl>
                                        <p:attrNameLst>
                                          <p:attrName>style.visibility</p:attrName>
                                        </p:attrNameLst>
                                      </p:cBhvr>
                                      <p:to>
                                        <p:strVal val="visible"/>
                                      </p:to>
                                    </p:set>
                                    <p:anim calcmode="lin" valueType="num">
                                      <p:cBhvr additive="base">
                                        <p:cTn id="37" dur="500" fill="hold"/>
                                        <p:tgtEl>
                                          <p:spTgt spid="24578">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4578">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4578">
                                            <p:txEl>
                                              <p:pRg st="8" end="8"/>
                                            </p:txEl>
                                          </p:spTgt>
                                        </p:tgtEl>
                                        <p:attrNameLst>
                                          <p:attrName>style.visibility</p:attrName>
                                        </p:attrNameLst>
                                      </p:cBhvr>
                                      <p:to>
                                        <p:strVal val="visible"/>
                                      </p:to>
                                    </p:set>
                                    <p:anim calcmode="lin" valueType="num">
                                      <p:cBhvr additive="base">
                                        <p:cTn id="41" dur="500" fill="hold"/>
                                        <p:tgtEl>
                                          <p:spTgt spid="24578">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4578">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4578">
                                            <p:txEl>
                                              <p:pRg st="9" end="9"/>
                                            </p:txEl>
                                          </p:spTgt>
                                        </p:tgtEl>
                                        <p:attrNameLst>
                                          <p:attrName>style.visibility</p:attrName>
                                        </p:attrNameLst>
                                      </p:cBhvr>
                                      <p:to>
                                        <p:strVal val="visible"/>
                                      </p:to>
                                    </p:set>
                                    <p:anim calcmode="lin" valueType="num">
                                      <p:cBhvr additive="base">
                                        <p:cTn id="45" dur="500" fill="hold"/>
                                        <p:tgtEl>
                                          <p:spTgt spid="24578">
                                            <p:txEl>
                                              <p:pRg st="9" end="9"/>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4578">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82FE-F307-A940-AC87-B4B072B3B5D4}"/>
              </a:ext>
            </a:extLst>
          </p:cNvPr>
          <p:cNvSpPr>
            <a:spLocks noGrp="1"/>
          </p:cNvSpPr>
          <p:nvPr>
            <p:ph type="title"/>
          </p:nvPr>
        </p:nvSpPr>
        <p:spPr/>
        <p:txBody>
          <a:bodyPr>
            <a:normAutofit/>
          </a:bodyPr>
          <a:lstStyle/>
          <a:p>
            <a:r>
              <a:rPr lang="en-US" sz="3600" b="1" dirty="0"/>
              <a:t>Stats and Power</a:t>
            </a:r>
          </a:p>
        </p:txBody>
      </p:sp>
      <p:sp>
        <p:nvSpPr>
          <p:cNvPr id="3" name="Content Placeholder 2">
            <a:extLst>
              <a:ext uri="{FF2B5EF4-FFF2-40B4-BE49-F238E27FC236}">
                <a16:creationId xmlns:a16="http://schemas.microsoft.com/office/drawing/2014/main" id="{62002682-9200-9348-8948-B04B4DF20BF1}"/>
              </a:ext>
            </a:extLst>
          </p:cNvPr>
          <p:cNvSpPr>
            <a:spLocks noGrp="1"/>
          </p:cNvSpPr>
          <p:nvPr>
            <p:ph idx="1"/>
          </p:nvPr>
        </p:nvSpPr>
        <p:spPr/>
        <p:txBody>
          <a:bodyPr>
            <a:normAutofit/>
          </a:bodyPr>
          <a:lstStyle/>
          <a:p>
            <a:r>
              <a:rPr lang="en-US" dirty="0"/>
              <a:t>Generalized estimating equations (GEE) used to compare treatment conditions over 5 follow-ups, controlling for baseline PDHD</a:t>
            </a:r>
          </a:p>
          <a:p>
            <a:pPr lvl="1"/>
            <a:r>
              <a:rPr lang="en-US" dirty="0"/>
              <a:t>Main effects and treatment interactions</a:t>
            </a:r>
          </a:p>
          <a:p>
            <a:pPr lvl="1"/>
            <a:r>
              <a:rPr lang="en-US" dirty="0"/>
              <a:t>Focused comparisons between treatment conditions</a:t>
            </a:r>
          </a:p>
          <a:p>
            <a:r>
              <a:rPr lang="en-US" dirty="0"/>
              <a:t>Effects of missing data examined with pattern-mixture analyses and linear mixed effects models</a:t>
            </a:r>
          </a:p>
          <a:p>
            <a:r>
              <a:rPr lang="en-US" dirty="0"/>
              <a:t>Power</a:t>
            </a:r>
          </a:p>
          <a:p>
            <a:pPr lvl="1"/>
            <a:r>
              <a:rPr lang="en-US" dirty="0"/>
              <a:t>Main effects in 2 x 2:  80% power at 5% significance for d= 0.28</a:t>
            </a:r>
          </a:p>
          <a:p>
            <a:pPr lvl="1"/>
            <a:r>
              <a:rPr lang="en-US" dirty="0"/>
              <a:t>Focused contrasts:  80% power at 5% significance for d= 0.37</a:t>
            </a:r>
          </a:p>
        </p:txBody>
      </p:sp>
    </p:spTree>
    <p:extLst>
      <p:ext uri="{BB962C8B-B14F-4D97-AF65-F5344CB8AC3E}">
        <p14:creationId xmlns:p14="http://schemas.microsoft.com/office/powerpoint/2010/main" val="41519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2DAD217-A998-7848-A9DD-06147BDA0B60}"/>
              </a:ext>
            </a:extLst>
          </p:cNvPr>
          <p:cNvPicPr/>
          <p:nvPr/>
        </p:nvPicPr>
        <p:blipFill>
          <a:blip r:embed="rId2"/>
          <a:stretch>
            <a:fillRect/>
          </a:stretch>
        </p:blipFill>
        <p:spPr>
          <a:xfrm>
            <a:off x="1752600" y="666750"/>
            <a:ext cx="5105400" cy="5682916"/>
          </a:xfrm>
          <a:prstGeom prst="rect">
            <a:avLst/>
          </a:prstGeom>
        </p:spPr>
      </p:pic>
      <p:sp>
        <p:nvSpPr>
          <p:cNvPr id="2" name="TextBox 1">
            <a:extLst>
              <a:ext uri="{FF2B5EF4-FFF2-40B4-BE49-F238E27FC236}">
                <a16:creationId xmlns:a16="http://schemas.microsoft.com/office/drawing/2014/main" id="{8E7EC286-6FEA-9745-8A55-D4903B77AB3D}"/>
              </a:ext>
            </a:extLst>
          </p:cNvPr>
          <p:cNvSpPr txBox="1"/>
          <p:nvPr/>
        </p:nvSpPr>
        <p:spPr>
          <a:xfrm>
            <a:off x="1143000" y="0"/>
            <a:ext cx="4038600" cy="553998"/>
          </a:xfrm>
          <a:prstGeom prst="rect">
            <a:avLst/>
          </a:prstGeom>
          <a:noFill/>
        </p:spPr>
        <p:txBody>
          <a:bodyPr wrap="square" rtlCol="0">
            <a:spAutoFit/>
          </a:bodyPr>
          <a:lstStyle/>
          <a:p>
            <a:r>
              <a:rPr lang="en-US" sz="3000" i="1" dirty="0">
                <a:solidFill>
                  <a:schemeClr val="bg1"/>
                </a:solidFill>
              </a:rPr>
              <a:t>Consort Diagram</a:t>
            </a:r>
          </a:p>
        </p:txBody>
      </p:sp>
    </p:spTree>
    <p:extLst>
      <p:ext uri="{BB962C8B-B14F-4D97-AF65-F5344CB8AC3E}">
        <p14:creationId xmlns:p14="http://schemas.microsoft.com/office/powerpoint/2010/main" val="369368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81F32E2-173A-657F-2E8F-A36065916040}"/>
              </a:ext>
            </a:extLst>
          </p:cNvPr>
          <p:cNvGraphicFramePr>
            <a:graphicFrameLocks noGrp="1"/>
          </p:cNvGraphicFramePr>
          <p:nvPr>
            <p:ph idx="1"/>
            <p:extLst>
              <p:ext uri="{D42A27DB-BD31-4B8C-83A1-F6EECF244321}">
                <p14:modId xmlns:p14="http://schemas.microsoft.com/office/powerpoint/2010/main" val="22060123"/>
              </p:ext>
            </p:extLst>
          </p:nvPr>
        </p:nvGraphicFramePr>
        <p:xfrm>
          <a:off x="990601" y="1123950"/>
          <a:ext cx="5867399" cy="3733800"/>
        </p:xfrm>
        <a:graphic>
          <a:graphicData uri="http://schemas.openxmlformats.org/drawingml/2006/table">
            <a:tbl>
              <a:tblPr firstRow="1" firstCol="1" bandRow="1"/>
              <a:tblGrid>
                <a:gridCol w="161141">
                  <a:extLst>
                    <a:ext uri="{9D8B030D-6E8A-4147-A177-3AD203B41FA5}">
                      <a16:colId xmlns:a16="http://schemas.microsoft.com/office/drawing/2014/main" val="641741231"/>
                    </a:ext>
                  </a:extLst>
                </a:gridCol>
                <a:gridCol w="161141">
                  <a:extLst>
                    <a:ext uri="{9D8B030D-6E8A-4147-A177-3AD203B41FA5}">
                      <a16:colId xmlns:a16="http://schemas.microsoft.com/office/drawing/2014/main" val="926820055"/>
                    </a:ext>
                  </a:extLst>
                </a:gridCol>
                <a:gridCol w="1433963">
                  <a:extLst>
                    <a:ext uri="{9D8B030D-6E8A-4147-A177-3AD203B41FA5}">
                      <a16:colId xmlns:a16="http://schemas.microsoft.com/office/drawing/2014/main" val="3596397924"/>
                    </a:ext>
                  </a:extLst>
                </a:gridCol>
                <a:gridCol w="1005887">
                  <a:extLst>
                    <a:ext uri="{9D8B030D-6E8A-4147-A177-3AD203B41FA5}">
                      <a16:colId xmlns:a16="http://schemas.microsoft.com/office/drawing/2014/main" val="2203492418"/>
                    </a:ext>
                  </a:extLst>
                </a:gridCol>
                <a:gridCol w="917042">
                  <a:extLst>
                    <a:ext uri="{9D8B030D-6E8A-4147-A177-3AD203B41FA5}">
                      <a16:colId xmlns:a16="http://schemas.microsoft.com/office/drawing/2014/main" val="2403500352"/>
                    </a:ext>
                  </a:extLst>
                </a:gridCol>
                <a:gridCol w="934438">
                  <a:extLst>
                    <a:ext uri="{9D8B030D-6E8A-4147-A177-3AD203B41FA5}">
                      <a16:colId xmlns:a16="http://schemas.microsoft.com/office/drawing/2014/main" val="562523792"/>
                    </a:ext>
                  </a:extLst>
                </a:gridCol>
                <a:gridCol w="1253787">
                  <a:extLst>
                    <a:ext uri="{9D8B030D-6E8A-4147-A177-3AD203B41FA5}">
                      <a16:colId xmlns:a16="http://schemas.microsoft.com/office/drawing/2014/main" val="1095976133"/>
                    </a:ext>
                  </a:extLst>
                </a:gridCol>
              </a:tblGrid>
              <a:tr h="559872">
                <a:tc gridSpan="7">
                  <a:txBody>
                    <a:bodyPr/>
                    <a:lstStyle/>
                    <a:p>
                      <a:pPr marL="0" marR="0">
                        <a:lnSpc>
                          <a:spcPct val="200000"/>
                        </a:lnSpc>
                        <a:spcBef>
                          <a:spcPts val="0"/>
                        </a:spcBef>
                        <a:spcAft>
                          <a:spcPts val="0"/>
                        </a:spcAft>
                      </a:pPr>
                      <a:r>
                        <a:rPr lang="en-US" sz="900" b="1" dirty="0">
                          <a:effectLst/>
                          <a:latin typeface="Arial" panose="020B0604020202020204" pitchFamily="34" charset="0"/>
                          <a:ea typeface="Arial" panose="020B0604020202020204" pitchFamily="34" charset="0"/>
                          <a:cs typeface="Times New Roman" panose="02020603050405020304" pitchFamily="18" charset="0"/>
                        </a:rPr>
                        <a:t>Table 1</a:t>
                      </a:r>
                      <a:br>
                        <a:rPr lang="en-US" sz="900" dirty="0">
                          <a:effectLst/>
                          <a:latin typeface="Arial" panose="020B0604020202020204" pitchFamily="34" charset="0"/>
                          <a:ea typeface="Arial" panose="020B0604020202020204" pitchFamily="34" charset="0"/>
                          <a:cs typeface="Times New Roman" panose="02020603050405020304" pitchFamily="18" charset="0"/>
                        </a:rPr>
                      </a:br>
                      <a:r>
                        <a:rPr lang="en-US" sz="900" dirty="0">
                          <a:effectLst/>
                          <a:latin typeface="Arial" panose="020B0604020202020204" pitchFamily="34" charset="0"/>
                          <a:ea typeface="Arial" panose="020B0604020202020204" pitchFamily="34" charset="0"/>
                          <a:cs typeface="Times New Roman" panose="02020603050405020304" pitchFamily="18" charset="0"/>
                        </a:rPr>
                        <a:t>Sample characteristics at baseline.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921860"/>
                  </a:ext>
                </a:extLst>
              </a:tr>
              <a:tr h="559872">
                <a:tc gridSpan="3">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Variable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Total (N = 262)</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TAU (N = 65)</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TMC (N = 59)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A-CHESS (N = 68)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854449"/>
                  </a:ext>
                </a:extLst>
              </a:tr>
              <a:tr h="256773">
                <a:tc gridSpan="3">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Demographics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89019374"/>
                  </a:ext>
                </a:extLst>
              </a:tr>
              <a:tr h="256773">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gridSpan="2">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Race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extLst>
                  <a:ext uri="{0D108BD9-81ED-4DB2-BD59-A6C34878D82A}">
                    <a16:rowId xmlns:a16="http://schemas.microsoft.com/office/drawing/2014/main" val="1482861104"/>
                  </a:ext>
                </a:extLst>
              </a:tr>
              <a:tr h="256773">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African American (%)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b">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82.44</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81.54</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83.05</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86.76</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extLst>
                  <a:ext uri="{0D108BD9-81ED-4DB2-BD59-A6C34878D82A}">
                    <a16:rowId xmlns:a16="http://schemas.microsoft.com/office/drawing/2014/main" val="2471835325"/>
                  </a:ext>
                </a:extLst>
              </a:tr>
              <a:tr h="256773">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Others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b">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17.56</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18.46</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16.95</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13.24</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extLst>
                  <a:ext uri="{0D108BD9-81ED-4DB2-BD59-A6C34878D82A}">
                    <a16:rowId xmlns:a16="http://schemas.microsoft.com/office/drawing/2014/main" val="4164439277"/>
                  </a:ext>
                </a:extLst>
              </a:tr>
              <a:tr h="256773">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gridSpan="2">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Gender (% male)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hMerge="1">
                  <a:txBody>
                    <a:bodyPr/>
                    <a:lstStyle/>
                    <a:p>
                      <a:endParaRPr lang="en-US"/>
                    </a:p>
                  </a:txBody>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70.61</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67.69</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67.8</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77.94</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extLst>
                  <a:ext uri="{0D108BD9-81ED-4DB2-BD59-A6C34878D82A}">
                    <a16:rowId xmlns:a16="http://schemas.microsoft.com/office/drawing/2014/main" val="746086254"/>
                  </a:ext>
                </a:extLst>
              </a:tr>
              <a:tr h="256773">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gridSpan="2">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Age (years)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hMerge="1">
                  <a:txBody>
                    <a:bodyPr/>
                    <a:lstStyle/>
                    <a:p>
                      <a:endParaRPr lang="en-US"/>
                    </a:p>
                  </a:txBody>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46.9</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46.7</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46.07</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48</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extLst>
                  <a:ext uri="{0D108BD9-81ED-4DB2-BD59-A6C34878D82A}">
                    <a16:rowId xmlns:a16="http://schemas.microsoft.com/office/drawing/2014/main" val="3091339570"/>
                  </a:ext>
                </a:extLst>
              </a:tr>
              <a:tr h="559872">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gridSpan="2">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High School Education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hMerge="1">
                  <a:txBody>
                    <a:bodyPr/>
                    <a:lstStyle/>
                    <a:p>
                      <a:endParaRPr lang="en-US"/>
                    </a:p>
                  </a:txBody>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70.61</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66.15</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dirty="0">
                          <a:effectLst/>
                          <a:latin typeface="Arial" panose="020B0604020202020204" pitchFamily="34" charset="0"/>
                          <a:ea typeface="Arial" panose="020B0604020202020204" pitchFamily="34" charset="0"/>
                          <a:cs typeface="Times New Roman" panose="02020603050405020304" pitchFamily="18" charset="0"/>
                        </a:rPr>
                        <a:t>72.88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dirty="0">
                          <a:effectLst/>
                          <a:latin typeface="Arial" panose="020B0604020202020204" pitchFamily="34" charset="0"/>
                          <a:ea typeface="Arial" panose="020B0604020202020204" pitchFamily="34" charset="0"/>
                          <a:cs typeface="Times New Roman" panose="02020603050405020304" pitchFamily="18" charset="0"/>
                        </a:rPr>
                        <a:t>67.65</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extLst>
                  <a:ext uri="{0D108BD9-81ED-4DB2-BD59-A6C34878D82A}">
                    <a16:rowId xmlns:a16="http://schemas.microsoft.com/office/drawing/2014/main" val="484097092"/>
                  </a:ext>
                </a:extLst>
              </a:tr>
              <a:tr h="256773">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7305" marR="57305" marT="0" marB="0" anchor="b">
                    <a:lnL>
                      <a:noFill/>
                    </a:lnL>
                    <a:lnR>
                      <a:noFill/>
                    </a:lnR>
                    <a:lnT>
                      <a:noFill/>
                    </a:lnT>
                    <a:lnB>
                      <a:noFill/>
                    </a:lnB>
                  </a:tcPr>
                </a:tc>
                <a:tc gridSpan="2">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Never married (%)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hMerge="1">
                  <a:txBody>
                    <a:bodyPr/>
                    <a:lstStyle/>
                    <a:p>
                      <a:endParaRPr lang="en-US"/>
                    </a:p>
                  </a:txBody>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66.79</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70.77</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64.41</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66.18</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a:noFill/>
                    </a:lnB>
                  </a:tcPr>
                </a:tc>
                <a:extLst>
                  <a:ext uri="{0D108BD9-81ED-4DB2-BD59-A6C34878D82A}">
                    <a16:rowId xmlns:a16="http://schemas.microsoft.com/office/drawing/2014/main" val="87837733"/>
                  </a:ext>
                </a:extLst>
              </a:tr>
              <a:tr h="256773">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Days Heavy Drinking</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34.33</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31.01</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900">
                          <a:effectLst/>
                          <a:latin typeface="Arial" panose="020B0604020202020204" pitchFamily="34" charset="0"/>
                          <a:ea typeface="Arial" panose="020B0604020202020204" pitchFamily="34" charset="0"/>
                          <a:cs typeface="Times New Roman" panose="02020603050405020304" pitchFamily="18" charset="0"/>
                        </a:rPr>
                        <a:t>34.06</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900" dirty="0">
                          <a:effectLst/>
                          <a:latin typeface="Arial" panose="020B0604020202020204" pitchFamily="34" charset="0"/>
                          <a:ea typeface="Arial" panose="020B0604020202020204" pitchFamily="34" charset="0"/>
                          <a:cs typeface="Times New Roman" panose="02020603050405020304" pitchFamily="18" charset="0"/>
                        </a:rPr>
                        <a:t>37.88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305" marR="57305"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457884"/>
                  </a:ext>
                </a:extLst>
              </a:tr>
            </a:tbl>
          </a:graphicData>
        </a:graphic>
      </p:graphicFrame>
      <p:sp>
        <p:nvSpPr>
          <p:cNvPr id="3" name="Title 2">
            <a:extLst>
              <a:ext uri="{FF2B5EF4-FFF2-40B4-BE49-F238E27FC236}">
                <a16:creationId xmlns:a16="http://schemas.microsoft.com/office/drawing/2014/main" id="{25222123-9FA6-7A16-B844-D966D33AFF11}"/>
              </a:ext>
            </a:extLst>
          </p:cNvPr>
          <p:cNvSpPr>
            <a:spLocks noGrp="1"/>
          </p:cNvSpPr>
          <p:nvPr>
            <p:ph type="title"/>
          </p:nvPr>
        </p:nvSpPr>
        <p:spPr/>
        <p:txBody>
          <a:bodyPr/>
          <a:lstStyle/>
          <a:p>
            <a:r>
              <a:rPr lang="en-US" dirty="0"/>
              <a:t>Study sample </a:t>
            </a:r>
          </a:p>
        </p:txBody>
      </p:sp>
    </p:spTree>
    <p:extLst>
      <p:ext uri="{BB962C8B-B14F-4D97-AF65-F5344CB8AC3E}">
        <p14:creationId xmlns:p14="http://schemas.microsoft.com/office/powerpoint/2010/main" val="846205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13F9B-7DF3-B94D-9B55-F3D79F2EAF1B}"/>
              </a:ext>
            </a:extLst>
          </p:cNvPr>
          <p:cNvSpPr>
            <a:spLocks noGrp="1"/>
          </p:cNvSpPr>
          <p:nvPr>
            <p:ph type="title"/>
          </p:nvPr>
        </p:nvSpPr>
        <p:spPr/>
        <p:txBody>
          <a:bodyPr>
            <a:normAutofit/>
          </a:bodyPr>
          <a:lstStyle/>
          <a:p>
            <a:r>
              <a:rPr lang="en-US" sz="3600" b="1" dirty="0"/>
              <a:t>Continuing care participation</a:t>
            </a:r>
          </a:p>
        </p:txBody>
      </p:sp>
      <p:sp>
        <p:nvSpPr>
          <p:cNvPr id="3" name="Content Placeholder 2">
            <a:extLst>
              <a:ext uri="{FF2B5EF4-FFF2-40B4-BE49-F238E27FC236}">
                <a16:creationId xmlns:a16="http://schemas.microsoft.com/office/drawing/2014/main" id="{D83AF732-9747-6D43-9D2D-070DEEF89B5C}"/>
              </a:ext>
            </a:extLst>
          </p:cNvPr>
          <p:cNvSpPr>
            <a:spLocks noGrp="1"/>
          </p:cNvSpPr>
          <p:nvPr>
            <p:ph idx="1"/>
          </p:nvPr>
        </p:nvSpPr>
        <p:spPr/>
        <p:txBody>
          <a:bodyPr/>
          <a:lstStyle/>
          <a:p>
            <a:r>
              <a:rPr lang="en-US" b="1" i="1" dirty="0">
                <a:solidFill>
                  <a:srgbClr val="0070C0"/>
                </a:solidFill>
              </a:rPr>
              <a:t>Number of TMC sessions in those who completed orientation:</a:t>
            </a:r>
          </a:p>
          <a:p>
            <a:pPr lvl="1"/>
            <a:r>
              <a:rPr lang="en-US" dirty="0"/>
              <a:t>TMC:  10.2 (N= 43 of 59)</a:t>
            </a:r>
          </a:p>
          <a:p>
            <a:pPr lvl="1"/>
            <a:r>
              <a:rPr lang="en-US" dirty="0"/>
              <a:t>TMC+ACH:  11.00 (N= 60 of 70)</a:t>
            </a:r>
          </a:p>
          <a:p>
            <a:pPr lvl="1"/>
            <a:endParaRPr lang="en-US" dirty="0"/>
          </a:p>
          <a:p>
            <a:r>
              <a:rPr lang="en-US" b="1" i="1" dirty="0">
                <a:solidFill>
                  <a:srgbClr val="0070C0"/>
                </a:solidFill>
              </a:rPr>
              <a:t>Days per month ACHESS used:</a:t>
            </a:r>
          </a:p>
          <a:p>
            <a:pPr lvl="1"/>
            <a:r>
              <a:rPr lang="en-US" dirty="0"/>
              <a:t>Months 1-2</a:t>
            </a:r>
          </a:p>
          <a:p>
            <a:pPr lvl="2"/>
            <a:r>
              <a:rPr lang="en-US" dirty="0"/>
              <a:t>ACHESS:  20 </a:t>
            </a:r>
          </a:p>
          <a:p>
            <a:pPr lvl="2"/>
            <a:r>
              <a:rPr lang="en-US" dirty="0"/>
              <a:t>TMC+ACH:  16</a:t>
            </a:r>
          </a:p>
          <a:p>
            <a:pPr lvl="1"/>
            <a:r>
              <a:rPr lang="en-US" dirty="0"/>
              <a:t>Subsequent Months: </a:t>
            </a:r>
          </a:p>
          <a:p>
            <a:pPr lvl="2"/>
            <a:r>
              <a:rPr lang="en-US" dirty="0"/>
              <a:t>ACHESS:  14 </a:t>
            </a:r>
          </a:p>
          <a:p>
            <a:pPr lvl="2"/>
            <a:r>
              <a:rPr lang="en-US" dirty="0"/>
              <a:t>TMC+ACH: 10 </a:t>
            </a:r>
          </a:p>
        </p:txBody>
      </p:sp>
    </p:spTree>
    <p:extLst>
      <p:ext uri="{BB962C8B-B14F-4D97-AF65-F5344CB8AC3E}">
        <p14:creationId xmlns:p14="http://schemas.microsoft.com/office/powerpoint/2010/main" val="177671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NIDA grant K01DA039336 (PI: Quanbeck); NIAAA grant R01 AA02259501 (PI: McKay) NIAAA grant 1R01AA024150-01A1 (PI: Quanbeck)</a:t>
            </a:r>
          </a:p>
          <a:p>
            <a:r>
              <a:rPr lang="en-US" sz="2000" dirty="0"/>
              <a:t>Special thanks to James McKay &amp; David Gustafson, Xiang Li, Megan Ivey, &amp; Daniel Polsky (coauthors and collaborators)</a:t>
            </a:r>
          </a:p>
        </p:txBody>
      </p:sp>
      <p:sp>
        <p:nvSpPr>
          <p:cNvPr id="3" name="Title 2"/>
          <p:cNvSpPr>
            <a:spLocks noGrp="1"/>
          </p:cNvSpPr>
          <p:nvPr>
            <p:ph type="title"/>
          </p:nvPr>
        </p:nvSpPr>
        <p:spPr/>
        <p:txBody>
          <a:bodyPr anchor="ctr">
            <a:normAutofit/>
          </a:bodyPr>
          <a:lstStyle/>
          <a:p>
            <a:r>
              <a:rPr lang="en-US" sz="2400" dirty="0"/>
              <a:t>Acknowledgements</a:t>
            </a:r>
          </a:p>
        </p:txBody>
      </p:sp>
    </p:spTree>
    <p:extLst>
      <p:ext uri="{BB962C8B-B14F-4D97-AF65-F5344CB8AC3E}">
        <p14:creationId xmlns:p14="http://schemas.microsoft.com/office/powerpoint/2010/main" val="3412483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BC4A8A-D81D-4841-BAA7-815B0EEA4480}"/>
              </a:ext>
            </a:extLst>
          </p:cNvPr>
          <p:cNvPicPr>
            <a:picLocks noChangeAspect="1"/>
          </p:cNvPicPr>
          <p:nvPr/>
        </p:nvPicPr>
        <p:blipFill>
          <a:blip r:embed="rId2"/>
          <a:stretch>
            <a:fillRect/>
          </a:stretch>
        </p:blipFill>
        <p:spPr>
          <a:xfrm>
            <a:off x="533400" y="1079500"/>
            <a:ext cx="5715000" cy="3809999"/>
          </a:xfrm>
          <a:prstGeom prst="rect">
            <a:avLst/>
          </a:prstGeom>
        </p:spPr>
      </p:pic>
      <p:sp>
        <p:nvSpPr>
          <p:cNvPr id="3" name="TextBox 2">
            <a:extLst>
              <a:ext uri="{FF2B5EF4-FFF2-40B4-BE49-F238E27FC236}">
                <a16:creationId xmlns:a16="http://schemas.microsoft.com/office/drawing/2014/main" id="{61BEE0E9-ACAE-CB1B-848D-758DC5224129}"/>
              </a:ext>
            </a:extLst>
          </p:cNvPr>
          <p:cNvSpPr txBox="1"/>
          <p:nvPr/>
        </p:nvSpPr>
        <p:spPr>
          <a:xfrm>
            <a:off x="2286000" y="133350"/>
            <a:ext cx="4343400" cy="369332"/>
          </a:xfrm>
          <a:prstGeom prst="rect">
            <a:avLst/>
          </a:prstGeom>
          <a:noFill/>
        </p:spPr>
        <p:txBody>
          <a:bodyPr wrap="square" rtlCol="0">
            <a:spAutoFit/>
          </a:bodyPr>
          <a:lstStyle/>
          <a:p>
            <a:r>
              <a:rPr lang="en-US" dirty="0">
                <a:solidFill>
                  <a:schemeClr val="bg1"/>
                </a:solidFill>
              </a:rPr>
              <a:t>Primary effectiveness analysis </a:t>
            </a:r>
          </a:p>
        </p:txBody>
      </p:sp>
    </p:spTree>
    <p:extLst>
      <p:ext uri="{BB962C8B-B14F-4D97-AF65-F5344CB8AC3E}">
        <p14:creationId xmlns:p14="http://schemas.microsoft.com/office/powerpoint/2010/main" val="3368549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9C0E2-5165-524A-B975-B4EC32D57ACB}"/>
              </a:ext>
            </a:extLst>
          </p:cNvPr>
          <p:cNvSpPr>
            <a:spLocks noGrp="1"/>
          </p:cNvSpPr>
          <p:nvPr>
            <p:ph type="title"/>
          </p:nvPr>
        </p:nvSpPr>
        <p:spPr/>
        <p:txBody>
          <a:bodyPr>
            <a:normAutofit/>
          </a:bodyPr>
          <a:lstStyle/>
          <a:p>
            <a:r>
              <a:rPr lang="en-US" sz="3600" b="1" dirty="0"/>
              <a:t>Summary of results</a:t>
            </a:r>
          </a:p>
        </p:txBody>
      </p:sp>
      <p:sp>
        <p:nvSpPr>
          <p:cNvPr id="3" name="Content Placeholder 2">
            <a:extLst>
              <a:ext uri="{FF2B5EF4-FFF2-40B4-BE49-F238E27FC236}">
                <a16:creationId xmlns:a16="http://schemas.microsoft.com/office/drawing/2014/main" id="{ED4B7260-C3E0-6549-9F74-91841519E364}"/>
              </a:ext>
            </a:extLst>
          </p:cNvPr>
          <p:cNvSpPr>
            <a:spLocks noGrp="1"/>
          </p:cNvSpPr>
          <p:nvPr>
            <p:ph idx="1"/>
          </p:nvPr>
        </p:nvSpPr>
        <p:spPr>
          <a:xfrm>
            <a:off x="628650" y="1155032"/>
            <a:ext cx="7886700" cy="3477691"/>
          </a:xfrm>
        </p:spPr>
        <p:txBody>
          <a:bodyPr>
            <a:normAutofit fontScale="92500" lnSpcReduction="10000"/>
          </a:bodyPr>
          <a:lstStyle/>
          <a:p>
            <a:r>
              <a:rPr lang="en-US" dirty="0"/>
              <a:t>TMC and ACHESS both reduced PDHD about 50% during the 12 month treatment phase relative to TAU.  Effects were not present at 18 months, however.</a:t>
            </a:r>
          </a:p>
          <a:p>
            <a:r>
              <a:rPr lang="en-US" dirty="0"/>
              <a:t>TMC+ACHESS also reduced PDHD about 50% during treatment, with results sustained at 18 months</a:t>
            </a:r>
          </a:p>
          <a:p>
            <a:r>
              <a:rPr lang="en-US" dirty="0"/>
              <a:t>TMC also reduced rate of any drinking compared to TAU during but not after treatment</a:t>
            </a:r>
          </a:p>
          <a:p>
            <a:r>
              <a:rPr lang="en-US" dirty="0"/>
              <a:t>Suggestion that TMC+ACHESS also reduced rates of any drug use at 12 and 18 months relative to TAU (15 to 23 percentage point difference), but not significantly</a:t>
            </a:r>
          </a:p>
          <a:p>
            <a:r>
              <a:rPr lang="en-US" dirty="0"/>
              <a:t>TMC, ACHESS, and TMC+ACHESS did not differ on any of the outcomes</a:t>
            </a:r>
          </a:p>
        </p:txBody>
      </p:sp>
    </p:spTree>
    <p:extLst>
      <p:ext uri="{BB962C8B-B14F-4D97-AF65-F5344CB8AC3E}">
        <p14:creationId xmlns:p14="http://schemas.microsoft.com/office/powerpoint/2010/main" val="33219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388E-7C4A-EF4F-A06E-DEF39456350C}"/>
              </a:ext>
            </a:extLst>
          </p:cNvPr>
          <p:cNvSpPr>
            <a:spLocks noGrp="1"/>
          </p:cNvSpPr>
          <p:nvPr>
            <p:ph type="title"/>
          </p:nvPr>
        </p:nvSpPr>
        <p:spPr/>
        <p:txBody>
          <a:bodyPr/>
          <a:lstStyle/>
          <a:p>
            <a:r>
              <a:rPr lang="en-US" b="1" dirty="0"/>
              <a:t>Why wasn’t TMC+ACHESS better than TMC or ACHESS?</a:t>
            </a:r>
          </a:p>
        </p:txBody>
      </p:sp>
      <p:sp>
        <p:nvSpPr>
          <p:cNvPr id="3" name="Content Placeholder 2">
            <a:extLst>
              <a:ext uri="{FF2B5EF4-FFF2-40B4-BE49-F238E27FC236}">
                <a16:creationId xmlns:a16="http://schemas.microsoft.com/office/drawing/2014/main" id="{579CA57D-9A64-5442-8B7C-6EF156D93490}"/>
              </a:ext>
            </a:extLst>
          </p:cNvPr>
          <p:cNvSpPr>
            <a:spLocks noGrp="1"/>
          </p:cNvSpPr>
          <p:nvPr>
            <p:ph idx="1"/>
          </p:nvPr>
        </p:nvSpPr>
        <p:spPr>
          <a:xfrm>
            <a:off x="628650" y="1660358"/>
            <a:ext cx="7886700" cy="2972364"/>
          </a:xfrm>
        </p:spPr>
        <p:txBody>
          <a:bodyPr/>
          <a:lstStyle/>
          <a:p>
            <a:r>
              <a:rPr lang="en-US" dirty="0"/>
              <a:t>Ceiling effects may have been present</a:t>
            </a:r>
          </a:p>
          <a:p>
            <a:r>
              <a:rPr lang="en-US" dirty="0"/>
              <a:t>Counselors may have not fully utilized information in the dashboard to speed up outreach to struggling patients</a:t>
            </a:r>
          </a:p>
          <a:p>
            <a:r>
              <a:rPr lang="en-US" dirty="0"/>
              <a:t>Info generated by ACHESS may have not accurately captured relapse vulnerability, due to missing data or inaccurate responses</a:t>
            </a:r>
          </a:p>
          <a:p>
            <a:r>
              <a:rPr lang="en-US" dirty="0"/>
              <a:t>Although TMC and ACHESS presumably have different mechanisms of action, combining them may not have had anticipated synergistic or additive effects</a:t>
            </a:r>
          </a:p>
        </p:txBody>
      </p:sp>
    </p:spTree>
    <p:extLst>
      <p:ext uri="{BB962C8B-B14F-4D97-AF65-F5344CB8AC3E}">
        <p14:creationId xmlns:p14="http://schemas.microsoft.com/office/powerpoint/2010/main" val="48398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90AAE1-0077-2D70-E8E2-85EB0AFC929C}"/>
              </a:ext>
            </a:extLst>
          </p:cNvPr>
          <p:cNvSpPr>
            <a:spLocks noGrp="1"/>
          </p:cNvSpPr>
          <p:nvPr>
            <p:ph idx="1"/>
          </p:nvPr>
        </p:nvSpPr>
        <p:spPr/>
        <p:txBody>
          <a:bodyPr/>
          <a:lstStyle/>
          <a:p>
            <a:endParaRPr lang="en-US" dirty="0"/>
          </a:p>
          <a:p>
            <a:r>
              <a:rPr lang="en-US" dirty="0"/>
              <a:t>Cost effectiveness as constrained optimization </a:t>
            </a:r>
          </a:p>
          <a:p>
            <a:r>
              <a:rPr lang="en-US" dirty="0"/>
              <a:t>“Constrained optimization is the process of identifying how to achieve the largest amount of some desired outcome or outcomes given one or more constraints” (Neumann et al., 2016) </a:t>
            </a:r>
          </a:p>
          <a:p>
            <a:r>
              <a:rPr lang="en-US" dirty="0"/>
              <a:t>Our economic analysis of the TMC-ACHESS study uses a combination of trial-based and decision-model based cost estimates</a:t>
            </a:r>
          </a:p>
        </p:txBody>
      </p:sp>
      <p:sp>
        <p:nvSpPr>
          <p:cNvPr id="3" name="Title 2">
            <a:extLst>
              <a:ext uri="{FF2B5EF4-FFF2-40B4-BE49-F238E27FC236}">
                <a16:creationId xmlns:a16="http://schemas.microsoft.com/office/drawing/2014/main" id="{626309AB-6235-3CAB-D72F-3AA4EF8BEB56}"/>
              </a:ext>
            </a:extLst>
          </p:cNvPr>
          <p:cNvSpPr>
            <a:spLocks noGrp="1"/>
          </p:cNvSpPr>
          <p:nvPr>
            <p:ph type="title"/>
          </p:nvPr>
        </p:nvSpPr>
        <p:spPr/>
        <p:txBody>
          <a:bodyPr/>
          <a:lstStyle/>
          <a:p>
            <a:r>
              <a:rPr lang="en-US" dirty="0"/>
              <a:t>What is cost effectiveness analysis all about? </a:t>
            </a:r>
          </a:p>
        </p:txBody>
      </p:sp>
    </p:spTree>
    <p:extLst>
      <p:ext uri="{BB962C8B-B14F-4D97-AF65-F5344CB8AC3E}">
        <p14:creationId xmlns:p14="http://schemas.microsoft.com/office/powerpoint/2010/main" val="1442081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79ACA2-D677-3264-CDFF-4E54BEF37972}"/>
              </a:ext>
            </a:extLst>
          </p:cNvPr>
          <p:cNvSpPr>
            <a:spLocks noGrp="1"/>
          </p:cNvSpPr>
          <p:nvPr>
            <p:ph idx="1"/>
          </p:nvPr>
        </p:nvSpPr>
        <p:spPr/>
        <p:txBody>
          <a:bodyPr/>
          <a:lstStyle/>
          <a:p>
            <a:pPr marL="342900" marR="0" lvl="0" indent="-342900">
              <a:lnSpc>
                <a:spcPct val="200000"/>
              </a:lnSpc>
              <a:spcBef>
                <a:spcPts val="0"/>
              </a:spcBef>
              <a:spcAft>
                <a:spcPts val="0"/>
              </a:spcAft>
              <a:buFont typeface="+mj-lt"/>
              <a:buAutoNum type="arabicPeriod"/>
            </a:pPr>
            <a:r>
              <a:rPr lang="en-US" sz="1600" b="1" dirty="0">
                <a:effectLst/>
                <a:latin typeface="Arial" panose="020B0604020202020204" pitchFamily="34" charset="0"/>
                <a:ea typeface="Arial" panose="020B0604020202020204" pitchFamily="34" charset="0"/>
              </a:rPr>
              <a:t>Define the set of possible intervention choices</a:t>
            </a:r>
          </a:p>
          <a:p>
            <a:pPr marL="342900" indent="-342900">
              <a:lnSpc>
                <a:spcPct val="200000"/>
              </a:lnSpc>
              <a:spcBef>
                <a:spcPts val="0"/>
              </a:spcBef>
              <a:spcAft>
                <a:spcPts val="0"/>
              </a:spcAft>
              <a:buFont typeface="+mj-lt"/>
              <a:buAutoNum type="arabicPeriod"/>
            </a:pPr>
            <a:r>
              <a:rPr lang="en-US" sz="1600" b="1" dirty="0">
                <a:effectLst/>
                <a:latin typeface="Arial" panose="020B0604020202020204" pitchFamily="34" charset="0"/>
                <a:ea typeface="Arial" panose="020B0604020202020204" pitchFamily="34" charset="0"/>
              </a:rPr>
              <a:t>Identify the desired outcomes</a:t>
            </a:r>
            <a:r>
              <a:rPr lang="en-US" sz="1600" dirty="0">
                <a:effectLst/>
                <a:latin typeface="Calibri" panose="020F0502020204030204" pitchFamily="34" charset="0"/>
                <a:ea typeface="Calibri" panose="020F0502020204030204" pitchFamily="34" charset="0"/>
              </a:rPr>
              <a:t> </a:t>
            </a:r>
            <a:r>
              <a:rPr lang="en-US" sz="1600" b="1" dirty="0">
                <a:effectLst/>
                <a:latin typeface="Arial" panose="020B0604020202020204" pitchFamily="34" charset="0"/>
                <a:ea typeface="Arial" panose="020B0604020202020204" pitchFamily="34" charset="0"/>
              </a:rPr>
              <a:t> </a:t>
            </a:r>
            <a:endParaRPr lang="en-US" sz="1600" dirty="0">
              <a:effectLst/>
              <a:latin typeface="Calibri" panose="020F0502020204030204" pitchFamily="34" charset="0"/>
              <a:ea typeface="Calibri" panose="020F0502020204030204" pitchFamily="34" charset="0"/>
            </a:endParaRPr>
          </a:p>
          <a:p>
            <a:pPr marL="342900" indent="-342900">
              <a:lnSpc>
                <a:spcPct val="200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rPr>
              <a:t> </a:t>
            </a:r>
            <a:r>
              <a:rPr lang="en-US" sz="1600" b="1" dirty="0">
                <a:effectLst/>
                <a:latin typeface="Arial" panose="020B0604020202020204" pitchFamily="34" charset="0"/>
                <a:ea typeface="Arial" panose="020B0604020202020204" pitchFamily="34" charset="0"/>
              </a:rPr>
              <a:t>Identify the relevant constrained resources</a:t>
            </a:r>
          </a:p>
          <a:p>
            <a:pPr marL="342900" indent="-342900">
              <a:lnSpc>
                <a:spcPct val="200000"/>
              </a:lnSpc>
              <a:spcBef>
                <a:spcPts val="0"/>
              </a:spcBef>
              <a:spcAft>
                <a:spcPts val="0"/>
              </a:spcAft>
              <a:buFont typeface="+mj-lt"/>
              <a:buAutoNum type="arabicPeriod"/>
            </a:pPr>
            <a:r>
              <a:rPr lang="en-US" sz="1600" b="1" dirty="0">
                <a:effectLst/>
                <a:latin typeface="Arial" panose="020B0604020202020204" pitchFamily="34" charset="0"/>
                <a:ea typeface="Arial" panose="020B0604020202020204" pitchFamily="34" charset="0"/>
              </a:rPr>
              <a:t>Identify the effects and costs associated with each of the choices </a:t>
            </a:r>
            <a:endParaRPr lang="en-US" sz="1600" b="1" dirty="0">
              <a:latin typeface="Arial" panose="020B0604020202020204" pitchFamily="34" charset="0"/>
              <a:ea typeface="Arial" panose="020B0604020202020204" pitchFamily="34" charset="0"/>
            </a:endParaRPr>
          </a:p>
          <a:p>
            <a:pPr marL="342900" marR="0" lvl="0" indent="-342900">
              <a:lnSpc>
                <a:spcPct val="200000"/>
              </a:lnSpc>
              <a:spcBef>
                <a:spcPts val="0"/>
              </a:spcBef>
              <a:spcAft>
                <a:spcPts val="0"/>
              </a:spcAft>
              <a:buFont typeface="+mj-lt"/>
              <a:buAutoNum type="arabicPeriod"/>
            </a:pPr>
            <a:r>
              <a:rPr lang="en-US" sz="1600" b="1" dirty="0">
                <a:effectLst/>
                <a:latin typeface="Arial" panose="020B0604020202020204" pitchFamily="34" charset="0"/>
                <a:ea typeface="Arial" panose="020B0604020202020204" pitchFamily="34" charset="0"/>
              </a:rPr>
              <a:t>Eliminate dominated choices</a:t>
            </a:r>
            <a:endParaRPr lang="en-US" sz="1600" dirty="0">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Font typeface="+mj-lt"/>
              <a:buAutoNum type="arabicPeriod"/>
            </a:pPr>
            <a:r>
              <a:rPr lang="en-US" sz="1600" b="1" dirty="0">
                <a:effectLst/>
                <a:latin typeface="Arial" panose="020B0604020202020204" pitchFamily="34" charset="0"/>
                <a:ea typeface="Arial" panose="020B0604020202020204" pitchFamily="34" charset="0"/>
              </a:rPr>
              <a:t>Describe the tradeoffs associated with all the possible choices and identify choices that are optimal given these tradeoffs </a:t>
            </a:r>
            <a:endParaRPr lang="en-US" sz="1600" dirty="0">
              <a:effectLst/>
              <a:latin typeface="Calibri" panose="020F0502020204030204" pitchFamily="34" charset="0"/>
              <a:ea typeface="Calibri" panose="020F0502020204030204" pitchFamily="34" charset="0"/>
            </a:endParaRPr>
          </a:p>
          <a:p>
            <a:pPr marL="342900" indent="-342900">
              <a:lnSpc>
                <a:spcPct val="200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6B0CAE4C-DFA8-8B7B-6F89-AAAA3C52B408}"/>
              </a:ext>
            </a:extLst>
          </p:cNvPr>
          <p:cNvSpPr>
            <a:spLocks noGrp="1"/>
          </p:cNvSpPr>
          <p:nvPr>
            <p:ph type="title"/>
          </p:nvPr>
        </p:nvSpPr>
        <p:spPr/>
        <p:txBody>
          <a:bodyPr>
            <a:normAutofit/>
          </a:bodyPr>
          <a:lstStyle/>
          <a:p>
            <a:r>
              <a:rPr lang="en-US" dirty="0">
                <a:solidFill>
                  <a:schemeClr val="tx1"/>
                </a:solidFill>
              </a:rPr>
              <a:t>		</a:t>
            </a:r>
            <a:r>
              <a:rPr lang="en-US" dirty="0"/>
              <a:t>Cost-effectiveness analysis- Methods </a:t>
            </a:r>
            <a:br>
              <a:rPr lang="en-US" dirty="0"/>
            </a:br>
            <a:r>
              <a:rPr lang="en-US" sz="1600" dirty="0"/>
              <a:t>(from: </a:t>
            </a:r>
            <a:r>
              <a:rPr lang="en-US" sz="1600" b="0" i="0" dirty="0">
                <a:effectLst/>
                <a:latin typeface="Arial" panose="020B0604020202020204" pitchFamily="34" charset="0"/>
              </a:rPr>
              <a:t>Neumann, P. J., Sanders, G. D., Russell, L. B., Siegel, J. E., &amp; </a:t>
            </a:r>
            <a:r>
              <a:rPr lang="en-US" sz="1600" b="0" i="0" dirty="0" err="1">
                <a:effectLst/>
                <a:latin typeface="Arial" panose="020B0604020202020204" pitchFamily="34" charset="0"/>
              </a:rPr>
              <a:t>Ganiats</a:t>
            </a:r>
            <a:r>
              <a:rPr lang="en-US" sz="1600" b="0" i="0" dirty="0">
                <a:effectLst/>
                <a:latin typeface="Arial" panose="020B0604020202020204" pitchFamily="34" charset="0"/>
              </a:rPr>
              <a:t>, T. G. (Eds.). (2016). </a:t>
            </a:r>
            <a:r>
              <a:rPr lang="en-US" sz="1600" b="0" i="1" dirty="0">
                <a:effectLst/>
                <a:latin typeface="Arial" panose="020B0604020202020204" pitchFamily="34" charset="0"/>
              </a:rPr>
              <a:t>Cost-effectiveness in health and medicine</a:t>
            </a:r>
            <a:r>
              <a:rPr lang="en-US" sz="1600" b="0" i="0" dirty="0">
                <a:effectLst/>
                <a:latin typeface="Arial" panose="020B0604020202020204" pitchFamily="34" charset="0"/>
              </a:rPr>
              <a:t>. Oxford University Press.)</a:t>
            </a:r>
            <a:endParaRPr lang="en-US" sz="1600" dirty="0"/>
          </a:p>
        </p:txBody>
      </p:sp>
    </p:spTree>
    <p:extLst>
      <p:ext uri="{BB962C8B-B14F-4D97-AF65-F5344CB8AC3E}">
        <p14:creationId xmlns:p14="http://schemas.microsoft.com/office/powerpoint/2010/main" val="3766942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8E21C3-C7DA-EE19-DC20-F08CE029A5C5}"/>
              </a:ext>
            </a:extLst>
          </p:cNvPr>
          <p:cNvSpPr>
            <a:spLocks noGrp="1"/>
          </p:cNvSpPr>
          <p:nvPr>
            <p:ph idx="1"/>
          </p:nvPr>
        </p:nvSpPr>
        <p:spPr/>
        <p:txBody>
          <a:bodyPr/>
          <a:lstStyle/>
          <a:p>
            <a:r>
              <a:rPr lang="en-US" sz="1800" dirty="0">
                <a:latin typeface="Arial" panose="020B0604020202020204" pitchFamily="34" charset="0"/>
                <a:ea typeface="Arial" panose="020B0604020202020204" pitchFamily="34" charset="0"/>
              </a:rPr>
              <a:t>B</a:t>
            </a:r>
            <a:r>
              <a:rPr lang="en-US" sz="1800" dirty="0">
                <a:effectLst/>
                <a:latin typeface="Arial" panose="020B0604020202020204" pitchFamily="34" charset="0"/>
                <a:ea typeface="Arial" panose="020B0604020202020204" pitchFamily="34" charset="0"/>
              </a:rPr>
              <a:t>ased on the results of the parent study, a reasonable case could be made for payers to provide either a telemedicine-based approach like TMC or a mHealth intervention like A-CHESS for treatment of alcohol use disorder, but not for offering both in combination. </a:t>
            </a:r>
          </a:p>
          <a:p>
            <a:r>
              <a:rPr lang="en-US" sz="1800" dirty="0">
                <a:effectLst/>
                <a:latin typeface="Arial" panose="020B0604020202020204" pitchFamily="34" charset="0"/>
                <a:ea typeface="Arial" panose="020B0604020202020204" pitchFamily="34" charset="0"/>
              </a:rPr>
              <a:t>Thus, our two alternative choices are TMC (telehealth) or A-CHESS (mHealth).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6114BD2B-7B6B-1DF2-0BD7-1A0ED902631F}"/>
              </a:ext>
            </a:extLst>
          </p:cNvPr>
          <p:cNvSpPr>
            <a:spLocks noGrp="1"/>
          </p:cNvSpPr>
          <p:nvPr>
            <p:ph type="title"/>
          </p:nvPr>
        </p:nvSpPr>
        <p:spPr/>
        <p:txBody>
          <a:bodyPr/>
          <a:lstStyle/>
          <a:p>
            <a:r>
              <a:rPr lang="en-US" sz="2400" b="1" dirty="0">
                <a:effectLst/>
                <a:latin typeface="Arial" panose="020B0604020202020204" pitchFamily="34" charset="0"/>
                <a:ea typeface="Arial" panose="020B0604020202020204" pitchFamily="34" charset="0"/>
              </a:rPr>
              <a:t>Define the set of possible intervention choices</a:t>
            </a:r>
            <a:br>
              <a:rPr lang="en-US" sz="2400" b="1" dirty="0">
                <a:effectLst/>
                <a:latin typeface="Arial" panose="020B0604020202020204" pitchFamily="34" charset="0"/>
                <a:ea typeface="Arial" panose="020B0604020202020204" pitchFamily="34" charset="0"/>
              </a:rPr>
            </a:br>
            <a:endParaRPr lang="en-US" dirty="0"/>
          </a:p>
        </p:txBody>
      </p:sp>
    </p:spTree>
    <p:extLst>
      <p:ext uri="{BB962C8B-B14F-4D97-AF65-F5344CB8AC3E}">
        <p14:creationId xmlns:p14="http://schemas.microsoft.com/office/powerpoint/2010/main" val="3162597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056897-42AD-055F-F45F-816B8DDF72D5}"/>
              </a:ext>
            </a:extLst>
          </p:cNvPr>
          <p:cNvSpPr>
            <a:spLocks noGrp="1"/>
          </p:cNvSpPr>
          <p:nvPr>
            <p:ph idx="1"/>
          </p:nvPr>
        </p:nvSpPr>
        <p:spPr/>
        <p:txBody>
          <a:bodyPr/>
          <a:lstStyle/>
          <a:p>
            <a:r>
              <a:rPr lang="en-US" sz="1800" dirty="0">
                <a:effectLst/>
                <a:latin typeface="Arial" panose="020B0604020202020204" pitchFamily="34" charset="0"/>
                <a:ea typeface="Arial" panose="020B0604020202020204" pitchFamily="34" charset="0"/>
              </a:rPr>
              <a:t>In the parent trial (McKay et al., 2021), the primary effectiveness measure was average percent reduction in heavy drinking days for each group; </a:t>
            </a:r>
          </a:p>
          <a:p>
            <a:r>
              <a:rPr lang="en-US" sz="1800" dirty="0">
                <a:latin typeface="Arial" panose="020B0604020202020204" pitchFamily="34" charset="0"/>
                <a:ea typeface="Arial" panose="020B0604020202020204" pitchFamily="34" charset="0"/>
              </a:rPr>
              <a:t>W</a:t>
            </a:r>
            <a:r>
              <a:rPr lang="en-US" sz="1800" dirty="0">
                <a:effectLst/>
                <a:latin typeface="Arial" panose="020B0604020202020204" pitchFamily="34" charset="0"/>
                <a:ea typeface="Arial" panose="020B0604020202020204" pitchFamily="34" charset="0"/>
              </a:rPr>
              <a:t>e converted the percent reduction in each group to an average number of drinking days reduced per client over a 12-month period to aid in interpretability of outcomes for policymakers, consistent with prior evaluations of TMC (McCollister et al., 2016).</a:t>
            </a:r>
            <a:endParaRPr lang="en-US" dirty="0"/>
          </a:p>
        </p:txBody>
      </p:sp>
      <p:sp>
        <p:nvSpPr>
          <p:cNvPr id="3" name="Title 2">
            <a:extLst>
              <a:ext uri="{FF2B5EF4-FFF2-40B4-BE49-F238E27FC236}">
                <a16:creationId xmlns:a16="http://schemas.microsoft.com/office/drawing/2014/main" id="{DC831978-6B67-04F4-8069-E9A585AA1C94}"/>
              </a:ext>
            </a:extLst>
          </p:cNvPr>
          <p:cNvSpPr>
            <a:spLocks noGrp="1"/>
          </p:cNvSpPr>
          <p:nvPr>
            <p:ph type="title"/>
          </p:nvPr>
        </p:nvSpPr>
        <p:spPr/>
        <p:txBody>
          <a:bodyPr/>
          <a:lstStyle/>
          <a:p>
            <a:r>
              <a:rPr lang="en-US" sz="2400" b="1" dirty="0">
                <a:effectLst/>
                <a:latin typeface="Arial" panose="020B0604020202020204" pitchFamily="34" charset="0"/>
                <a:ea typeface="Arial" panose="020B0604020202020204" pitchFamily="34" charset="0"/>
              </a:rPr>
              <a:t>Identify the desired outcomes</a:t>
            </a:r>
            <a:r>
              <a:rPr lang="en-US" sz="2400" dirty="0">
                <a:effectLst/>
                <a:latin typeface="Calibri" panose="020F0502020204030204" pitchFamily="34" charset="0"/>
                <a:ea typeface="Calibri" panose="020F0502020204030204" pitchFamily="34" charset="0"/>
              </a:rPr>
              <a:t> </a:t>
            </a:r>
            <a:r>
              <a:rPr lang="en-US" sz="2400" b="1" dirty="0">
                <a:effectLst/>
                <a:latin typeface="Arial" panose="020B0604020202020204" pitchFamily="34" charset="0"/>
                <a:ea typeface="Arial" panose="020B0604020202020204" pitchFamily="34" charset="0"/>
              </a:rPr>
              <a:t> </a:t>
            </a:r>
            <a:br>
              <a:rPr lang="en-US" sz="24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2257438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96AA7B-B2F8-CEA3-8270-21F030CE527F}"/>
              </a:ext>
            </a:extLst>
          </p:cNvPr>
          <p:cNvSpPr>
            <a:spLocks noGrp="1"/>
          </p:cNvSpPr>
          <p:nvPr>
            <p:ph idx="1"/>
          </p:nvPr>
        </p:nvSpPr>
        <p:spPr/>
        <p:txBody>
          <a:bodyPr/>
          <a:lstStyle/>
          <a:p>
            <a:r>
              <a:rPr lang="en-US" sz="1800" dirty="0">
                <a:effectLst/>
                <a:latin typeface="Arial" panose="020B0604020202020204" pitchFamily="34" charset="0"/>
                <a:ea typeface="Arial" panose="020B0604020202020204" pitchFamily="34" charset="0"/>
              </a:rPr>
              <a:t>Consistent with prior economic evaluations of TMC (McCollister et al., 2016), primary cost categories included personnel, buildings/facilities, and equipment</a:t>
            </a:r>
            <a:r>
              <a:rPr lang="en-US" sz="1800" dirty="0">
                <a:latin typeface="Arial" panose="020B0604020202020204" pitchFamily="34" charset="0"/>
                <a:ea typeface="Arial" panose="020B0604020202020204" pitchFamily="34" charset="0"/>
              </a:rPr>
              <a:t> costs. </a:t>
            </a:r>
          </a:p>
          <a:p>
            <a:r>
              <a:rPr lang="en-US" sz="1800" dirty="0">
                <a:latin typeface="Arial" panose="020B0604020202020204" pitchFamily="34" charset="0"/>
                <a:ea typeface="Arial" panose="020B0604020202020204" pitchFamily="34" charset="0"/>
              </a:rPr>
              <a:t>As in most health economic studies, labor cost predominate </a:t>
            </a:r>
          </a:p>
          <a:p>
            <a:r>
              <a:rPr lang="en-US" sz="1800" dirty="0">
                <a:effectLst/>
                <a:latin typeface="Arial" panose="020B0604020202020204" pitchFamily="34" charset="0"/>
                <a:ea typeface="Arial" panose="020B0604020202020204" pitchFamily="34" charset="0"/>
              </a:rPr>
              <a:t>Unit costs were calculated based on time of the staff spent on preparing and delivering TMC calls, missed TMC calls, monitoring A-CHESS, and app server setup and maintenance; and the average salary of the respective individual performing each task </a:t>
            </a:r>
            <a:r>
              <a:rPr lang="en-US" sz="1800" dirty="0">
                <a:effectLst/>
                <a:latin typeface="Arial" panose="020B0604020202020204" pitchFamily="34" charset="0"/>
                <a:ea typeface="Times New Roman" panose="02020603050405020304" pitchFamily="18" charset="0"/>
              </a:rPr>
              <a:t>(</a:t>
            </a:r>
            <a:r>
              <a:rPr lang="en-US" sz="1800" i="1" dirty="0">
                <a:effectLst/>
                <a:latin typeface="Arial" panose="020B0604020202020204" pitchFamily="34" charset="0"/>
                <a:ea typeface="Times New Roman" panose="02020603050405020304" pitchFamily="18" charset="0"/>
              </a:rPr>
              <a:t>Counselor Salary in United States</a:t>
            </a:r>
            <a:r>
              <a:rPr lang="en-US" sz="1800" dirty="0">
                <a:effectLst/>
                <a:latin typeface="Arial" panose="020B0604020202020204" pitchFamily="34" charset="0"/>
                <a:ea typeface="Times New Roman" panose="02020603050405020304" pitchFamily="18" charset="0"/>
              </a:rPr>
              <a:t>, n.d.)</a:t>
            </a:r>
            <a:r>
              <a:rPr lang="en-US" sz="1800" dirty="0">
                <a:effectLst/>
                <a:latin typeface="Arial" panose="020B0604020202020204" pitchFamily="34" charset="0"/>
                <a:ea typeface="Arial" panose="020B0604020202020204" pitchFamily="34" charset="0"/>
              </a:rPr>
              <a:t>. </a:t>
            </a:r>
            <a:endParaRPr lang="en-US" dirty="0"/>
          </a:p>
        </p:txBody>
      </p:sp>
      <p:sp>
        <p:nvSpPr>
          <p:cNvPr id="3" name="Title 2">
            <a:extLst>
              <a:ext uri="{FF2B5EF4-FFF2-40B4-BE49-F238E27FC236}">
                <a16:creationId xmlns:a16="http://schemas.microsoft.com/office/drawing/2014/main" id="{92FB72B1-0C7A-7FA1-B352-C48A3920948E}"/>
              </a:ext>
            </a:extLst>
          </p:cNvPr>
          <p:cNvSpPr>
            <a:spLocks noGrp="1"/>
          </p:cNvSpPr>
          <p:nvPr>
            <p:ph type="title"/>
          </p:nvPr>
        </p:nvSpPr>
        <p:spPr/>
        <p:txBody>
          <a:bodyPr/>
          <a:lstStyle/>
          <a:p>
            <a:r>
              <a:rPr lang="en-US" sz="2400" b="1" dirty="0">
                <a:effectLst/>
                <a:latin typeface="Arial" panose="020B0604020202020204" pitchFamily="34" charset="0"/>
                <a:ea typeface="Arial" panose="020B0604020202020204" pitchFamily="34" charset="0"/>
              </a:rPr>
              <a:t>Identify the relevant constrained resources</a:t>
            </a:r>
            <a:br>
              <a:rPr lang="en-US" sz="2400" b="1" dirty="0">
                <a:effectLst/>
                <a:latin typeface="Arial" panose="020B0604020202020204" pitchFamily="34" charset="0"/>
                <a:ea typeface="Arial" panose="020B0604020202020204" pitchFamily="34" charset="0"/>
              </a:rPr>
            </a:br>
            <a:endParaRPr lang="en-US" dirty="0"/>
          </a:p>
        </p:txBody>
      </p:sp>
    </p:spTree>
    <p:extLst>
      <p:ext uri="{BB962C8B-B14F-4D97-AF65-F5344CB8AC3E}">
        <p14:creationId xmlns:p14="http://schemas.microsoft.com/office/powerpoint/2010/main" val="3135420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E0B26C-E4C9-F3DA-07A2-48B8B2CFAD3F}"/>
              </a:ext>
            </a:extLst>
          </p:cNvPr>
          <p:cNvSpPr>
            <a:spLocks noGrp="1"/>
          </p:cNvSpPr>
          <p:nvPr>
            <p:ph idx="1"/>
          </p:nvPr>
        </p:nvSpPr>
        <p:spPr/>
        <p:txBody>
          <a:bodyPr/>
          <a:lstStyle/>
          <a:p>
            <a:pPr marL="0" marR="0">
              <a:spcBef>
                <a:spcPts val="0"/>
              </a:spcBef>
              <a:spcAft>
                <a:spcPts val="0"/>
              </a:spcAft>
            </a:pPr>
            <a:r>
              <a:rPr lang="en-US" sz="1800" dirty="0">
                <a:effectLst/>
                <a:latin typeface="Arial" panose="020B0604020202020204" pitchFamily="34" charset="0"/>
                <a:ea typeface="Arial" panose="020B0604020202020204" pitchFamily="34" charset="0"/>
              </a:rPr>
              <a:t>For each group</a:t>
            </a:r>
            <a:r>
              <a:rPr lang="en-US" sz="1800" dirty="0">
                <a:effectLst/>
                <a:latin typeface="Times New Roman" panose="02020603050405020304" pitchFamily="18" charset="0"/>
                <a:ea typeface="Times New Roman" panose="02020603050405020304" pitchFamily="18" charset="0"/>
              </a:rPr>
              <a:t> </a:t>
            </a:r>
            <a:r>
              <a:rPr lang="en-US" sz="1800" dirty="0">
                <a:effectLst/>
                <a:latin typeface="Arial" panose="020B0604020202020204" pitchFamily="34" charset="0"/>
                <a:ea typeface="Arial" panose="020B0604020202020204" pitchFamily="34" charset="0"/>
              </a:rPr>
              <a:t>, the incremental cost-effectiveness ratio (ICER) was calculated as the difference in intervention costs divided by the difference in effectiveness:</a:t>
            </a: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dirty="0">
                <a:effectLst/>
                <a:latin typeface="Arial" panose="020B0604020202020204" pitchFamily="34" charset="0"/>
                <a:ea typeface="Arial" panose="020B0604020202020204" pitchFamily="34" charset="0"/>
              </a:rPr>
              <a:t>[Costs(intervention) – Costs(control)] / Effectiveness(intervention) – Effectiveness(control)] </a:t>
            </a:r>
            <a:r>
              <a:rPr lang="en-US" sz="1800" dirty="0">
                <a:latin typeface="Calibri" panose="020F050202020403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 ICER (intervention vs. control)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Arial" panose="020B0604020202020204" pitchFamily="34" charset="0"/>
              </a:rPr>
              <a:t>The ICER represents the additional cost of each intervention group compared to the control group relative to achieve a one-day reduction in risky drinking days.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5DCFA19D-029D-92F9-FC4E-A46A30291DCF}"/>
              </a:ext>
            </a:extLst>
          </p:cNvPr>
          <p:cNvSpPr>
            <a:spLocks noGrp="1"/>
          </p:cNvSpPr>
          <p:nvPr>
            <p:ph type="title"/>
          </p:nvPr>
        </p:nvSpPr>
        <p:spPr/>
        <p:txBody>
          <a:bodyPr>
            <a:normAutofit fontScale="90000"/>
          </a:bodyPr>
          <a:lstStyle/>
          <a:p>
            <a:r>
              <a:rPr lang="en-US" sz="2400" b="1" dirty="0">
                <a:effectLst/>
                <a:latin typeface="Arial" panose="020B0604020202020204" pitchFamily="34" charset="0"/>
                <a:ea typeface="Arial" panose="020B0604020202020204" pitchFamily="34" charset="0"/>
              </a:rPr>
              <a:t>Identify the effects and costs associated with each of the choices </a:t>
            </a:r>
            <a:br>
              <a:rPr lang="en-US" sz="2400" b="1" dirty="0">
                <a:latin typeface="Arial" panose="020B0604020202020204" pitchFamily="34" charset="0"/>
                <a:ea typeface="Arial" panose="020B0604020202020204" pitchFamily="34" charset="0"/>
              </a:rPr>
            </a:br>
            <a:endParaRPr lang="en-US" dirty="0"/>
          </a:p>
        </p:txBody>
      </p:sp>
    </p:spTree>
    <p:extLst>
      <p:ext uri="{BB962C8B-B14F-4D97-AF65-F5344CB8AC3E}">
        <p14:creationId xmlns:p14="http://schemas.microsoft.com/office/powerpoint/2010/main" val="3186417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BB9D5E-38B3-4205-5152-B8EF5599B80A}"/>
              </a:ext>
            </a:extLst>
          </p:cNvPr>
          <p:cNvSpPr>
            <a:spLocks noGrp="1"/>
          </p:cNvSpPr>
          <p:nvPr>
            <p:ph idx="1"/>
          </p:nvPr>
        </p:nvSpPr>
        <p:spPr/>
        <p:txBody>
          <a:bodyPr/>
          <a:lstStyle/>
          <a:p>
            <a:r>
              <a:rPr lang="en-US" sz="1800" dirty="0">
                <a:effectLst/>
                <a:latin typeface="Arial" panose="020B0604020202020204" pitchFamily="34" charset="0"/>
                <a:ea typeface="Arial" panose="020B0604020202020204" pitchFamily="34" charset="0"/>
              </a:rPr>
              <a:t>This step simply implies a stopping rule for decision alternatives that are both less costly and more effective than another decision alternative, in which case one alternative dominates the other and there are no meaningful tradeoffs to examine.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EEE0202B-3C4B-1E25-C2BA-7520EEC0217E}"/>
              </a:ext>
            </a:extLst>
          </p:cNvPr>
          <p:cNvSpPr>
            <a:spLocks noGrp="1"/>
          </p:cNvSpPr>
          <p:nvPr>
            <p:ph type="title"/>
          </p:nvPr>
        </p:nvSpPr>
        <p:spPr/>
        <p:txBody>
          <a:bodyPr/>
          <a:lstStyle/>
          <a:p>
            <a:r>
              <a:rPr lang="en-US" sz="2400" b="1" dirty="0">
                <a:effectLst/>
                <a:latin typeface="Arial" panose="020B0604020202020204" pitchFamily="34" charset="0"/>
                <a:ea typeface="Arial" panose="020B0604020202020204" pitchFamily="34" charset="0"/>
              </a:rPr>
              <a:t>Eliminate dominated choices</a:t>
            </a:r>
            <a:br>
              <a:rPr lang="en-US" sz="24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40033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3257549"/>
          </a:xfrm>
        </p:spPr>
        <p:txBody>
          <a:bodyPr/>
          <a:lstStyle/>
          <a:p>
            <a:pPr marL="0" indent="0">
              <a:buNone/>
            </a:pPr>
            <a:r>
              <a:rPr lang="en-US" dirty="0"/>
              <a:t>I have a shareholder interest in CHESS Mobile Health, a health care technology company that licenses digital health technologies for use by patients and family members struggling with addiction. </a:t>
            </a:r>
          </a:p>
          <a:p>
            <a:pPr marL="0" indent="0">
              <a:buNone/>
            </a:pPr>
            <a:endParaRPr lang="en-US" dirty="0"/>
          </a:p>
        </p:txBody>
      </p:sp>
      <p:sp>
        <p:nvSpPr>
          <p:cNvPr id="2" name="Title 1"/>
          <p:cNvSpPr>
            <a:spLocks noGrp="1"/>
          </p:cNvSpPr>
          <p:nvPr>
            <p:ph type="title"/>
          </p:nvPr>
        </p:nvSpPr>
        <p:spPr/>
        <p:txBody>
          <a:bodyPr>
            <a:normAutofit/>
          </a:bodyPr>
          <a:lstStyle/>
          <a:p>
            <a:pPr algn="ctr"/>
            <a:r>
              <a:rPr lang="en-US" sz="4000" dirty="0"/>
              <a:t>Declarations</a:t>
            </a:r>
            <a:r>
              <a:rPr lang="en-US" sz="3600" dirty="0"/>
              <a:t> </a:t>
            </a:r>
          </a:p>
        </p:txBody>
      </p:sp>
    </p:spTree>
    <p:extLst>
      <p:ext uri="{BB962C8B-B14F-4D97-AF65-F5344CB8AC3E}">
        <p14:creationId xmlns:p14="http://schemas.microsoft.com/office/powerpoint/2010/main" val="833595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DC2146-35EA-C2B3-DDAA-1AA58D5288A6}"/>
              </a:ext>
            </a:extLst>
          </p:cNvPr>
          <p:cNvSpPr>
            <a:spLocks noGrp="1"/>
          </p:cNvSpPr>
          <p:nvPr>
            <p:ph idx="1"/>
          </p:nvPr>
        </p:nvSpPr>
        <p:spPr/>
        <p:txBody>
          <a:bodyPr/>
          <a:lstStyle/>
          <a:p>
            <a:r>
              <a:rPr lang="en-US" sz="1800" dirty="0">
                <a:effectLst/>
                <a:latin typeface="Arial" panose="020B0604020202020204" pitchFamily="34" charset="0"/>
                <a:ea typeface="Arial" panose="020B0604020202020204" pitchFamily="34" charset="0"/>
              </a:rPr>
              <a:t>Because our cost estimates are particular to the unique settings in which the parent study was conducted, we included sensitivity analyses to evaluate implications of modifying key parameters in our telehealth and mHealth delivery models and target population to examine issues of generalizability to other settings</a:t>
            </a:r>
          </a:p>
          <a:p>
            <a:pPr lvl="1"/>
            <a:r>
              <a:rPr lang="en-US" sz="1800" i="1" dirty="0">
                <a:effectLst/>
                <a:latin typeface="Arial" panose="020B0604020202020204" pitchFamily="34" charset="0"/>
                <a:ea typeface="Arial" panose="020B0604020202020204" pitchFamily="34" charset="0"/>
              </a:rPr>
              <a:t>Varying population characteristics- patient provided vs. payer provided technology. </a:t>
            </a:r>
          </a:p>
          <a:p>
            <a:pPr lvl="1"/>
            <a:r>
              <a:rPr lang="en-US" sz="1800" i="1" dirty="0">
                <a:effectLst/>
                <a:latin typeface="Arial" panose="020B0604020202020204" pitchFamily="34" charset="0"/>
                <a:ea typeface="Arial" panose="020B0604020202020204" pitchFamily="34" charset="0"/>
              </a:rPr>
              <a:t>Zero buildings/facilities costs (i.e., fully remote staff) </a:t>
            </a:r>
            <a:endParaRPr lang="en-US" sz="1800" dirty="0">
              <a:effectLst/>
              <a:latin typeface="Calibri" panose="020F0502020204030204" pitchFamily="34" charset="0"/>
              <a:ea typeface="Calibri" panose="020F0502020204030204" pitchFamily="34" charset="0"/>
            </a:endParaRPr>
          </a:p>
          <a:p>
            <a:pPr lvl="1"/>
            <a:r>
              <a:rPr lang="en-US" sz="1800" i="1" dirty="0">
                <a:effectLst/>
                <a:latin typeface="Arial" panose="020B0604020202020204" pitchFamily="34" charset="0"/>
                <a:ea typeface="Arial" panose="020B0604020202020204" pitchFamily="34" charset="0"/>
              </a:rPr>
              <a:t>Examining potential economies of scale- Payers with smaller vs. larger patient populations </a:t>
            </a:r>
            <a:endParaRPr lang="en-US" sz="1800" dirty="0">
              <a:effectLst/>
              <a:latin typeface="Calibri" panose="020F0502020204030204" pitchFamily="34" charset="0"/>
              <a:ea typeface="Calibri" panose="020F0502020204030204" pitchFamily="34" charset="0"/>
            </a:endParaRPr>
          </a:p>
          <a:p>
            <a:pPr lvl="1"/>
            <a:endParaRPr lang="en-US" dirty="0"/>
          </a:p>
        </p:txBody>
      </p:sp>
      <p:sp>
        <p:nvSpPr>
          <p:cNvPr id="3" name="Title 2">
            <a:extLst>
              <a:ext uri="{FF2B5EF4-FFF2-40B4-BE49-F238E27FC236}">
                <a16:creationId xmlns:a16="http://schemas.microsoft.com/office/drawing/2014/main" id="{2B8D8D20-AAC4-652A-E877-B662FE1EA373}"/>
              </a:ext>
            </a:extLst>
          </p:cNvPr>
          <p:cNvSpPr>
            <a:spLocks noGrp="1"/>
          </p:cNvSpPr>
          <p:nvPr>
            <p:ph type="title"/>
          </p:nvPr>
        </p:nvSpPr>
        <p:spPr/>
        <p:txBody>
          <a:bodyPr>
            <a:normAutofit fontScale="90000"/>
          </a:bodyPr>
          <a:lstStyle/>
          <a:p>
            <a:r>
              <a:rPr lang="en-US" sz="1800" b="1" dirty="0">
                <a:effectLst/>
                <a:latin typeface="Arial" panose="020B0604020202020204" pitchFamily="34" charset="0"/>
                <a:ea typeface="Arial" panose="020B0604020202020204" pitchFamily="34" charset="0"/>
              </a:rPr>
              <a:t>Describe the tradeoffs associated with all the possible choices and identify choices that are optimal given these tradeoffs </a:t>
            </a:r>
            <a:br>
              <a:rPr lang="en-US" sz="18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390249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62C70-4DB8-E28D-C7A4-3A55CFE0339F}"/>
              </a:ext>
            </a:extLst>
          </p:cNvPr>
          <p:cNvSpPr>
            <a:spLocks noGrp="1"/>
          </p:cNvSpPr>
          <p:nvPr>
            <p:ph idx="1"/>
          </p:nvPr>
        </p:nvSpPr>
        <p:spPr/>
        <p:txBody>
          <a:bodyPr/>
          <a:lstStyle/>
          <a:p>
            <a:r>
              <a:rPr lang="en-US" dirty="0">
                <a:effectLst/>
                <a:latin typeface="Arial" panose="020B0604020202020204" pitchFamily="34" charset="0"/>
                <a:ea typeface="Arial" panose="020B0604020202020204" pitchFamily="34" charset="0"/>
              </a:rPr>
              <a:t>Participants in the TMC, A-CHESS, and TMC+A-CHESS groups had an average of 31.62, 40.60, and 32.89 fewer days heavy drinking over the 12-month intervention compared to the control group, respectively, when adjusting for baseline rates of heavy drinking at the individual level.</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8313DA32-047D-0F6E-DE40-F4DCC97596C1}"/>
              </a:ext>
            </a:extLst>
          </p:cNvPr>
          <p:cNvSpPr>
            <a:spLocks noGrp="1"/>
          </p:cNvSpPr>
          <p:nvPr>
            <p:ph type="title"/>
          </p:nvPr>
        </p:nvSpPr>
        <p:spPr/>
        <p:txBody>
          <a:bodyPr/>
          <a:lstStyle/>
          <a:p>
            <a:r>
              <a:rPr lang="en-US" dirty="0"/>
              <a:t>Effectiveness results – converted metric</a:t>
            </a:r>
          </a:p>
        </p:txBody>
      </p:sp>
    </p:spTree>
    <p:extLst>
      <p:ext uri="{BB962C8B-B14F-4D97-AF65-F5344CB8AC3E}">
        <p14:creationId xmlns:p14="http://schemas.microsoft.com/office/powerpoint/2010/main" val="1213337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B995FAA5-39B3-9E8A-9D23-FA1292702A30}"/>
              </a:ext>
            </a:extLst>
          </p:cNvPr>
          <p:cNvGraphicFramePr>
            <a:graphicFrameLocks noChangeAspect="1"/>
          </p:cNvGraphicFramePr>
          <p:nvPr>
            <p:extLst>
              <p:ext uri="{D42A27DB-BD31-4B8C-83A1-F6EECF244321}">
                <p14:modId xmlns:p14="http://schemas.microsoft.com/office/powerpoint/2010/main" val="3308670591"/>
              </p:ext>
            </p:extLst>
          </p:nvPr>
        </p:nvGraphicFramePr>
        <p:xfrm>
          <a:off x="914400" y="1123950"/>
          <a:ext cx="5940425" cy="3752850"/>
        </p:xfrm>
        <a:graphic>
          <a:graphicData uri="http://schemas.openxmlformats.org/presentationml/2006/ole">
            <mc:AlternateContent xmlns:mc="http://schemas.openxmlformats.org/markup-compatibility/2006">
              <mc:Choice xmlns:v="urn:schemas-microsoft-com:vml" Requires="v">
                <p:oleObj name="Document" r:id="rId2" imgW="5940848" imgH="3752973" progId="Word.Document.12">
                  <p:embed/>
                </p:oleObj>
              </mc:Choice>
              <mc:Fallback>
                <p:oleObj name="Document" r:id="rId2" imgW="5940848" imgH="3752973" progId="Word.Document.12">
                  <p:embed/>
                  <p:pic>
                    <p:nvPicPr>
                      <p:cNvPr id="0" name=""/>
                      <p:cNvPicPr/>
                      <p:nvPr/>
                    </p:nvPicPr>
                    <p:blipFill>
                      <a:blip r:embed="rId3"/>
                      <a:stretch>
                        <a:fillRect/>
                      </a:stretch>
                    </p:blipFill>
                    <p:spPr>
                      <a:xfrm>
                        <a:off x="914400" y="1123950"/>
                        <a:ext cx="5940425" cy="375285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E1CEA8F-130F-B918-3855-FBD7CE6FC637}"/>
              </a:ext>
            </a:extLst>
          </p:cNvPr>
          <p:cNvSpPr txBox="1"/>
          <p:nvPr/>
        </p:nvSpPr>
        <p:spPr>
          <a:xfrm>
            <a:off x="1219200" y="209550"/>
            <a:ext cx="5635625" cy="369332"/>
          </a:xfrm>
          <a:prstGeom prst="rect">
            <a:avLst/>
          </a:prstGeom>
          <a:noFill/>
        </p:spPr>
        <p:txBody>
          <a:bodyPr wrap="square" rtlCol="0">
            <a:spAutoFit/>
          </a:bodyPr>
          <a:lstStyle/>
          <a:p>
            <a:r>
              <a:rPr lang="en-US" dirty="0">
                <a:solidFill>
                  <a:schemeClr val="bg1"/>
                </a:solidFill>
              </a:rPr>
              <a:t>Results – base case scenario </a:t>
            </a:r>
          </a:p>
        </p:txBody>
      </p:sp>
    </p:spTree>
    <p:extLst>
      <p:ext uri="{BB962C8B-B14F-4D97-AF65-F5344CB8AC3E}">
        <p14:creationId xmlns:p14="http://schemas.microsoft.com/office/powerpoint/2010/main" val="3179946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C77875-76CA-7FCB-E750-C775DB9B7FBF}"/>
              </a:ext>
            </a:extLst>
          </p:cNvPr>
          <p:cNvSpPr>
            <a:spLocks noGrp="1"/>
          </p:cNvSpPr>
          <p:nvPr>
            <p:ph type="title"/>
          </p:nvPr>
        </p:nvSpPr>
        <p:spPr/>
        <p:txBody>
          <a:bodyPr/>
          <a:lstStyle/>
          <a:p>
            <a:r>
              <a:rPr lang="en-US" dirty="0"/>
              <a:t>Incremental cost-effectiveness analysis- base case </a:t>
            </a:r>
          </a:p>
        </p:txBody>
      </p:sp>
      <p:graphicFrame>
        <p:nvGraphicFramePr>
          <p:cNvPr id="6" name="Object 5">
            <a:extLst>
              <a:ext uri="{FF2B5EF4-FFF2-40B4-BE49-F238E27FC236}">
                <a16:creationId xmlns:a16="http://schemas.microsoft.com/office/drawing/2014/main" id="{BFA02B69-6535-7AF2-410F-175FE1381222}"/>
              </a:ext>
            </a:extLst>
          </p:cNvPr>
          <p:cNvGraphicFramePr>
            <a:graphicFrameLocks noChangeAspect="1"/>
          </p:cNvGraphicFramePr>
          <p:nvPr>
            <p:extLst>
              <p:ext uri="{D42A27DB-BD31-4B8C-83A1-F6EECF244321}">
                <p14:modId xmlns:p14="http://schemas.microsoft.com/office/powerpoint/2010/main" val="3567662070"/>
              </p:ext>
            </p:extLst>
          </p:nvPr>
        </p:nvGraphicFramePr>
        <p:xfrm>
          <a:off x="1601788" y="1593850"/>
          <a:ext cx="5940425" cy="1955800"/>
        </p:xfrm>
        <a:graphic>
          <a:graphicData uri="http://schemas.openxmlformats.org/presentationml/2006/ole">
            <mc:AlternateContent xmlns:mc="http://schemas.openxmlformats.org/markup-compatibility/2006">
              <mc:Choice xmlns:v="urn:schemas-microsoft-com:vml" Requires="v">
                <p:oleObj name="Document" r:id="rId2" imgW="5940848" imgH="1955800" progId="Word.Document.12">
                  <p:embed/>
                </p:oleObj>
              </mc:Choice>
              <mc:Fallback>
                <p:oleObj name="Document" r:id="rId2" imgW="5940848" imgH="1955800" progId="Word.Document.12">
                  <p:embed/>
                  <p:pic>
                    <p:nvPicPr>
                      <p:cNvPr id="0" name=""/>
                      <p:cNvPicPr/>
                      <p:nvPr/>
                    </p:nvPicPr>
                    <p:blipFill>
                      <a:blip r:embed="rId3"/>
                      <a:stretch>
                        <a:fillRect/>
                      </a:stretch>
                    </p:blipFill>
                    <p:spPr>
                      <a:xfrm>
                        <a:off x="1601788" y="1593850"/>
                        <a:ext cx="5940425" cy="1955800"/>
                      </a:xfrm>
                      <a:prstGeom prst="rect">
                        <a:avLst/>
                      </a:prstGeom>
                    </p:spPr>
                  </p:pic>
                </p:oleObj>
              </mc:Fallback>
            </mc:AlternateContent>
          </a:graphicData>
        </a:graphic>
      </p:graphicFrame>
    </p:spTree>
    <p:extLst>
      <p:ext uri="{BB962C8B-B14F-4D97-AF65-F5344CB8AC3E}">
        <p14:creationId xmlns:p14="http://schemas.microsoft.com/office/powerpoint/2010/main" val="2352972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8F2326-9520-0260-2E15-DD29F7301470}"/>
              </a:ext>
            </a:extLst>
          </p:cNvPr>
          <p:cNvPicPr>
            <a:picLocks noGrp="1" noChangeAspect="1"/>
          </p:cNvPicPr>
          <p:nvPr>
            <p:ph idx="1"/>
          </p:nvPr>
        </p:nvPicPr>
        <p:blipFill>
          <a:blip r:embed="rId2"/>
          <a:stretch>
            <a:fillRect/>
          </a:stretch>
        </p:blipFill>
        <p:spPr>
          <a:xfrm>
            <a:off x="1983581" y="1143000"/>
            <a:ext cx="5176837" cy="3451225"/>
          </a:xfrm>
          <a:prstGeom prst="rect">
            <a:avLst/>
          </a:prstGeom>
        </p:spPr>
      </p:pic>
      <p:sp>
        <p:nvSpPr>
          <p:cNvPr id="3" name="Title 2">
            <a:extLst>
              <a:ext uri="{FF2B5EF4-FFF2-40B4-BE49-F238E27FC236}">
                <a16:creationId xmlns:a16="http://schemas.microsoft.com/office/drawing/2014/main" id="{7256F2C3-91EA-7232-1BA9-31D8F14605BC}"/>
              </a:ext>
            </a:extLst>
          </p:cNvPr>
          <p:cNvSpPr>
            <a:spLocks noGrp="1"/>
          </p:cNvSpPr>
          <p:nvPr>
            <p:ph type="title"/>
          </p:nvPr>
        </p:nvSpPr>
        <p:spPr/>
        <p:txBody>
          <a:bodyPr/>
          <a:lstStyle/>
          <a:p>
            <a:r>
              <a:rPr lang="en-US" dirty="0"/>
              <a:t>Incremental cost-effectiveness analysis- base case</a:t>
            </a:r>
          </a:p>
        </p:txBody>
      </p:sp>
    </p:spTree>
    <p:extLst>
      <p:ext uri="{BB962C8B-B14F-4D97-AF65-F5344CB8AC3E}">
        <p14:creationId xmlns:p14="http://schemas.microsoft.com/office/powerpoint/2010/main" val="3581230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541FDB2-1039-CF26-879D-D4A955BEF81C}"/>
              </a:ext>
            </a:extLst>
          </p:cNvPr>
          <p:cNvGraphicFramePr>
            <a:graphicFrameLocks noGrp="1"/>
          </p:cNvGraphicFramePr>
          <p:nvPr>
            <p:ph idx="1"/>
          </p:nvPr>
        </p:nvGraphicFramePr>
        <p:xfrm>
          <a:off x="2436142" y="1617821"/>
          <a:ext cx="4271716" cy="2501583"/>
        </p:xfrm>
        <a:graphic>
          <a:graphicData uri="http://schemas.openxmlformats.org/drawingml/2006/table">
            <a:tbl>
              <a:tblPr firstRow="1" firstCol="1" bandRow="1"/>
              <a:tblGrid>
                <a:gridCol w="162560">
                  <a:extLst>
                    <a:ext uri="{9D8B030D-6E8A-4147-A177-3AD203B41FA5}">
                      <a16:colId xmlns:a16="http://schemas.microsoft.com/office/drawing/2014/main" val="1173078538"/>
                    </a:ext>
                  </a:extLst>
                </a:gridCol>
                <a:gridCol w="1913202">
                  <a:extLst>
                    <a:ext uri="{9D8B030D-6E8A-4147-A177-3AD203B41FA5}">
                      <a16:colId xmlns:a16="http://schemas.microsoft.com/office/drawing/2014/main" val="3157635477"/>
                    </a:ext>
                  </a:extLst>
                </a:gridCol>
                <a:gridCol w="938389">
                  <a:extLst>
                    <a:ext uri="{9D8B030D-6E8A-4147-A177-3AD203B41FA5}">
                      <a16:colId xmlns:a16="http://schemas.microsoft.com/office/drawing/2014/main" val="190240130"/>
                    </a:ext>
                  </a:extLst>
                </a:gridCol>
                <a:gridCol w="1257565">
                  <a:extLst>
                    <a:ext uri="{9D8B030D-6E8A-4147-A177-3AD203B41FA5}">
                      <a16:colId xmlns:a16="http://schemas.microsoft.com/office/drawing/2014/main" val="9943953"/>
                    </a:ext>
                  </a:extLst>
                </a:gridCol>
              </a:tblGrid>
              <a:tr h="355600">
                <a:tc gridSpan="4">
                  <a:txBody>
                    <a:bodyPr/>
                    <a:lstStyle/>
                    <a:p>
                      <a:pPr marL="0" marR="0">
                        <a:lnSpc>
                          <a:spcPct val="107000"/>
                        </a:lnSpc>
                        <a:spcBef>
                          <a:spcPts val="0"/>
                        </a:spcBef>
                        <a:spcAft>
                          <a:spcPts val="0"/>
                        </a:spcAft>
                      </a:pPr>
                      <a:r>
                        <a:rPr lang="en-U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Table 2</a:t>
                      </a:r>
                      <a:b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TMC and A-CHESS intervention cost analyses (2019 dollars).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584839"/>
                  </a:ext>
                </a:extLst>
              </a:tr>
              <a:tr h="203200">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Intervention costs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Summary cost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Summary cost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27161734"/>
                  </a:ext>
                </a:extLst>
              </a:tr>
              <a:tr h="203200">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TMC (N = 59)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A-CHESS (N = 68)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56087"/>
                  </a:ext>
                </a:extLst>
              </a:tr>
              <a:tr h="31750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Personnel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$20,152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$27,152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8196221"/>
                  </a:ext>
                </a:extLst>
              </a:tr>
              <a:tr h="31750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Buildings/facilities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$5,427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$5,427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68745020"/>
                  </a:ext>
                </a:extLst>
              </a:tr>
              <a:tr h="31750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Equipment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$21,240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$58,752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847605989"/>
                  </a:ext>
                </a:extLst>
              </a:tr>
              <a:tr h="31750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annual intervention cost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$46,819.21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$91,331.43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859230655"/>
                  </a:ext>
                </a:extLst>
              </a:tr>
              <a:tr h="31750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 per patient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$793.55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$1,343.11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442380768"/>
                  </a:ext>
                </a:extLst>
              </a:tr>
              <a:tr h="76200">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7744"/>
                  </a:ext>
                </a:extLst>
              </a:tr>
            </a:tbl>
          </a:graphicData>
        </a:graphic>
      </p:graphicFrame>
      <p:sp>
        <p:nvSpPr>
          <p:cNvPr id="3" name="Title 2">
            <a:extLst>
              <a:ext uri="{FF2B5EF4-FFF2-40B4-BE49-F238E27FC236}">
                <a16:creationId xmlns:a16="http://schemas.microsoft.com/office/drawing/2014/main" id="{CD4F2455-0559-0493-F986-9756197E2CD4}"/>
              </a:ext>
            </a:extLst>
          </p:cNvPr>
          <p:cNvSpPr>
            <a:spLocks noGrp="1"/>
          </p:cNvSpPr>
          <p:nvPr>
            <p:ph type="title"/>
          </p:nvPr>
        </p:nvSpPr>
        <p:spPr/>
        <p:txBody>
          <a:bodyPr/>
          <a:lstStyle/>
          <a:p>
            <a:br>
              <a:rPr lang="en-US" dirty="0"/>
            </a:br>
            <a:r>
              <a:rPr lang="en-US" dirty="0"/>
              <a:t>Alternative scenario 1: phones/data plans provided for patients</a:t>
            </a:r>
          </a:p>
        </p:txBody>
      </p:sp>
      <p:sp>
        <p:nvSpPr>
          <p:cNvPr id="7" name="Rectangle 2">
            <a:extLst>
              <a:ext uri="{FF2B5EF4-FFF2-40B4-BE49-F238E27FC236}">
                <a16:creationId xmlns:a16="http://schemas.microsoft.com/office/drawing/2014/main" id="{87539702-37F5-ACEF-C795-EDEF336E620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70881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5ECBAF4A-FDDB-0F75-8D1C-0C23DC6914F1}"/>
              </a:ext>
            </a:extLst>
          </p:cNvPr>
          <p:cNvGraphicFramePr>
            <a:graphicFrameLocks noChangeAspect="1"/>
          </p:cNvGraphicFramePr>
          <p:nvPr>
            <p:extLst>
              <p:ext uri="{D42A27DB-BD31-4B8C-83A1-F6EECF244321}">
                <p14:modId xmlns:p14="http://schemas.microsoft.com/office/powerpoint/2010/main" val="3239630073"/>
              </p:ext>
            </p:extLst>
          </p:nvPr>
        </p:nvGraphicFramePr>
        <p:xfrm>
          <a:off x="1601788" y="1892300"/>
          <a:ext cx="5940425" cy="1358900"/>
        </p:xfrm>
        <a:graphic>
          <a:graphicData uri="http://schemas.openxmlformats.org/presentationml/2006/ole">
            <mc:AlternateContent xmlns:mc="http://schemas.openxmlformats.org/markup-compatibility/2006">
              <mc:Choice xmlns:v="urn:schemas-microsoft-com:vml" Requires="v">
                <p:oleObj name="Document" r:id="rId2" imgW="5940848" imgH="1359506" progId="Word.Document.12">
                  <p:embed/>
                </p:oleObj>
              </mc:Choice>
              <mc:Fallback>
                <p:oleObj name="Document" r:id="rId2" imgW="5940848" imgH="1359506" progId="Word.Document.12">
                  <p:embed/>
                  <p:pic>
                    <p:nvPicPr>
                      <p:cNvPr id="0" name=""/>
                      <p:cNvPicPr/>
                      <p:nvPr/>
                    </p:nvPicPr>
                    <p:blipFill>
                      <a:blip r:embed="rId3"/>
                      <a:stretch>
                        <a:fillRect/>
                      </a:stretch>
                    </p:blipFill>
                    <p:spPr>
                      <a:xfrm>
                        <a:off x="1601788" y="1892300"/>
                        <a:ext cx="5940425" cy="1358900"/>
                      </a:xfrm>
                      <a:prstGeom prst="rect">
                        <a:avLst/>
                      </a:prstGeom>
                    </p:spPr>
                  </p:pic>
                </p:oleObj>
              </mc:Fallback>
            </mc:AlternateContent>
          </a:graphicData>
        </a:graphic>
      </p:graphicFrame>
    </p:spTree>
    <p:extLst>
      <p:ext uri="{BB962C8B-B14F-4D97-AF65-F5344CB8AC3E}">
        <p14:creationId xmlns:p14="http://schemas.microsoft.com/office/powerpoint/2010/main" val="2551975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rt, line chart&#10;&#10;Description automatically generated">
            <a:extLst>
              <a:ext uri="{FF2B5EF4-FFF2-40B4-BE49-F238E27FC236}">
                <a16:creationId xmlns:a16="http://schemas.microsoft.com/office/drawing/2014/main" id="{7FD91AA0-5012-DD49-9A73-29F920C15A51}"/>
              </a:ext>
            </a:extLst>
          </p:cNvPr>
          <p:cNvPicPr>
            <a:picLocks noGrp="1" noChangeAspect="1"/>
          </p:cNvPicPr>
          <p:nvPr>
            <p:ph idx="1"/>
          </p:nvPr>
        </p:nvPicPr>
        <p:blipFill>
          <a:blip r:embed="rId2"/>
          <a:stretch>
            <a:fillRect/>
          </a:stretch>
        </p:blipFill>
        <p:spPr>
          <a:xfrm>
            <a:off x="1983581" y="1143000"/>
            <a:ext cx="5176837" cy="3451225"/>
          </a:xfrm>
          <a:prstGeom prst="rect">
            <a:avLst/>
          </a:prstGeom>
        </p:spPr>
      </p:pic>
    </p:spTree>
    <p:extLst>
      <p:ext uri="{BB962C8B-B14F-4D97-AF65-F5344CB8AC3E}">
        <p14:creationId xmlns:p14="http://schemas.microsoft.com/office/powerpoint/2010/main" val="894968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4F2455-0559-0493-F986-9756197E2CD4}"/>
              </a:ext>
            </a:extLst>
          </p:cNvPr>
          <p:cNvSpPr>
            <a:spLocks noGrp="1"/>
          </p:cNvSpPr>
          <p:nvPr>
            <p:ph type="title"/>
          </p:nvPr>
        </p:nvSpPr>
        <p:spPr/>
        <p:txBody>
          <a:bodyPr/>
          <a:lstStyle/>
          <a:p>
            <a:br>
              <a:rPr lang="en-US" dirty="0"/>
            </a:br>
            <a:r>
              <a:rPr lang="en-US" dirty="0"/>
              <a:t>Alternative scenario 2: fully remote counselors </a:t>
            </a:r>
          </a:p>
        </p:txBody>
      </p:sp>
      <p:sp>
        <p:nvSpPr>
          <p:cNvPr id="7" name="Rectangle 2">
            <a:extLst>
              <a:ext uri="{FF2B5EF4-FFF2-40B4-BE49-F238E27FC236}">
                <a16:creationId xmlns:a16="http://schemas.microsoft.com/office/drawing/2014/main" id="{87539702-37F5-ACEF-C795-EDEF336E620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013CC5A0-F93C-0683-9814-18219E2B3527}"/>
              </a:ext>
            </a:extLst>
          </p:cNvPr>
          <p:cNvGraphicFramePr>
            <a:graphicFrameLocks noChangeAspect="1"/>
          </p:cNvGraphicFramePr>
          <p:nvPr>
            <p:extLst>
              <p:ext uri="{D42A27DB-BD31-4B8C-83A1-F6EECF244321}">
                <p14:modId xmlns:p14="http://schemas.microsoft.com/office/powerpoint/2010/main" val="393511585"/>
              </p:ext>
            </p:extLst>
          </p:nvPr>
        </p:nvGraphicFramePr>
        <p:xfrm>
          <a:off x="1482725" y="1296988"/>
          <a:ext cx="6178550" cy="2547937"/>
        </p:xfrm>
        <a:graphic>
          <a:graphicData uri="http://schemas.openxmlformats.org/presentationml/2006/ole">
            <mc:AlternateContent xmlns:mc="http://schemas.openxmlformats.org/markup-compatibility/2006">
              <mc:Choice xmlns:v="urn:schemas-microsoft-com:vml" Requires="v">
                <p:oleObj name="Document" r:id="rId2" imgW="6178698" imgH="2547407" progId="Word.Document.12">
                  <p:embed/>
                </p:oleObj>
              </mc:Choice>
              <mc:Fallback>
                <p:oleObj name="Document" r:id="rId2" imgW="6178698" imgH="2547407" progId="Word.Document.12">
                  <p:embed/>
                  <p:pic>
                    <p:nvPicPr>
                      <p:cNvPr id="0" name=""/>
                      <p:cNvPicPr/>
                      <p:nvPr/>
                    </p:nvPicPr>
                    <p:blipFill>
                      <a:blip r:embed="rId3"/>
                      <a:stretch>
                        <a:fillRect/>
                      </a:stretch>
                    </p:blipFill>
                    <p:spPr>
                      <a:xfrm>
                        <a:off x="1482725" y="1296988"/>
                        <a:ext cx="6178550" cy="2547937"/>
                      </a:xfrm>
                      <a:prstGeom prst="rect">
                        <a:avLst/>
                      </a:prstGeom>
                    </p:spPr>
                  </p:pic>
                </p:oleObj>
              </mc:Fallback>
            </mc:AlternateContent>
          </a:graphicData>
        </a:graphic>
      </p:graphicFrame>
    </p:spTree>
    <p:extLst>
      <p:ext uri="{BB962C8B-B14F-4D97-AF65-F5344CB8AC3E}">
        <p14:creationId xmlns:p14="http://schemas.microsoft.com/office/powerpoint/2010/main" val="126321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733EE9-5EA4-A3E7-B656-4438268FFFF0}"/>
              </a:ext>
            </a:extLst>
          </p:cNvPr>
          <p:cNvGraphicFramePr>
            <a:graphicFrameLocks noGrp="1"/>
          </p:cNvGraphicFramePr>
          <p:nvPr/>
        </p:nvGraphicFramePr>
        <p:xfrm>
          <a:off x="1600200" y="2273109"/>
          <a:ext cx="5943600" cy="1191006"/>
        </p:xfrm>
        <a:graphic>
          <a:graphicData uri="http://schemas.openxmlformats.org/drawingml/2006/table">
            <a:tbl>
              <a:tblPr firstRow="1" firstCol="1" bandRow="1"/>
              <a:tblGrid>
                <a:gridCol w="171450">
                  <a:extLst>
                    <a:ext uri="{9D8B030D-6E8A-4147-A177-3AD203B41FA5}">
                      <a16:colId xmlns:a16="http://schemas.microsoft.com/office/drawing/2014/main" val="2493043277"/>
                    </a:ext>
                  </a:extLst>
                </a:gridCol>
                <a:gridCol w="1275080">
                  <a:extLst>
                    <a:ext uri="{9D8B030D-6E8A-4147-A177-3AD203B41FA5}">
                      <a16:colId xmlns:a16="http://schemas.microsoft.com/office/drawing/2014/main" val="1035286249"/>
                    </a:ext>
                  </a:extLst>
                </a:gridCol>
                <a:gridCol w="994410">
                  <a:extLst>
                    <a:ext uri="{9D8B030D-6E8A-4147-A177-3AD203B41FA5}">
                      <a16:colId xmlns:a16="http://schemas.microsoft.com/office/drawing/2014/main" val="2554157162"/>
                    </a:ext>
                  </a:extLst>
                </a:gridCol>
                <a:gridCol w="1678940">
                  <a:extLst>
                    <a:ext uri="{9D8B030D-6E8A-4147-A177-3AD203B41FA5}">
                      <a16:colId xmlns:a16="http://schemas.microsoft.com/office/drawing/2014/main" val="3643348089"/>
                    </a:ext>
                  </a:extLst>
                </a:gridCol>
                <a:gridCol w="984250">
                  <a:extLst>
                    <a:ext uri="{9D8B030D-6E8A-4147-A177-3AD203B41FA5}">
                      <a16:colId xmlns:a16="http://schemas.microsoft.com/office/drawing/2014/main" val="566169157"/>
                    </a:ext>
                  </a:extLst>
                </a:gridCol>
                <a:gridCol w="839470">
                  <a:extLst>
                    <a:ext uri="{9D8B030D-6E8A-4147-A177-3AD203B41FA5}">
                      <a16:colId xmlns:a16="http://schemas.microsoft.com/office/drawing/2014/main" val="3108232520"/>
                    </a:ext>
                  </a:extLst>
                </a:gridCol>
              </a:tblGrid>
              <a:tr h="203200">
                <a:tc gridSpan="6">
                  <a:txBody>
                    <a:bodyPr/>
                    <a:lstStyle/>
                    <a:p>
                      <a:pPr marL="0" marR="0" algn="l">
                        <a:lnSpc>
                          <a:spcPct val="107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Table 3</a:t>
                      </a:r>
                      <a:b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Incremental cost-effectiveness ratios for alternative scenario 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5940672"/>
                  </a:ext>
                </a:extLst>
              </a:tr>
              <a:tr h="203200">
                <a:tc>
                  <a:txBody>
                    <a:bodyPr/>
                    <a:lstStyle/>
                    <a:p>
                      <a:pPr marL="0" marR="0" algn="l">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Group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Cost/pt.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RHD days/pt.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avg. CE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ICER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5976747"/>
                  </a:ext>
                </a:extLst>
              </a:tr>
              <a:tr h="203200">
                <a:tc>
                  <a:txBody>
                    <a:bodyPr/>
                    <a:lstStyle/>
                    <a:p>
                      <a:pPr algn="l">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Control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47683158"/>
                  </a:ext>
                </a:extLst>
              </a:tr>
              <a:tr h="203200">
                <a:tc>
                  <a:txBody>
                    <a:bodyPr/>
                    <a:lstStyle/>
                    <a:p>
                      <a:pPr algn="l">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TMC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$341.56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31.62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599952000"/>
                  </a:ext>
                </a:extLst>
              </a:tr>
              <a:tr h="203200">
                <a:tc>
                  <a:txBody>
                    <a:bodyPr/>
                    <a:lstStyle/>
                    <a:p>
                      <a:pPr marL="0" marR="0" algn="l">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A-CHESS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$399.30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$6.43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060532"/>
                  </a:ext>
                </a:extLst>
              </a:tr>
            </a:tbl>
          </a:graphicData>
        </a:graphic>
      </p:graphicFrame>
    </p:spTree>
    <p:extLst>
      <p:ext uri="{BB962C8B-B14F-4D97-AF65-F5344CB8AC3E}">
        <p14:creationId xmlns:p14="http://schemas.microsoft.com/office/powerpoint/2010/main" val="3962170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B06CCE-3360-403A-2DBC-305CC676799B}"/>
              </a:ext>
            </a:extLst>
          </p:cNvPr>
          <p:cNvSpPr>
            <a:spLocks noGrp="1"/>
          </p:cNvSpPr>
          <p:nvPr>
            <p:ph type="title"/>
          </p:nvPr>
        </p:nvSpPr>
        <p:spPr/>
        <p:txBody>
          <a:bodyPr/>
          <a:lstStyle/>
          <a:p>
            <a:r>
              <a:rPr lang="en-US" dirty="0"/>
              <a:t>Main results of parent trial I’ll be covering today…</a:t>
            </a:r>
          </a:p>
        </p:txBody>
      </p:sp>
      <p:pic>
        <p:nvPicPr>
          <p:cNvPr id="9" name="Content Placeholder 8">
            <a:extLst>
              <a:ext uri="{FF2B5EF4-FFF2-40B4-BE49-F238E27FC236}">
                <a16:creationId xmlns:a16="http://schemas.microsoft.com/office/drawing/2014/main" id="{791DD332-EFBB-03D3-420F-A560B7428B0E}"/>
              </a:ext>
            </a:extLst>
          </p:cNvPr>
          <p:cNvPicPr>
            <a:picLocks noGrp="1" noChangeAspect="1"/>
          </p:cNvPicPr>
          <p:nvPr>
            <p:ph idx="1"/>
          </p:nvPr>
        </p:nvPicPr>
        <p:blipFill rotWithShape="1">
          <a:blip r:embed="rId2"/>
          <a:srcRect l="-6338" t="18546" r="6274" b="-18546"/>
          <a:stretch/>
        </p:blipFill>
        <p:spPr>
          <a:xfrm>
            <a:off x="1280160" y="1143000"/>
            <a:ext cx="6496423" cy="3451225"/>
          </a:xfrm>
        </p:spPr>
      </p:pic>
    </p:spTree>
    <p:extLst>
      <p:ext uri="{BB962C8B-B14F-4D97-AF65-F5344CB8AC3E}">
        <p14:creationId xmlns:p14="http://schemas.microsoft.com/office/powerpoint/2010/main" val="1646446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with medium confidence">
            <a:extLst>
              <a:ext uri="{FF2B5EF4-FFF2-40B4-BE49-F238E27FC236}">
                <a16:creationId xmlns:a16="http://schemas.microsoft.com/office/drawing/2014/main" id="{8C5F76EE-D10A-0D43-8649-208A501EFE67}"/>
              </a:ext>
            </a:extLst>
          </p:cNvPr>
          <p:cNvPicPr>
            <a:picLocks noGrp="1" noChangeAspect="1"/>
          </p:cNvPicPr>
          <p:nvPr>
            <p:ph idx="1"/>
          </p:nvPr>
        </p:nvPicPr>
        <p:blipFill>
          <a:blip r:embed="rId2"/>
          <a:stretch>
            <a:fillRect/>
          </a:stretch>
        </p:blipFill>
        <p:spPr>
          <a:xfrm>
            <a:off x="1983581" y="1143000"/>
            <a:ext cx="5176837" cy="3451225"/>
          </a:xfrm>
          <a:prstGeom prst="rect">
            <a:avLst/>
          </a:prstGeom>
        </p:spPr>
      </p:pic>
    </p:spTree>
    <p:extLst>
      <p:ext uri="{BB962C8B-B14F-4D97-AF65-F5344CB8AC3E}">
        <p14:creationId xmlns:p14="http://schemas.microsoft.com/office/powerpoint/2010/main" val="545736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0E28E7-9B6F-E36E-1708-C14B26255F53}"/>
              </a:ext>
            </a:extLst>
          </p:cNvPr>
          <p:cNvSpPr>
            <a:spLocks noGrp="1"/>
          </p:cNvSpPr>
          <p:nvPr>
            <p:ph type="title"/>
          </p:nvPr>
        </p:nvSpPr>
        <p:spPr/>
        <p:txBody>
          <a:bodyPr/>
          <a:lstStyle/>
          <a:p>
            <a:r>
              <a:rPr lang="en-US" dirty="0"/>
              <a:t>How to factor potential economies of scale?</a:t>
            </a:r>
          </a:p>
        </p:txBody>
      </p:sp>
      <p:sp>
        <p:nvSpPr>
          <p:cNvPr id="5" name="Content Placeholder 4">
            <a:extLst>
              <a:ext uri="{FF2B5EF4-FFF2-40B4-BE49-F238E27FC236}">
                <a16:creationId xmlns:a16="http://schemas.microsoft.com/office/drawing/2014/main" id="{7360D810-DA39-84B2-0204-C990D650A5D4}"/>
              </a:ext>
            </a:extLst>
          </p:cNvPr>
          <p:cNvSpPr>
            <a:spLocks noGrp="1"/>
          </p:cNvSpPr>
          <p:nvPr>
            <p:ph idx="1"/>
          </p:nvPr>
        </p:nvSpPr>
        <p:spPr/>
        <p:txBody>
          <a:bodyPr/>
          <a:lstStyle/>
          <a:p>
            <a:r>
              <a:rPr lang="en-US" dirty="0"/>
              <a:t>Cost of TMC scales in more-or-less linear fashion (1:1, synchronous communication channel)</a:t>
            </a:r>
          </a:p>
          <a:p>
            <a:r>
              <a:rPr lang="en-US" dirty="0"/>
              <a:t>Cost profile of A-CHESS starts with higher fixed costs and marginal cost depends on number of active users (1:many, asynchronous  communication channel)</a:t>
            </a:r>
          </a:p>
          <a:p>
            <a:r>
              <a:rPr lang="en-US" dirty="0"/>
              <a:t>Theoretically, there is a breakeven point in terms of population size in which the marginal cost of adding the next patient becomes lower for A-CHESS than TMC </a:t>
            </a:r>
          </a:p>
          <a:p>
            <a:r>
              <a:rPr lang="en-US" dirty="0"/>
              <a:t>(We are still working on these calculations) </a:t>
            </a:r>
          </a:p>
        </p:txBody>
      </p:sp>
    </p:spTree>
    <p:extLst>
      <p:ext uri="{BB962C8B-B14F-4D97-AF65-F5344CB8AC3E}">
        <p14:creationId xmlns:p14="http://schemas.microsoft.com/office/powerpoint/2010/main" val="2809434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77D600-4020-B5E8-12BB-05E7175D0089}"/>
              </a:ext>
            </a:extLst>
          </p:cNvPr>
          <p:cNvSpPr>
            <a:spLocks noGrp="1"/>
          </p:cNvSpPr>
          <p:nvPr>
            <p:ph idx="1"/>
          </p:nvPr>
        </p:nvSpPr>
        <p:spPr/>
        <p:txBody>
          <a:bodyPr/>
          <a:lstStyle/>
          <a:p>
            <a:r>
              <a:rPr lang="en-US" sz="2000" dirty="0">
                <a:effectLst/>
                <a:latin typeface="Arial" panose="020B0604020202020204" pitchFamily="34" charset="0"/>
                <a:ea typeface="Helvetica Neue"/>
                <a:cs typeface="Times New Roman" panose="02020603050405020304" pitchFamily="18" charset="0"/>
              </a:rPr>
              <a:t>The present study is the first to directly compare the cost-effectiveness of evidence-based mHealth and telemedicine approaches for the treatment of alcohol use treatment, and among the first studies in any domain of healthcare to feature a direct comparison between mHealth and telehealth modalities for chronic disease management.</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p>
          <a:p>
            <a:r>
              <a:rPr lang="en-US" sz="2000" dirty="0">
                <a:effectLst/>
                <a:latin typeface="Arial" panose="020B0604020202020204" pitchFamily="34" charset="0"/>
                <a:ea typeface="Helvetica Neue"/>
                <a:cs typeface="Times New Roman" panose="02020603050405020304" pitchFamily="18" charset="0"/>
              </a:rPr>
              <a:t>Results of this study may inform healthcare policymakers and decision makers on the costs and effects of telehealth and mHealth systems for reducing alcohol use and provide guidance on the most cost-effective approaches to incorporating technology-supported treatment into health care delivery systems for chronic disease management.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D8794FF4-DE5A-9D44-679D-7E1DCAB42D27}"/>
              </a:ext>
            </a:extLst>
          </p:cNvPr>
          <p:cNvSpPr>
            <a:spLocks noGrp="1"/>
          </p:cNvSpPr>
          <p:nvPr>
            <p:ph type="title"/>
          </p:nvPr>
        </p:nvSpPr>
        <p:spPr/>
        <p:txBody>
          <a:bodyPr/>
          <a:lstStyle/>
          <a:p>
            <a:r>
              <a:rPr lang="en-US" dirty="0"/>
              <a:t>Implications </a:t>
            </a:r>
          </a:p>
        </p:txBody>
      </p:sp>
    </p:spTree>
    <p:extLst>
      <p:ext uri="{BB962C8B-B14F-4D97-AF65-F5344CB8AC3E}">
        <p14:creationId xmlns:p14="http://schemas.microsoft.com/office/powerpoint/2010/main" val="3345738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E891F3-2142-D6E3-0381-809136B5A376}"/>
              </a:ext>
            </a:extLst>
          </p:cNvPr>
          <p:cNvSpPr>
            <a:spLocks noGrp="1"/>
          </p:cNvSpPr>
          <p:nvPr>
            <p:ph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A-CHESS or TMC both represented cost-effective intervention choices for providing continuing care to patients with alcohol use disorder. </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There was no clear evidence supporting the use of one intervention vs. the other. Rather, the decision about whether to use TMC or CHESS will depend (in part) on:</a:t>
            </a:r>
          </a:p>
          <a:p>
            <a:pPr marL="300038" lvl="1">
              <a:lnSpc>
                <a:spcPct val="107000"/>
              </a:lnSpc>
              <a:spcBef>
                <a:spcPts val="0"/>
              </a:spcBef>
              <a:spcAft>
                <a:spcPts val="800"/>
              </a:spcAft>
            </a:pPr>
            <a:r>
              <a:rPr lang="en-US" sz="1650" dirty="0">
                <a:effectLst/>
                <a:latin typeface="Arial" panose="020B0604020202020204" pitchFamily="34" charset="0"/>
                <a:ea typeface="Calibri" panose="020F0502020204030204" pitchFamily="34" charset="0"/>
                <a:cs typeface="Times New Roman" panose="02020603050405020304" pitchFamily="18" charset="0"/>
              </a:rPr>
              <a:t> policymakers’ overall willingness to pay for reducing risky drinking in the populations they serve; </a:t>
            </a:r>
          </a:p>
          <a:p>
            <a:pPr marL="300038" lvl="1">
              <a:lnSpc>
                <a:spcPct val="107000"/>
              </a:lnSpc>
              <a:spcBef>
                <a:spcPts val="0"/>
              </a:spcBef>
              <a:spcAft>
                <a:spcPts val="800"/>
              </a:spcAft>
            </a:pPr>
            <a:r>
              <a:rPr lang="en-US" sz="1650" dirty="0">
                <a:effectLst/>
                <a:latin typeface="Arial" panose="020B0604020202020204" pitchFamily="34" charset="0"/>
                <a:ea typeface="Calibri" panose="020F0502020204030204" pitchFamily="34" charset="0"/>
                <a:cs typeface="Times New Roman" panose="02020603050405020304" pitchFamily="18" charset="0"/>
              </a:rPr>
              <a:t> pragmatic factors related to organizational context (including the socio-economic status of the patient population and overall size of the population served)</a:t>
            </a:r>
            <a:endParaRPr lang="en-US" dirty="0"/>
          </a:p>
        </p:txBody>
      </p:sp>
      <p:sp>
        <p:nvSpPr>
          <p:cNvPr id="3" name="Title 2">
            <a:extLst>
              <a:ext uri="{FF2B5EF4-FFF2-40B4-BE49-F238E27FC236}">
                <a16:creationId xmlns:a16="http://schemas.microsoft.com/office/drawing/2014/main" id="{8BB66E37-DB9A-FAD2-B8FA-77DF15CF5546}"/>
              </a:ext>
            </a:extLst>
          </p:cNvPr>
          <p:cNvSpPr>
            <a:spLocks noGrp="1"/>
          </p:cNvSpPr>
          <p:nvPr>
            <p:ph type="title"/>
          </p:nvPr>
        </p:nvSpPr>
        <p:spPr/>
        <p:txBody>
          <a:bodyPr/>
          <a:lstStyle/>
          <a:p>
            <a:r>
              <a:rPr lang="en-US" dirty="0"/>
              <a:t>Implications </a:t>
            </a:r>
          </a:p>
        </p:txBody>
      </p:sp>
    </p:spTree>
    <p:extLst>
      <p:ext uri="{BB962C8B-B14F-4D97-AF65-F5344CB8AC3E}">
        <p14:creationId xmlns:p14="http://schemas.microsoft.com/office/powerpoint/2010/main" val="2622530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844"/>
            <a:ext cx="8763000" cy="701203"/>
          </a:xfrm>
        </p:spPr>
        <p:txBody>
          <a:bodyPr>
            <a:noAutofit/>
          </a:bodyPr>
          <a:lstStyle/>
          <a:p>
            <a:pPr algn="ctr"/>
            <a:r>
              <a:rPr lang="en-US" sz="3600" dirty="0"/>
              <a:t>Other digital health research</a:t>
            </a:r>
          </a:p>
        </p:txBody>
      </p:sp>
      <p:sp>
        <p:nvSpPr>
          <p:cNvPr id="3" name="Content Placeholder 2"/>
          <p:cNvSpPr>
            <a:spLocks noGrp="1"/>
          </p:cNvSpPr>
          <p:nvPr>
            <p:ph idx="1"/>
          </p:nvPr>
        </p:nvSpPr>
        <p:spPr>
          <a:xfrm>
            <a:off x="152400" y="1123950"/>
            <a:ext cx="8610600" cy="2590800"/>
          </a:xfrm>
        </p:spPr>
        <p:txBody>
          <a:bodyPr/>
          <a:lstStyle/>
          <a:p>
            <a:r>
              <a:rPr lang="en-US" sz="2000" dirty="0"/>
              <a:t>We are now seeking to scale up and implement the system for a broad population of adults with mild to moderate alcohol use disorder.</a:t>
            </a:r>
          </a:p>
          <a:p>
            <a:endParaRPr lang="en-US" sz="2000" dirty="0"/>
          </a:p>
          <a:p>
            <a:pPr marL="214313" indent="-214313">
              <a:buFont typeface="Arial" panose="020B0604020202020204" pitchFamily="34" charset="0"/>
              <a:buChar char="•"/>
            </a:pPr>
            <a:r>
              <a:rPr lang="en-US" sz="2000" dirty="0"/>
              <a:t>Using stakeholder values to adapt the intervention and the implementation strategy to the setting and population </a:t>
            </a:r>
          </a:p>
          <a:p>
            <a:endParaRPr lang="en-US" sz="2000" dirty="0"/>
          </a:p>
          <a:p>
            <a:endParaRPr lang="en-US" sz="2000" dirty="0"/>
          </a:p>
          <a:p>
            <a:r>
              <a:rPr lang="en-US" sz="2000" dirty="0"/>
              <a:t>Focus on sustainable delivery models for mHealth and cost-effectiveness of different integration models  </a:t>
            </a:r>
          </a:p>
        </p:txBody>
      </p:sp>
    </p:spTree>
    <p:extLst>
      <p:ext uri="{BB962C8B-B14F-4D97-AF65-F5344CB8AC3E}">
        <p14:creationId xmlns:p14="http://schemas.microsoft.com/office/powerpoint/2010/main" val="3461444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81C921-D00E-9A4F-8595-0FA9D5F9CECC}"/>
              </a:ext>
            </a:extLst>
          </p:cNvPr>
          <p:cNvPicPr>
            <a:picLocks noChangeAspect="1"/>
          </p:cNvPicPr>
          <p:nvPr/>
        </p:nvPicPr>
        <p:blipFill>
          <a:blip r:embed="rId2"/>
          <a:stretch>
            <a:fillRect/>
          </a:stretch>
        </p:blipFill>
        <p:spPr>
          <a:xfrm>
            <a:off x="2438400" y="1276350"/>
            <a:ext cx="4064000" cy="3048000"/>
          </a:xfrm>
          <a:prstGeom prst="rect">
            <a:avLst/>
          </a:prstGeom>
        </p:spPr>
      </p:pic>
      <p:sp>
        <p:nvSpPr>
          <p:cNvPr id="8" name="TextBox 7">
            <a:extLst>
              <a:ext uri="{FF2B5EF4-FFF2-40B4-BE49-F238E27FC236}">
                <a16:creationId xmlns:a16="http://schemas.microsoft.com/office/drawing/2014/main" id="{D07DD33A-8E56-364F-ABB7-3F8AC17FDD40}"/>
              </a:ext>
            </a:extLst>
          </p:cNvPr>
          <p:cNvSpPr txBox="1"/>
          <p:nvPr/>
        </p:nvSpPr>
        <p:spPr>
          <a:xfrm>
            <a:off x="1524000" y="285750"/>
            <a:ext cx="6705600" cy="646331"/>
          </a:xfrm>
          <a:prstGeom prst="rect">
            <a:avLst/>
          </a:prstGeom>
          <a:noFill/>
        </p:spPr>
        <p:txBody>
          <a:bodyPr wrap="square" rtlCol="0">
            <a:spAutoFit/>
          </a:bodyPr>
          <a:lstStyle/>
          <a:p>
            <a:r>
              <a:rPr lang="en-US" dirty="0">
                <a:solidFill>
                  <a:schemeClr val="bg1"/>
                </a:solidFill>
              </a:rPr>
              <a:t>UW Health - Madison, WI – primary healthcare system with approx. 155,000 primary care patients  </a:t>
            </a:r>
          </a:p>
        </p:txBody>
      </p:sp>
    </p:spTree>
    <p:extLst>
      <p:ext uri="{BB962C8B-B14F-4D97-AF65-F5344CB8AC3E}">
        <p14:creationId xmlns:p14="http://schemas.microsoft.com/office/powerpoint/2010/main" val="1200733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E91CBAA4-1490-3E49-A401-99C4B0583E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165809"/>
            <a:ext cx="4795345" cy="2712648"/>
          </a:xfrm>
          <a:prstGeom prst="rect">
            <a:avLst/>
          </a:prstGeom>
        </p:spPr>
      </p:pic>
      <p:sp>
        <p:nvSpPr>
          <p:cNvPr id="11" name="Rectangle 10">
            <a:extLst>
              <a:ext uri="{FF2B5EF4-FFF2-40B4-BE49-F238E27FC236}">
                <a16:creationId xmlns:a16="http://schemas.microsoft.com/office/drawing/2014/main" id="{0EF1D302-1705-0540-942A-A1CCD90950F5}"/>
              </a:ext>
            </a:extLst>
          </p:cNvPr>
          <p:cNvSpPr/>
          <p:nvPr/>
        </p:nvSpPr>
        <p:spPr>
          <a:xfrm>
            <a:off x="381000" y="3943350"/>
            <a:ext cx="4572000" cy="830997"/>
          </a:xfrm>
          <a:prstGeom prst="rect">
            <a:avLst/>
          </a:prstGeom>
        </p:spPr>
        <p:txBody>
          <a:bodyPr>
            <a:spAutoFit/>
          </a:bodyPr>
          <a:lstStyle/>
          <a:p>
            <a:r>
              <a:rPr lang="en-US" sz="1200" b="0" dirty="0">
                <a:solidFill>
                  <a:srgbClr val="222222"/>
                </a:solidFill>
                <a:latin typeface="Arial" panose="020B0604020202020204" pitchFamily="34" charset="0"/>
              </a:rPr>
              <a:t>Hermes, E. D., Lyon, A. R., </a:t>
            </a:r>
            <a:r>
              <a:rPr lang="en-US" sz="1200" b="0" dirty="0" err="1">
                <a:solidFill>
                  <a:srgbClr val="222222"/>
                </a:solidFill>
                <a:latin typeface="Arial" panose="020B0604020202020204" pitchFamily="34" charset="0"/>
              </a:rPr>
              <a:t>Schueller</a:t>
            </a:r>
            <a:r>
              <a:rPr lang="en-US" sz="1200" b="0" dirty="0">
                <a:solidFill>
                  <a:srgbClr val="222222"/>
                </a:solidFill>
                <a:latin typeface="Arial" panose="020B0604020202020204" pitchFamily="34" charset="0"/>
              </a:rPr>
              <a:t>, S. M., &amp; Glass, J. E. (2019). Measuring the implementation of behavioral intervention technologies: recharacterization of established outcomes. </a:t>
            </a:r>
            <a:r>
              <a:rPr lang="en-US" sz="1200" b="0" i="1" dirty="0">
                <a:solidFill>
                  <a:srgbClr val="222222"/>
                </a:solidFill>
                <a:latin typeface="Arial" panose="020B0604020202020204" pitchFamily="34" charset="0"/>
              </a:rPr>
              <a:t>Journal of medical Internet research</a:t>
            </a:r>
            <a:r>
              <a:rPr lang="en-US" sz="1200" b="0" dirty="0">
                <a:solidFill>
                  <a:srgbClr val="222222"/>
                </a:solidFill>
                <a:latin typeface="Arial" panose="020B0604020202020204" pitchFamily="34" charset="0"/>
              </a:rPr>
              <a:t>, </a:t>
            </a:r>
            <a:r>
              <a:rPr lang="en-US" sz="1200" b="0" i="1" dirty="0">
                <a:solidFill>
                  <a:srgbClr val="222222"/>
                </a:solidFill>
                <a:latin typeface="Arial" panose="020B0604020202020204" pitchFamily="34" charset="0"/>
              </a:rPr>
              <a:t>21</a:t>
            </a:r>
            <a:r>
              <a:rPr lang="en-US" sz="1200" b="0" dirty="0">
                <a:solidFill>
                  <a:srgbClr val="222222"/>
                </a:solidFill>
                <a:latin typeface="Arial" panose="020B0604020202020204" pitchFamily="34" charset="0"/>
              </a:rPr>
              <a:t>(1), e11752.</a:t>
            </a:r>
            <a:endParaRPr lang="en-US" sz="1200" dirty="0"/>
          </a:p>
        </p:txBody>
      </p:sp>
      <p:sp>
        <p:nvSpPr>
          <p:cNvPr id="3" name="TextBox 2">
            <a:extLst>
              <a:ext uri="{FF2B5EF4-FFF2-40B4-BE49-F238E27FC236}">
                <a16:creationId xmlns:a16="http://schemas.microsoft.com/office/drawing/2014/main" id="{69A09DAD-D858-F189-7453-14EE1A336812}"/>
              </a:ext>
            </a:extLst>
          </p:cNvPr>
          <p:cNvSpPr txBox="1"/>
          <p:nvPr/>
        </p:nvSpPr>
        <p:spPr>
          <a:xfrm>
            <a:off x="1905000" y="369153"/>
            <a:ext cx="6781800" cy="715581"/>
          </a:xfrm>
          <a:prstGeom prst="rect">
            <a:avLst/>
          </a:prstGeom>
          <a:noFill/>
        </p:spPr>
        <p:txBody>
          <a:bodyPr wrap="square">
            <a:spAutoFit/>
          </a:bodyPr>
          <a:lstStyle/>
          <a:p>
            <a:r>
              <a:rPr kumimoji="0" lang="en-US" sz="2250" b="0" i="0" u="none" strike="noStrike" kern="0" cap="none" spc="0" normalizeH="0" baseline="0" noProof="0" dirty="0">
                <a:ln>
                  <a:noFill/>
                </a:ln>
                <a:solidFill>
                  <a:srgbClr val="FFFFFF"/>
                </a:solidFill>
                <a:effectLst/>
                <a:uLnTx/>
                <a:uFillTx/>
                <a:latin typeface="Arial"/>
                <a:ea typeface="+mj-ea"/>
                <a:cs typeface="+mj-cs"/>
              </a:rPr>
              <a:t>The spectrum of digital health integration strategies </a:t>
            </a:r>
            <a:br>
              <a:rPr kumimoji="0" lang="en-US" sz="2250" b="0" i="0" u="none" strike="noStrike" kern="0" cap="none" spc="0" normalizeH="0" baseline="0" noProof="0" dirty="0">
                <a:ln>
                  <a:noFill/>
                </a:ln>
                <a:solidFill>
                  <a:srgbClr val="FFFFFF"/>
                </a:solidFill>
                <a:effectLst/>
                <a:uLnTx/>
                <a:uFillTx/>
                <a:latin typeface="Arial"/>
                <a:ea typeface="+mj-ea"/>
                <a:cs typeface="+mj-cs"/>
              </a:rPr>
            </a:br>
            <a:endParaRPr lang="en-US" dirty="0"/>
          </a:p>
        </p:txBody>
      </p:sp>
    </p:spTree>
    <p:extLst>
      <p:ext uri="{BB962C8B-B14F-4D97-AF65-F5344CB8AC3E}">
        <p14:creationId xmlns:p14="http://schemas.microsoft.com/office/powerpoint/2010/main" val="3691866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udy design and timeline ">
            <a:extLst>
              <a:ext uri="{FF2B5EF4-FFF2-40B4-BE49-F238E27FC236}">
                <a16:creationId xmlns:a16="http://schemas.microsoft.com/office/drawing/2014/main" id="{74B753A9-C612-1748-8F75-55BE6BF0364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1123950"/>
            <a:ext cx="3983783" cy="3838575"/>
          </a:xfrm>
        </p:spPr>
      </p:pic>
      <p:sp>
        <p:nvSpPr>
          <p:cNvPr id="2" name="TextBox 1">
            <a:extLst>
              <a:ext uri="{FF2B5EF4-FFF2-40B4-BE49-F238E27FC236}">
                <a16:creationId xmlns:a16="http://schemas.microsoft.com/office/drawing/2014/main" id="{EC1495B5-9379-9733-76AA-E7B7CC7D5BD0}"/>
              </a:ext>
            </a:extLst>
          </p:cNvPr>
          <p:cNvSpPr txBox="1"/>
          <p:nvPr/>
        </p:nvSpPr>
        <p:spPr>
          <a:xfrm>
            <a:off x="914400" y="209550"/>
            <a:ext cx="6096000" cy="369332"/>
          </a:xfrm>
          <a:prstGeom prst="rect">
            <a:avLst/>
          </a:prstGeom>
          <a:noFill/>
        </p:spPr>
        <p:txBody>
          <a:bodyPr wrap="square" rtlCol="0">
            <a:spAutoFit/>
          </a:bodyPr>
          <a:lstStyle/>
          <a:p>
            <a:r>
              <a:rPr lang="en-US" dirty="0">
                <a:solidFill>
                  <a:schemeClr val="bg1"/>
                </a:solidFill>
              </a:rPr>
              <a:t>Study design</a:t>
            </a:r>
          </a:p>
        </p:txBody>
      </p:sp>
    </p:spTree>
    <p:extLst>
      <p:ext uri="{BB962C8B-B14F-4D97-AF65-F5344CB8AC3E}">
        <p14:creationId xmlns:p14="http://schemas.microsoft.com/office/powerpoint/2010/main" val="2366305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FBBC5-D08C-CF4F-9C2A-104823693C97}"/>
              </a:ext>
            </a:extLst>
          </p:cNvPr>
          <p:cNvSpPr>
            <a:spLocks noGrp="1"/>
          </p:cNvSpPr>
          <p:nvPr>
            <p:ph idx="1"/>
          </p:nvPr>
        </p:nvSpPr>
        <p:spPr/>
        <p:txBody>
          <a:bodyPr/>
          <a:lstStyle/>
          <a:p>
            <a:r>
              <a:rPr lang="en-US" dirty="0"/>
              <a:t>In the group that uses Tula on their own (the self-monitoring group), participants will have access to the static content in Tula and can reach the study coordinator through private messaging. This line of communication is intended to give patients a way to get answers to procedural questions about the study, not a way to obtain support for behavioral changes. Users in this group will not have access to a discussion group with others using the app. </a:t>
            </a:r>
          </a:p>
          <a:p>
            <a:r>
              <a:rPr lang="en-US" dirty="0"/>
              <a:t>Patients use the app “on their own” (like most health apps)</a:t>
            </a:r>
          </a:p>
          <a:p>
            <a:endParaRPr lang="en-US" dirty="0"/>
          </a:p>
        </p:txBody>
      </p:sp>
      <p:sp>
        <p:nvSpPr>
          <p:cNvPr id="3" name="Title 2">
            <a:extLst>
              <a:ext uri="{FF2B5EF4-FFF2-40B4-BE49-F238E27FC236}">
                <a16:creationId xmlns:a16="http://schemas.microsoft.com/office/drawing/2014/main" id="{CF54EB9C-C0D7-6841-B00E-B9F90F0D69DA}"/>
              </a:ext>
            </a:extLst>
          </p:cNvPr>
          <p:cNvSpPr>
            <a:spLocks noGrp="1"/>
          </p:cNvSpPr>
          <p:nvPr>
            <p:ph type="title"/>
          </p:nvPr>
        </p:nvSpPr>
        <p:spPr/>
        <p:txBody>
          <a:bodyPr/>
          <a:lstStyle/>
          <a:p>
            <a:r>
              <a:rPr lang="en-US" dirty="0"/>
              <a:t>Self-monitoring group </a:t>
            </a:r>
            <a:br>
              <a:rPr lang="en-US" dirty="0"/>
            </a:br>
            <a:endParaRPr lang="en-US" dirty="0"/>
          </a:p>
        </p:txBody>
      </p:sp>
    </p:spTree>
    <p:extLst>
      <p:ext uri="{BB962C8B-B14F-4D97-AF65-F5344CB8AC3E}">
        <p14:creationId xmlns:p14="http://schemas.microsoft.com/office/powerpoint/2010/main" val="3542028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22EB14-B748-C242-A052-B55BE0875ADE}"/>
              </a:ext>
            </a:extLst>
          </p:cNvPr>
          <p:cNvSpPr>
            <a:spLocks noGrp="1"/>
          </p:cNvSpPr>
          <p:nvPr>
            <p:ph idx="1"/>
          </p:nvPr>
        </p:nvSpPr>
        <p:spPr/>
        <p:txBody>
          <a:bodyPr/>
          <a:lstStyle/>
          <a:p>
            <a:r>
              <a:rPr lang="en-US" dirty="0"/>
              <a:t>In a second group, the peer-monitored group, participants have access to the static content in Tula, but also support from peers in a discussion group and from a trained peer who functions as the discussion group moderator. Participants in this group will also be able to send private messages to others in the peer-supported group (using usernames they create, not their real names) as well as to the peer moderator. </a:t>
            </a:r>
          </a:p>
          <a:p>
            <a:r>
              <a:rPr lang="en-US" dirty="0"/>
              <a:t>This is a ”community-based” integration model </a:t>
            </a:r>
          </a:p>
          <a:p>
            <a:endParaRPr lang="en-US" dirty="0"/>
          </a:p>
        </p:txBody>
      </p:sp>
      <p:sp>
        <p:nvSpPr>
          <p:cNvPr id="3" name="Title 2">
            <a:extLst>
              <a:ext uri="{FF2B5EF4-FFF2-40B4-BE49-F238E27FC236}">
                <a16:creationId xmlns:a16="http://schemas.microsoft.com/office/drawing/2014/main" id="{2A34CCE9-0EC1-014D-83E2-169DE76AA14B}"/>
              </a:ext>
            </a:extLst>
          </p:cNvPr>
          <p:cNvSpPr>
            <a:spLocks noGrp="1"/>
          </p:cNvSpPr>
          <p:nvPr>
            <p:ph type="title"/>
          </p:nvPr>
        </p:nvSpPr>
        <p:spPr/>
        <p:txBody>
          <a:bodyPr/>
          <a:lstStyle/>
          <a:p>
            <a:r>
              <a:rPr lang="en-US" dirty="0"/>
              <a:t>Peer-monitored group</a:t>
            </a:r>
          </a:p>
        </p:txBody>
      </p:sp>
    </p:spTree>
    <p:extLst>
      <p:ext uri="{BB962C8B-B14F-4D97-AF65-F5344CB8AC3E}">
        <p14:creationId xmlns:p14="http://schemas.microsoft.com/office/powerpoint/2010/main" val="213876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9DF24-8392-E74E-9F7C-D081B23CEE65}"/>
              </a:ext>
            </a:extLst>
          </p:cNvPr>
          <p:cNvSpPr>
            <a:spLocks noGrp="1"/>
          </p:cNvSpPr>
          <p:nvPr>
            <p:ph type="title"/>
          </p:nvPr>
        </p:nvSpPr>
        <p:spPr/>
        <p:txBody>
          <a:bodyPr/>
          <a:lstStyle/>
          <a:p>
            <a:r>
              <a:rPr lang="en-US" dirty="0"/>
              <a:t>Telephone Monitoring and Counseling (TMC)</a:t>
            </a:r>
          </a:p>
        </p:txBody>
      </p:sp>
      <p:sp>
        <p:nvSpPr>
          <p:cNvPr id="3" name="Content Placeholder 2">
            <a:extLst>
              <a:ext uri="{FF2B5EF4-FFF2-40B4-BE49-F238E27FC236}">
                <a16:creationId xmlns:a16="http://schemas.microsoft.com/office/drawing/2014/main" id="{1A30F705-CAC2-0C42-9ED9-455C69848929}"/>
              </a:ext>
            </a:extLst>
          </p:cNvPr>
          <p:cNvSpPr>
            <a:spLocks noGrp="1"/>
          </p:cNvSpPr>
          <p:nvPr>
            <p:ph idx="1"/>
          </p:nvPr>
        </p:nvSpPr>
        <p:spPr/>
        <p:txBody>
          <a:bodyPr>
            <a:normAutofit/>
          </a:bodyPr>
          <a:lstStyle/>
          <a:p>
            <a:r>
              <a:rPr lang="en-US" b="1" i="1" dirty="0">
                <a:solidFill>
                  <a:srgbClr val="0070C0"/>
                </a:solidFill>
              </a:rPr>
              <a:t>Prior studies on TMC for alcohol use disorder (AUD):</a:t>
            </a:r>
          </a:p>
          <a:p>
            <a:pPr lvl="1"/>
            <a:r>
              <a:rPr lang="en-US" dirty="0"/>
              <a:t>TMC produced better alcohol use outcomes (self-report and biological) than standard group aftercare (McKay et al., 2005) in IOP graduates</a:t>
            </a:r>
          </a:p>
          <a:p>
            <a:pPr lvl="1"/>
            <a:r>
              <a:rPr lang="en-US" dirty="0"/>
              <a:t>TMC improved alcohol use outcomes when added after 4 weeks of longer IOPs (McKay et al., 2010)</a:t>
            </a:r>
          </a:p>
          <a:p>
            <a:endParaRPr lang="en-US" dirty="0"/>
          </a:p>
        </p:txBody>
      </p:sp>
    </p:spTree>
    <p:extLst>
      <p:ext uri="{BB962C8B-B14F-4D97-AF65-F5344CB8AC3E}">
        <p14:creationId xmlns:p14="http://schemas.microsoft.com/office/powerpoint/2010/main" val="346604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C05C93-A84C-CE49-A2EE-3AC71658D9E6}"/>
              </a:ext>
            </a:extLst>
          </p:cNvPr>
          <p:cNvSpPr>
            <a:spLocks noGrp="1"/>
          </p:cNvSpPr>
          <p:nvPr>
            <p:ph idx="1"/>
          </p:nvPr>
        </p:nvSpPr>
        <p:spPr>
          <a:xfrm>
            <a:off x="381000" y="1200150"/>
            <a:ext cx="8229600" cy="3451622"/>
          </a:xfrm>
        </p:spPr>
        <p:txBody>
          <a:bodyPr/>
          <a:lstStyle/>
          <a:p>
            <a:r>
              <a:rPr lang="en-US" dirty="0"/>
              <a:t>In the clinically integrated group—the “high touch” group in this study--participants will have access to the same services as participants in the peer-monitored group, but a health coach will replace the trained peer and offer more intensive, one-to-one interaction with participants. Coaches are trained to help patients achieve their own goals for health and wellness. </a:t>
            </a:r>
          </a:p>
          <a:p>
            <a:r>
              <a:rPr lang="en-US" dirty="0"/>
              <a:t>This group operates under the auspices of the healthcare system to the extent that the health coach is a </a:t>
            </a:r>
            <a:r>
              <a:rPr lang="en-US" dirty="0" err="1"/>
              <a:t>UWHealth</a:t>
            </a:r>
            <a:r>
              <a:rPr lang="en-US" dirty="0"/>
              <a:t> employee </a:t>
            </a:r>
          </a:p>
        </p:txBody>
      </p:sp>
      <p:sp>
        <p:nvSpPr>
          <p:cNvPr id="3" name="Title 2">
            <a:extLst>
              <a:ext uri="{FF2B5EF4-FFF2-40B4-BE49-F238E27FC236}">
                <a16:creationId xmlns:a16="http://schemas.microsoft.com/office/drawing/2014/main" id="{05C2E6C7-16B0-7A42-B25F-528CA492AB52}"/>
              </a:ext>
            </a:extLst>
          </p:cNvPr>
          <p:cNvSpPr>
            <a:spLocks noGrp="1"/>
          </p:cNvSpPr>
          <p:nvPr>
            <p:ph type="title"/>
          </p:nvPr>
        </p:nvSpPr>
        <p:spPr/>
        <p:txBody>
          <a:bodyPr/>
          <a:lstStyle/>
          <a:p>
            <a:r>
              <a:rPr lang="en-US" dirty="0"/>
              <a:t>Clinically integrated group</a:t>
            </a:r>
          </a:p>
        </p:txBody>
      </p:sp>
    </p:spTree>
    <p:extLst>
      <p:ext uri="{BB962C8B-B14F-4D97-AF65-F5344CB8AC3E}">
        <p14:creationId xmlns:p14="http://schemas.microsoft.com/office/powerpoint/2010/main" val="862552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621347E-D1C6-2442-A077-D4624BAA2532}"/>
              </a:ext>
            </a:extLst>
          </p:cNvPr>
          <p:cNvGraphicFramePr>
            <a:graphicFrameLocks noGrp="1"/>
          </p:cNvGraphicFramePr>
          <p:nvPr>
            <p:ph idx="1"/>
            <p:extLst>
              <p:ext uri="{D42A27DB-BD31-4B8C-83A1-F6EECF244321}">
                <p14:modId xmlns:p14="http://schemas.microsoft.com/office/powerpoint/2010/main" val="4240720848"/>
              </p:ext>
            </p:extLst>
          </p:nvPr>
        </p:nvGraphicFramePr>
        <p:xfrm>
          <a:off x="381000" y="1276350"/>
          <a:ext cx="8305801" cy="1983181"/>
        </p:xfrm>
        <a:graphic>
          <a:graphicData uri="http://schemas.openxmlformats.org/drawingml/2006/table">
            <a:tbl>
              <a:tblPr firstRow="1" firstCol="1" bandRow="1"/>
              <a:tblGrid>
                <a:gridCol w="1739241">
                  <a:extLst>
                    <a:ext uri="{9D8B030D-6E8A-4147-A177-3AD203B41FA5}">
                      <a16:colId xmlns:a16="http://schemas.microsoft.com/office/drawing/2014/main" val="1700288641"/>
                    </a:ext>
                  </a:extLst>
                </a:gridCol>
                <a:gridCol w="3122451">
                  <a:extLst>
                    <a:ext uri="{9D8B030D-6E8A-4147-A177-3AD203B41FA5}">
                      <a16:colId xmlns:a16="http://schemas.microsoft.com/office/drawing/2014/main" val="2151053045"/>
                    </a:ext>
                  </a:extLst>
                </a:gridCol>
                <a:gridCol w="1234308">
                  <a:extLst>
                    <a:ext uri="{9D8B030D-6E8A-4147-A177-3AD203B41FA5}">
                      <a16:colId xmlns:a16="http://schemas.microsoft.com/office/drawing/2014/main" val="4175017295"/>
                    </a:ext>
                  </a:extLst>
                </a:gridCol>
                <a:gridCol w="2209801">
                  <a:extLst>
                    <a:ext uri="{9D8B030D-6E8A-4147-A177-3AD203B41FA5}">
                      <a16:colId xmlns:a16="http://schemas.microsoft.com/office/drawing/2014/main" val="2730986806"/>
                    </a:ext>
                  </a:extLst>
                </a:gridCol>
              </a:tblGrid>
              <a:tr h="245742">
                <a:tc>
                  <a:txBody>
                    <a:bodyPr/>
                    <a:lstStyle/>
                    <a:p>
                      <a:pPr marL="0" marR="0" algn="ctr" fontAlgn="base">
                        <a:lnSpc>
                          <a:spcPct val="107000"/>
                        </a:lnSpc>
                        <a:spcBef>
                          <a:spcPts val="0"/>
                        </a:spcBef>
                        <a:spcAft>
                          <a:spcPts val="0"/>
                        </a:spcAft>
                      </a:pPr>
                      <a:r>
                        <a:rPr lang="en-US" sz="1400" b="1">
                          <a:effectLst/>
                          <a:latin typeface="Arial" panose="020B0604020202020204" pitchFamily="34" charset="0"/>
                          <a:ea typeface="Calibri" panose="020F0502020204030204" pitchFamily="34" charset="0"/>
                        </a:rPr>
                        <a:t>Dimension</a:t>
                      </a:r>
                      <a:r>
                        <a:rPr lang="en-US" sz="140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a:lnSpc>
                          <a:spcPct val="107000"/>
                        </a:lnSpc>
                        <a:spcBef>
                          <a:spcPts val="0"/>
                        </a:spcBef>
                        <a:spcAft>
                          <a:spcPts val="0"/>
                        </a:spcAft>
                      </a:pPr>
                      <a:r>
                        <a:rPr lang="en-US" sz="1400" b="1">
                          <a:effectLst/>
                          <a:latin typeface="Arial" panose="020B0604020202020204" pitchFamily="34" charset="0"/>
                          <a:ea typeface="Calibri" panose="020F0502020204030204" pitchFamily="34" charset="0"/>
                        </a:rPr>
                        <a:t>Measure</a:t>
                      </a:r>
                      <a:r>
                        <a:rPr lang="en-US" sz="140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a:lnSpc>
                          <a:spcPct val="107000"/>
                        </a:lnSpc>
                        <a:spcBef>
                          <a:spcPts val="0"/>
                        </a:spcBef>
                        <a:spcAft>
                          <a:spcPts val="0"/>
                        </a:spcAft>
                      </a:pPr>
                      <a:r>
                        <a:rPr lang="en-US" sz="1400" b="1">
                          <a:effectLst/>
                          <a:latin typeface="Arial" panose="020B0604020202020204" pitchFamily="34" charset="0"/>
                          <a:ea typeface="Calibri" panose="020F0502020204030204" pitchFamily="34" charset="0"/>
                        </a:rPr>
                        <a:t>Source</a:t>
                      </a:r>
                      <a:r>
                        <a:rPr lang="en-US" sz="140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a:lnSpc>
                          <a:spcPct val="107000"/>
                        </a:lnSpc>
                        <a:spcBef>
                          <a:spcPts val="0"/>
                        </a:spcBef>
                        <a:spcAft>
                          <a:spcPts val="0"/>
                        </a:spcAft>
                      </a:pPr>
                      <a:r>
                        <a:rPr lang="en-US" sz="1400" b="1">
                          <a:effectLst/>
                          <a:latin typeface="Arial" panose="020B0604020202020204" pitchFamily="34" charset="0"/>
                          <a:ea typeface="Calibri" panose="020F0502020204030204" pitchFamily="34" charset="0"/>
                        </a:rPr>
                        <a:t>Timing (after randomization)</a:t>
                      </a:r>
                      <a:r>
                        <a:rPr lang="en-US" sz="140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2355508"/>
                  </a:ext>
                </a:extLst>
              </a:tr>
              <a:tr h="245742">
                <a:tc>
                  <a:txBody>
                    <a:bodyPr/>
                    <a:lstStyle/>
                    <a:p>
                      <a:pPr marL="0" marR="0" fontAlgn="base">
                        <a:lnSpc>
                          <a:spcPct val="107000"/>
                        </a:lnSpc>
                        <a:spcBef>
                          <a:spcPts val="0"/>
                        </a:spcBef>
                        <a:spcAft>
                          <a:spcPts val="0"/>
                        </a:spcAft>
                      </a:pPr>
                      <a:r>
                        <a:rPr lang="en-US" sz="1400" b="1">
                          <a:solidFill>
                            <a:srgbClr val="000000"/>
                          </a:solidFill>
                          <a:effectLst/>
                          <a:latin typeface="Arial" panose="020B0604020202020204" pitchFamily="34" charset="0"/>
                          <a:ea typeface="Calibri" panose="020F0502020204030204" pitchFamily="34" charset="0"/>
                        </a:rPr>
                        <a:t>Patient outcomes</a:t>
                      </a:r>
                      <a:r>
                        <a:rPr lang="en-US" sz="1400">
                          <a:solidFill>
                            <a:srgbClr val="000000"/>
                          </a:solidFill>
                          <a:effectLst/>
                          <a:latin typeface="Arial" panose="020B0604020202020204" pitchFamily="34" charset="0"/>
                          <a:ea typeface="Calibri" panose="020F0502020204030204" pitchFamily="34" charset="0"/>
                        </a:rPr>
                        <a:t> </a:t>
                      </a:r>
                      <a:endParaRPr lang="en-US" sz="140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fontAlgn="base">
                        <a:lnSpc>
                          <a:spcPct val="107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rPr>
                        <a:t> </a:t>
                      </a:r>
                      <a:endParaRPr lang="en-US" sz="140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fontAlgn="base">
                        <a:lnSpc>
                          <a:spcPct val="107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rPr>
                        <a:t> </a:t>
                      </a:r>
                      <a:endParaRPr lang="en-US" sz="140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fontAlgn="base">
                        <a:lnSpc>
                          <a:spcPct val="107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rPr>
                        <a:t> </a:t>
                      </a:r>
                      <a:endParaRPr lang="en-US" sz="140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5628256"/>
                  </a:ext>
                </a:extLst>
              </a:tr>
              <a:tr h="308596">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Risky drinking days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Timeline followback</a:t>
                      </a:r>
                      <a:r>
                        <a:rPr lang="en-US" sz="1400" baseline="30000">
                          <a:effectLst/>
                          <a:latin typeface="Arial" panose="020B0604020202020204" pitchFamily="34" charset="0"/>
                          <a:ea typeface="Calibri" panose="020F0502020204030204" pitchFamily="34" charset="0"/>
                        </a:rPr>
                        <a:t>58,59</a:t>
                      </a:r>
                      <a:r>
                        <a:rPr lang="en-US" sz="140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Patient survey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0, 3, 6, 9, 12 mo.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562755"/>
                  </a:ext>
                </a:extLst>
              </a:tr>
              <a:tr h="245742">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Quality of life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PROMIS Global Health</a:t>
                      </a:r>
                      <a:r>
                        <a:rPr lang="en-US" sz="1400" baseline="30000">
                          <a:effectLst/>
                          <a:latin typeface="Arial" panose="020B0604020202020204" pitchFamily="34" charset="0"/>
                          <a:ea typeface="Calibri" panose="020F0502020204030204" pitchFamily="34" charset="0"/>
                        </a:rPr>
                        <a:t>60</a:t>
                      </a:r>
                      <a:r>
                        <a:rPr lang="en-US" sz="140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Patient survey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Arial" panose="020B0604020202020204" pitchFamily="34" charset="0"/>
                          <a:ea typeface="Calibri" panose="020F0502020204030204" pitchFamily="34" charset="0"/>
                        </a:rPr>
                        <a:t>0, 3, 6, 9 ,12 mo.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246627"/>
                  </a:ext>
                </a:extLst>
              </a:tr>
              <a:tr h="245742">
                <a:tc>
                  <a:txBody>
                    <a:bodyPr/>
                    <a:lstStyle/>
                    <a:p>
                      <a:pPr marL="0" marR="0" fontAlgn="base">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rPr>
                        <a:t>Cost </a:t>
                      </a:r>
                      <a:r>
                        <a:rPr lang="en-US" sz="1400" dirty="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a:effectLst/>
                          <a:latin typeface="Arial" panose="020B060402020202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705952"/>
                  </a:ext>
                </a:extLst>
              </a:tr>
              <a:tr h="245742">
                <a:tc>
                  <a:txBody>
                    <a:bodyPr/>
                    <a:lstStyle/>
                    <a:p>
                      <a:pPr marL="0" marR="0" fontAlgn="base">
                        <a:lnSpc>
                          <a:spcPct val="107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rPr>
                        <a:t>Healthcare utilization </a:t>
                      </a:r>
                      <a:endParaRPr lang="en-US" sz="140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fontAlgn="base">
                        <a:lnSpc>
                          <a:spcPct val="107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rPr>
                        <a:t>Medical services utilization form</a:t>
                      </a:r>
                      <a:r>
                        <a:rPr lang="en-US" sz="1400" baseline="30000">
                          <a:solidFill>
                            <a:srgbClr val="000000"/>
                          </a:solidFill>
                          <a:effectLst/>
                          <a:latin typeface="Arial" panose="020B0604020202020204" pitchFamily="34" charset="0"/>
                          <a:ea typeface="Calibri" panose="020F0502020204030204" pitchFamily="34" charset="0"/>
                        </a:rPr>
                        <a:t>61</a:t>
                      </a:r>
                      <a:r>
                        <a:rPr lang="en-US" sz="1400">
                          <a:solidFill>
                            <a:srgbClr val="000000"/>
                          </a:solidFill>
                          <a:effectLst/>
                          <a:latin typeface="Arial" panose="020B0604020202020204" pitchFamily="34" charset="0"/>
                          <a:ea typeface="Calibri" panose="020F0502020204030204" pitchFamily="34" charset="0"/>
                        </a:rPr>
                        <a:t> </a:t>
                      </a:r>
                      <a:endParaRPr lang="en-US" sz="140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fontAlgn="base">
                        <a:lnSpc>
                          <a:spcPct val="107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rPr>
                        <a:t>Patient survey </a:t>
                      </a:r>
                      <a:endParaRPr lang="en-US" sz="140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fontAlgn="base">
                        <a:lnSpc>
                          <a:spcPct val="107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rPr>
                        <a:t>0, 6, 12 mo. </a:t>
                      </a:r>
                      <a:endParaRPr lang="en-US" sz="140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5567827"/>
                  </a:ext>
                </a:extLst>
              </a:tr>
              <a:tr h="251625">
                <a:tc>
                  <a:txBody>
                    <a:bodyPr/>
                    <a:lstStyle/>
                    <a:p>
                      <a:pPr marL="0" marR="0" fontAlgn="base">
                        <a:lnSpc>
                          <a:spcPct val="107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rPr>
                        <a:t>Implementation costs </a:t>
                      </a:r>
                      <a:endParaRPr lang="en-US" sz="140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fontAlgn="base">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rPr>
                        <a:t>COINS</a:t>
                      </a:r>
                      <a:r>
                        <a:rPr lang="en-US" sz="1400" baseline="30000" dirty="0">
                          <a:solidFill>
                            <a:srgbClr val="000000"/>
                          </a:solidFill>
                          <a:effectLst/>
                          <a:latin typeface="Arial" panose="020B0604020202020204" pitchFamily="34" charset="0"/>
                          <a:ea typeface="Calibri" panose="020F0502020204030204" pitchFamily="34" charset="0"/>
                        </a:rPr>
                        <a:t>62</a:t>
                      </a:r>
                      <a:r>
                        <a:rPr lang="en-US" sz="1400" dirty="0">
                          <a:solidFill>
                            <a:srgbClr val="000000"/>
                          </a:solidFill>
                          <a:effectLst/>
                          <a:latin typeface="Segoe UI"/>
                          <a:ea typeface="Calibri" panose="020F0502020204030204" pitchFamily="34" charset="0"/>
                        </a:rPr>
                        <a:t>  </a:t>
                      </a:r>
                      <a:endParaRPr lang="en-US" sz="1400" dirty="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fontAlgn="base">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rPr>
                        <a:t>Staff interview </a:t>
                      </a:r>
                      <a:endParaRPr lang="en-US" sz="1400" dirty="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fontAlgn="base">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rPr>
                        <a:t>Every 6 mos.  </a:t>
                      </a:r>
                      <a:endParaRPr lang="en-US" sz="1400" dirty="0">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3369007"/>
                  </a:ext>
                </a:extLst>
              </a:tr>
            </a:tbl>
          </a:graphicData>
        </a:graphic>
      </p:graphicFrame>
      <p:sp>
        <p:nvSpPr>
          <p:cNvPr id="3" name="Title 2">
            <a:extLst>
              <a:ext uri="{FF2B5EF4-FFF2-40B4-BE49-F238E27FC236}">
                <a16:creationId xmlns:a16="http://schemas.microsoft.com/office/drawing/2014/main" id="{600FB0F2-0D06-C94D-A5A4-4515110A5242}"/>
              </a:ext>
            </a:extLst>
          </p:cNvPr>
          <p:cNvSpPr>
            <a:spLocks noGrp="1"/>
          </p:cNvSpPr>
          <p:nvPr>
            <p:ph type="title"/>
          </p:nvPr>
        </p:nvSpPr>
        <p:spPr/>
        <p:txBody>
          <a:bodyPr/>
          <a:lstStyle/>
          <a:p>
            <a:r>
              <a:rPr lang="en-US" dirty="0"/>
              <a:t>Outcomes </a:t>
            </a:r>
          </a:p>
        </p:txBody>
      </p:sp>
    </p:spTree>
    <p:extLst>
      <p:ext uri="{BB962C8B-B14F-4D97-AF65-F5344CB8AC3E}">
        <p14:creationId xmlns:p14="http://schemas.microsoft.com/office/powerpoint/2010/main" val="609802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B35766-DA8C-6540-9CFD-0622BF75DA03}"/>
              </a:ext>
            </a:extLst>
          </p:cNvPr>
          <p:cNvPicPr>
            <a:picLocks noChangeAspect="1"/>
          </p:cNvPicPr>
          <p:nvPr/>
        </p:nvPicPr>
        <p:blipFill>
          <a:blip r:embed="rId2"/>
          <a:stretch>
            <a:fillRect/>
          </a:stretch>
        </p:blipFill>
        <p:spPr>
          <a:xfrm>
            <a:off x="1905000" y="1228724"/>
            <a:ext cx="4445000" cy="2867025"/>
          </a:xfrm>
          <a:prstGeom prst="rect">
            <a:avLst/>
          </a:prstGeom>
        </p:spPr>
      </p:pic>
      <p:sp>
        <p:nvSpPr>
          <p:cNvPr id="5" name="Rectangle 4">
            <a:extLst>
              <a:ext uri="{FF2B5EF4-FFF2-40B4-BE49-F238E27FC236}">
                <a16:creationId xmlns:a16="http://schemas.microsoft.com/office/drawing/2014/main" id="{1CC5AF81-88AA-7D40-833A-7CFAA44E2FDD}"/>
              </a:ext>
            </a:extLst>
          </p:cNvPr>
          <p:cNvSpPr/>
          <p:nvPr/>
        </p:nvSpPr>
        <p:spPr>
          <a:xfrm>
            <a:off x="762000" y="4324350"/>
            <a:ext cx="4572000" cy="646331"/>
          </a:xfrm>
          <a:prstGeom prst="rect">
            <a:avLst/>
          </a:prstGeom>
        </p:spPr>
        <p:txBody>
          <a:bodyPr>
            <a:spAutoFit/>
          </a:bodyPr>
          <a:lstStyle/>
          <a:p>
            <a:r>
              <a:rPr lang="en-US" sz="1200" b="0" dirty="0">
                <a:solidFill>
                  <a:srgbClr val="333333"/>
                </a:solidFill>
                <a:latin typeface="Noto Serif"/>
              </a:rPr>
              <a:t>Aarons GA, Hurlburt M, Horwitz SM. Advancing a conceptual model of evidence-based practice implementation in public service sectors. Adm Policy </a:t>
            </a:r>
            <a:r>
              <a:rPr lang="en-US" sz="1200" b="0" dirty="0" err="1">
                <a:solidFill>
                  <a:srgbClr val="333333"/>
                </a:solidFill>
                <a:latin typeface="Noto Serif"/>
              </a:rPr>
              <a:t>Ment</a:t>
            </a:r>
            <a:r>
              <a:rPr lang="en-US" sz="1200" b="0" dirty="0">
                <a:solidFill>
                  <a:srgbClr val="333333"/>
                </a:solidFill>
                <a:latin typeface="Noto Serif"/>
              </a:rPr>
              <a:t> </a:t>
            </a:r>
            <a:r>
              <a:rPr lang="en-US" sz="1200" b="0" dirty="0" err="1">
                <a:solidFill>
                  <a:srgbClr val="333333"/>
                </a:solidFill>
                <a:latin typeface="Noto Serif"/>
              </a:rPr>
              <a:t>Hlth</a:t>
            </a:r>
            <a:r>
              <a:rPr lang="en-US" sz="1200" b="0" dirty="0">
                <a:solidFill>
                  <a:srgbClr val="333333"/>
                </a:solidFill>
                <a:latin typeface="Noto Serif"/>
              </a:rPr>
              <a:t>. 2011;38:4–23.</a:t>
            </a:r>
            <a:endParaRPr lang="en-US" sz="1200" dirty="0"/>
          </a:p>
        </p:txBody>
      </p:sp>
      <p:sp>
        <p:nvSpPr>
          <p:cNvPr id="3" name="TextBox 2">
            <a:extLst>
              <a:ext uri="{FF2B5EF4-FFF2-40B4-BE49-F238E27FC236}">
                <a16:creationId xmlns:a16="http://schemas.microsoft.com/office/drawing/2014/main" id="{CC2CCC8B-28C7-6147-9608-D37221D937B1}"/>
              </a:ext>
            </a:extLst>
          </p:cNvPr>
          <p:cNvSpPr txBox="1"/>
          <p:nvPr/>
        </p:nvSpPr>
        <p:spPr>
          <a:xfrm>
            <a:off x="1143000" y="353792"/>
            <a:ext cx="6172200" cy="369332"/>
          </a:xfrm>
          <a:prstGeom prst="rect">
            <a:avLst/>
          </a:prstGeom>
          <a:noFill/>
        </p:spPr>
        <p:txBody>
          <a:bodyPr wrap="square">
            <a:spAutoFit/>
          </a:bodyPr>
          <a:lstStyle/>
          <a:p>
            <a:r>
              <a:rPr lang="en-US" dirty="0">
                <a:solidFill>
                  <a:schemeClr val="bg1"/>
                </a:solidFill>
              </a:rPr>
              <a:t>Implementation &amp; intervention development  model</a:t>
            </a:r>
          </a:p>
        </p:txBody>
      </p:sp>
    </p:spTree>
    <p:extLst>
      <p:ext uri="{BB962C8B-B14F-4D97-AF65-F5344CB8AC3E}">
        <p14:creationId xmlns:p14="http://schemas.microsoft.com/office/powerpoint/2010/main" val="3968071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F0DCC-3D89-5E44-9A2E-CB60850D4379}"/>
              </a:ext>
            </a:extLst>
          </p:cNvPr>
          <p:cNvPicPr>
            <a:picLocks noChangeAspect="1"/>
          </p:cNvPicPr>
          <p:nvPr/>
        </p:nvPicPr>
        <p:blipFill>
          <a:blip r:embed="rId2"/>
          <a:stretch>
            <a:fillRect/>
          </a:stretch>
        </p:blipFill>
        <p:spPr>
          <a:xfrm>
            <a:off x="3124200" y="1167561"/>
            <a:ext cx="1868299" cy="3323081"/>
          </a:xfrm>
          <a:prstGeom prst="rect">
            <a:avLst/>
          </a:prstGeom>
        </p:spPr>
      </p:pic>
      <p:pic>
        <p:nvPicPr>
          <p:cNvPr id="5" name="Picture 4">
            <a:extLst>
              <a:ext uri="{FF2B5EF4-FFF2-40B4-BE49-F238E27FC236}">
                <a16:creationId xmlns:a16="http://schemas.microsoft.com/office/drawing/2014/main" id="{6451C8A5-246C-C242-AF99-0E62A814A360}"/>
              </a:ext>
            </a:extLst>
          </p:cNvPr>
          <p:cNvPicPr>
            <a:picLocks noChangeAspect="1"/>
          </p:cNvPicPr>
          <p:nvPr/>
        </p:nvPicPr>
        <p:blipFill>
          <a:blip r:embed="rId3"/>
          <a:stretch>
            <a:fillRect/>
          </a:stretch>
        </p:blipFill>
        <p:spPr>
          <a:xfrm>
            <a:off x="570101" y="1092579"/>
            <a:ext cx="1868299" cy="3323081"/>
          </a:xfrm>
          <a:prstGeom prst="rect">
            <a:avLst/>
          </a:prstGeom>
        </p:spPr>
      </p:pic>
      <p:pic>
        <p:nvPicPr>
          <p:cNvPr id="6" name="Picture 5">
            <a:extLst>
              <a:ext uri="{FF2B5EF4-FFF2-40B4-BE49-F238E27FC236}">
                <a16:creationId xmlns:a16="http://schemas.microsoft.com/office/drawing/2014/main" id="{87D155B3-83F1-FD49-9C35-4335A57643C5}"/>
              </a:ext>
            </a:extLst>
          </p:cNvPr>
          <p:cNvPicPr>
            <a:picLocks noChangeAspect="1"/>
          </p:cNvPicPr>
          <p:nvPr/>
        </p:nvPicPr>
        <p:blipFill>
          <a:blip r:embed="rId4"/>
          <a:stretch>
            <a:fillRect/>
          </a:stretch>
        </p:blipFill>
        <p:spPr>
          <a:xfrm>
            <a:off x="5867400" y="1077468"/>
            <a:ext cx="1868299" cy="3323082"/>
          </a:xfrm>
          <a:prstGeom prst="rect">
            <a:avLst/>
          </a:prstGeom>
        </p:spPr>
      </p:pic>
      <p:sp>
        <p:nvSpPr>
          <p:cNvPr id="3" name="TextBox 2">
            <a:extLst>
              <a:ext uri="{FF2B5EF4-FFF2-40B4-BE49-F238E27FC236}">
                <a16:creationId xmlns:a16="http://schemas.microsoft.com/office/drawing/2014/main" id="{EAF98544-C15A-01DB-D5B9-63A177FCA0D5}"/>
              </a:ext>
            </a:extLst>
          </p:cNvPr>
          <p:cNvSpPr txBox="1"/>
          <p:nvPr/>
        </p:nvSpPr>
        <p:spPr>
          <a:xfrm>
            <a:off x="2436962" y="329692"/>
            <a:ext cx="4615132" cy="369332"/>
          </a:xfrm>
          <a:prstGeom prst="rect">
            <a:avLst/>
          </a:prstGeom>
          <a:noFill/>
        </p:spPr>
        <p:txBody>
          <a:bodyPr wrap="square">
            <a:spAutoFit/>
          </a:bodyPr>
          <a:lstStyle/>
          <a:p>
            <a:r>
              <a:rPr lang="en-US" dirty="0">
                <a:solidFill>
                  <a:schemeClr val="bg1"/>
                </a:solidFill>
              </a:rPr>
              <a:t>A-CHESS adaptations </a:t>
            </a:r>
          </a:p>
        </p:txBody>
      </p:sp>
    </p:spTree>
    <p:extLst>
      <p:ext uri="{BB962C8B-B14F-4D97-AF65-F5344CB8AC3E}">
        <p14:creationId xmlns:p14="http://schemas.microsoft.com/office/powerpoint/2010/main" val="2817075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610600" cy="857250"/>
          </a:xfrm>
        </p:spPr>
        <p:txBody>
          <a:bodyPr>
            <a:noAutofit/>
          </a:bodyPr>
          <a:lstStyle/>
          <a:p>
            <a:pPr algn="ctr"/>
            <a:r>
              <a:rPr lang="en-US" sz="2800" dirty="0"/>
              <a:t>Fundamental questions about the role of mHealth in primary care we will address in the R01</a:t>
            </a:r>
          </a:p>
        </p:txBody>
      </p:sp>
      <p:sp>
        <p:nvSpPr>
          <p:cNvPr id="3" name="Content Placeholder 2"/>
          <p:cNvSpPr>
            <a:spLocks noGrp="1"/>
          </p:cNvSpPr>
          <p:nvPr>
            <p:ph idx="1"/>
          </p:nvPr>
        </p:nvSpPr>
        <p:spPr>
          <a:xfrm>
            <a:off x="419100" y="1276350"/>
            <a:ext cx="8229600" cy="3212310"/>
          </a:xfrm>
        </p:spPr>
        <p:txBody>
          <a:bodyPr/>
          <a:lstStyle/>
          <a:p>
            <a:r>
              <a:rPr lang="en-US" sz="2000" dirty="0"/>
              <a:t>Is the cost of integrating an mHealth system into a health system worthwhile? Or, </a:t>
            </a:r>
          </a:p>
          <a:p>
            <a:r>
              <a:rPr lang="en-US" sz="2000" dirty="0"/>
              <a:t>Might it suffice for patients to use mHealth systems on their own, based on the recommendation of the health system?</a:t>
            </a:r>
          </a:p>
          <a:p>
            <a:r>
              <a:rPr lang="en-US" sz="2000" dirty="0"/>
              <a:t>Or, is a community-based model the best-option?</a:t>
            </a:r>
          </a:p>
          <a:p>
            <a:r>
              <a:rPr lang="en-US" sz="2000" dirty="0"/>
              <a:t>Ultimately, who will “pay” for mHealth (with both money and time)?</a:t>
            </a:r>
          </a:p>
          <a:p>
            <a:pPr marL="0" indent="0">
              <a:buNone/>
            </a:pPr>
            <a:endParaRPr lang="en-US" dirty="0"/>
          </a:p>
        </p:txBody>
      </p:sp>
    </p:spTree>
    <p:extLst>
      <p:ext uri="{BB962C8B-B14F-4D97-AF65-F5344CB8AC3E}">
        <p14:creationId xmlns:p14="http://schemas.microsoft.com/office/powerpoint/2010/main" val="2936136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45512E-BD9F-6C56-CBDD-51A9B44C1049}"/>
              </a:ext>
            </a:extLst>
          </p:cNvPr>
          <p:cNvSpPr>
            <a:spLocks noGrp="1"/>
          </p:cNvSpPr>
          <p:nvPr>
            <p:ph idx="1"/>
          </p:nvPr>
        </p:nvSpPr>
        <p:spPr/>
        <p:txBody>
          <a:bodyPr/>
          <a:lstStyle/>
          <a:p>
            <a:r>
              <a:rPr lang="en-US" dirty="0"/>
              <a:t>Point estimates are just that – point estimates </a:t>
            </a:r>
          </a:p>
          <a:p>
            <a:r>
              <a:rPr lang="en-US" sz="1800" dirty="0">
                <a:effectLst/>
                <a:latin typeface="Arial" panose="020B0604020202020204" pitchFamily="34" charset="0"/>
                <a:ea typeface="Calibri" panose="020F0502020204030204" pitchFamily="34" charset="0"/>
              </a:rPr>
              <a:t>Cost estimates are highly variable, and</a:t>
            </a:r>
          </a:p>
          <a:p>
            <a:r>
              <a:rPr lang="en-US" sz="1800" dirty="0">
                <a:latin typeface="Arial" panose="020B0604020202020204" pitchFamily="34" charset="0"/>
                <a:ea typeface="Calibri" panose="020F0502020204030204" pitchFamily="34" charset="0"/>
              </a:rPr>
              <a:t>D</a:t>
            </a:r>
            <a:r>
              <a:rPr lang="en-US" sz="1800" dirty="0">
                <a:effectLst/>
                <a:latin typeface="Arial" panose="020B0604020202020204" pitchFamily="34" charset="0"/>
                <a:ea typeface="Calibri" panose="020F0502020204030204" pitchFamily="34" charset="0"/>
              </a:rPr>
              <a:t>ecision making depends on a lot of contextual factors</a:t>
            </a:r>
            <a:endParaRPr lang="en-US" dirty="0"/>
          </a:p>
          <a:p>
            <a:r>
              <a:rPr lang="en-US" dirty="0"/>
              <a:t>What scenarios are most important to examine in terms of tradeoff associated with implementation of mHealth technology? </a:t>
            </a:r>
          </a:p>
        </p:txBody>
      </p:sp>
      <p:sp>
        <p:nvSpPr>
          <p:cNvPr id="3" name="Title 2">
            <a:extLst>
              <a:ext uri="{FF2B5EF4-FFF2-40B4-BE49-F238E27FC236}">
                <a16:creationId xmlns:a16="http://schemas.microsoft.com/office/drawing/2014/main" id="{EC086629-6771-3C81-43C4-016CB798D235}"/>
              </a:ext>
            </a:extLst>
          </p:cNvPr>
          <p:cNvSpPr>
            <a:spLocks noGrp="1"/>
          </p:cNvSpPr>
          <p:nvPr>
            <p:ph type="title"/>
          </p:nvPr>
        </p:nvSpPr>
        <p:spPr/>
        <p:txBody>
          <a:bodyPr/>
          <a:lstStyle/>
          <a:p>
            <a:r>
              <a:rPr lang="en-US" dirty="0"/>
              <a:t>Discussion points and questions (this is a work in process!) </a:t>
            </a:r>
          </a:p>
        </p:txBody>
      </p:sp>
    </p:spTree>
    <p:extLst>
      <p:ext uri="{BB962C8B-B14F-4D97-AF65-F5344CB8AC3E}">
        <p14:creationId xmlns:p14="http://schemas.microsoft.com/office/powerpoint/2010/main" val="29441829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a:t>
            </a:r>
          </a:p>
        </p:txBody>
      </p:sp>
      <p:sp>
        <p:nvSpPr>
          <p:cNvPr id="3" name="Content Placeholder 2"/>
          <p:cNvSpPr>
            <a:spLocks noGrp="1"/>
          </p:cNvSpPr>
          <p:nvPr>
            <p:ph idx="1"/>
          </p:nvPr>
        </p:nvSpPr>
        <p:spPr>
          <a:xfrm>
            <a:off x="457200" y="1062086"/>
            <a:ext cx="8229600" cy="3451622"/>
          </a:xfrm>
        </p:spPr>
        <p:txBody>
          <a:bodyPr/>
          <a:lstStyle/>
          <a:p>
            <a:pPr marL="300038" lvl="1" indent="0">
              <a:buNone/>
            </a:pPr>
            <a:r>
              <a:rPr lang="en-US" dirty="0"/>
              <a:t>Andrew Quanbeck</a:t>
            </a:r>
          </a:p>
          <a:p>
            <a:pPr marL="300038" lvl="1" indent="0">
              <a:buNone/>
            </a:pPr>
            <a:r>
              <a:rPr lang="en-US" dirty="0">
                <a:hlinkClick r:id="rId3"/>
              </a:rPr>
              <a:t>arquanbe@wisc.edu</a:t>
            </a:r>
            <a:endParaRPr lang="en-US" dirty="0"/>
          </a:p>
          <a:p>
            <a:pPr marL="300038" lvl="1" indent="0">
              <a:buNone/>
            </a:pPr>
            <a:r>
              <a:rPr lang="en-US" dirty="0">
                <a:hlinkClick r:id="rId4"/>
              </a:rPr>
              <a:t>isel.wisc.edu</a:t>
            </a:r>
            <a:endParaRPr lang="en-US" dirty="0"/>
          </a:p>
          <a:p>
            <a:pPr marL="300038" lvl="1" indent="0">
              <a:buNone/>
            </a:pPr>
            <a:endParaRPr lang="en-US" dirty="0"/>
          </a:p>
          <a:p>
            <a:pPr marL="300038" lvl="1" indent="0">
              <a:buNone/>
            </a:pPr>
            <a:endParaRPr lang="en-US" dirty="0"/>
          </a:p>
          <a:p>
            <a:pPr marL="300038" lvl="1" indent="0">
              <a:buNone/>
            </a:pPr>
            <a:endParaRPr lang="en-US" dirty="0"/>
          </a:p>
          <a:p>
            <a:pPr marL="300038" lvl="1" indent="0">
              <a:buNone/>
            </a:pPr>
            <a:endParaRPr lang="en-US" dirty="0"/>
          </a:p>
        </p:txBody>
      </p:sp>
      <p:pic>
        <p:nvPicPr>
          <p:cNvPr id="6" name="Picture 5" descr="A screenshot of a social media post&#10;&#10;Description automatically generated">
            <a:extLst>
              <a:ext uri="{FF2B5EF4-FFF2-40B4-BE49-F238E27FC236}">
                <a16:creationId xmlns:a16="http://schemas.microsoft.com/office/drawing/2014/main" id="{72F08CA3-17C6-1E47-9A70-7CFBCFF5B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2573975"/>
            <a:ext cx="6019800" cy="2499788"/>
          </a:xfrm>
          <a:prstGeom prst="rect">
            <a:avLst/>
          </a:prstGeom>
        </p:spPr>
      </p:pic>
    </p:spTree>
    <p:extLst>
      <p:ext uri="{BB962C8B-B14F-4D97-AF65-F5344CB8AC3E}">
        <p14:creationId xmlns:p14="http://schemas.microsoft.com/office/powerpoint/2010/main" val="2679352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CB509-F858-C341-9DF5-1D6FE48B8F85}"/>
              </a:ext>
            </a:extLst>
          </p:cNvPr>
          <p:cNvSpPr>
            <a:spLocks noGrp="1"/>
          </p:cNvSpPr>
          <p:nvPr>
            <p:ph type="title"/>
          </p:nvPr>
        </p:nvSpPr>
        <p:spPr/>
        <p:txBody>
          <a:bodyPr>
            <a:normAutofit/>
          </a:bodyPr>
          <a:lstStyle/>
          <a:p>
            <a:r>
              <a:rPr lang="en-US" sz="3600" b="1" dirty="0"/>
              <a:t>Other TMC findings</a:t>
            </a:r>
          </a:p>
        </p:txBody>
      </p:sp>
      <p:sp>
        <p:nvSpPr>
          <p:cNvPr id="3" name="Content Placeholder 2">
            <a:extLst>
              <a:ext uri="{FF2B5EF4-FFF2-40B4-BE49-F238E27FC236}">
                <a16:creationId xmlns:a16="http://schemas.microsoft.com/office/drawing/2014/main" id="{B4EAF621-0EAD-934A-B7D7-035A638B704E}"/>
              </a:ext>
            </a:extLst>
          </p:cNvPr>
          <p:cNvSpPr>
            <a:spLocks noGrp="1"/>
          </p:cNvSpPr>
          <p:nvPr>
            <p:ph idx="1"/>
          </p:nvPr>
        </p:nvSpPr>
        <p:spPr/>
        <p:txBody>
          <a:bodyPr/>
          <a:lstStyle/>
          <a:p>
            <a:r>
              <a:rPr lang="en-US" dirty="0"/>
              <a:t>Positive effects of TMC have been greater (or entirely) in: </a:t>
            </a:r>
          </a:p>
          <a:p>
            <a:pPr lvl="1"/>
            <a:r>
              <a:rPr lang="en-US" b="1" i="1" dirty="0">
                <a:solidFill>
                  <a:srgbClr val="00B0F0"/>
                </a:solidFill>
              </a:rPr>
              <a:t>Poorer prognosis patients</a:t>
            </a:r>
            <a:r>
              <a:rPr lang="en-US" dirty="0"/>
              <a:t>:  continued cocaine/alcohol use early in IOP, low motivation or poor social support after 4 weeks of IOP, more prior SUD TX </a:t>
            </a:r>
          </a:p>
          <a:p>
            <a:pPr lvl="1"/>
            <a:r>
              <a:rPr lang="en-US" b="1" i="1" dirty="0">
                <a:solidFill>
                  <a:srgbClr val="00B0F0"/>
                </a:solidFill>
              </a:rPr>
              <a:t>Women</a:t>
            </a:r>
          </a:p>
          <a:p>
            <a:r>
              <a:rPr lang="en-US" dirty="0"/>
              <a:t>TMC has been found to be cost-effective and cost-beneficial compared to standard care (McCollister et al., 2016; Shepard et al., 2016)</a:t>
            </a:r>
          </a:p>
          <a:p>
            <a:endParaRPr lang="en-US" dirty="0"/>
          </a:p>
        </p:txBody>
      </p:sp>
    </p:spTree>
    <p:extLst>
      <p:ext uri="{BB962C8B-B14F-4D97-AF65-F5344CB8AC3E}">
        <p14:creationId xmlns:p14="http://schemas.microsoft.com/office/powerpoint/2010/main" val="42550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DAA1-BFF0-7E4E-8113-D6A9FF2224A1}"/>
              </a:ext>
            </a:extLst>
          </p:cNvPr>
          <p:cNvSpPr>
            <a:spLocks noGrp="1"/>
          </p:cNvSpPr>
          <p:nvPr>
            <p:ph type="title"/>
          </p:nvPr>
        </p:nvSpPr>
        <p:spPr/>
        <p:txBody>
          <a:bodyPr>
            <a:normAutofit/>
          </a:bodyPr>
          <a:lstStyle/>
          <a:p>
            <a:r>
              <a:rPr lang="en-US" sz="3600" b="1" dirty="0"/>
              <a:t>Smartphone SUD interventions</a:t>
            </a:r>
          </a:p>
        </p:txBody>
      </p:sp>
      <p:sp>
        <p:nvSpPr>
          <p:cNvPr id="3" name="Content Placeholder 2">
            <a:extLst>
              <a:ext uri="{FF2B5EF4-FFF2-40B4-BE49-F238E27FC236}">
                <a16:creationId xmlns:a16="http://schemas.microsoft.com/office/drawing/2014/main" id="{B27E5C64-2B58-094B-A0A5-F7A9514F3427}"/>
              </a:ext>
            </a:extLst>
          </p:cNvPr>
          <p:cNvSpPr>
            <a:spLocks noGrp="1"/>
          </p:cNvSpPr>
          <p:nvPr>
            <p:ph idx="1"/>
          </p:nvPr>
        </p:nvSpPr>
        <p:spPr>
          <a:xfrm>
            <a:off x="628650" y="1381465"/>
            <a:ext cx="7886700" cy="3263504"/>
          </a:xfrm>
        </p:spPr>
        <p:txBody>
          <a:bodyPr/>
          <a:lstStyle/>
          <a:p>
            <a:r>
              <a:rPr lang="en-US" sz="2400" i="1" dirty="0">
                <a:solidFill>
                  <a:srgbClr val="0070C0"/>
                </a:solidFill>
              </a:rPr>
              <a:t>Two main types:</a:t>
            </a:r>
          </a:p>
          <a:p>
            <a:pPr lvl="1"/>
            <a:r>
              <a:rPr lang="en-US" sz="2100" dirty="0"/>
              <a:t>Evidence-based SUD intervention turned into digitized modules that can be completed on smartphone or computer</a:t>
            </a:r>
          </a:p>
          <a:p>
            <a:pPr lvl="2"/>
            <a:r>
              <a:rPr lang="en-US" sz="1800" dirty="0"/>
              <a:t>CBT4CBT (Carroll)</a:t>
            </a:r>
          </a:p>
          <a:p>
            <a:pPr lvl="2"/>
            <a:r>
              <a:rPr lang="en-US" sz="1800" dirty="0"/>
              <a:t>Community Reinforcement Approach (</a:t>
            </a:r>
            <a:r>
              <a:rPr lang="en-US" sz="1800" dirty="0" err="1"/>
              <a:t>reSET</a:t>
            </a:r>
            <a:r>
              <a:rPr lang="en-US" sz="1800" dirty="0"/>
              <a:t>, </a:t>
            </a:r>
            <a:r>
              <a:rPr lang="en-US" sz="1800" dirty="0" err="1"/>
              <a:t>reSET</a:t>
            </a:r>
            <a:r>
              <a:rPr lang="en-US" sz="1800" dirty="0"/>
              <a:t>-O) CRA + CM</a:t>
            </a:r>
          </a:p>
          <a:p>
            <a:pPr lvl="1"/>
            <a:r>
              <a:rPr lang="en-US" sz="2100" dirty="0"/>
              <a:t>Package of other recovery supports</a:t>
            </a:r>
          </a:p>
          <a:p>
            <a:pPr lvl="2"/>
            <a:r>
              <a:rPr lang="en-US" sz="1800" dirty="0"/>
              <a:t>ACHESS (Gustafson)</a:t>
            </a:r>
          </a:p>
          <a:p>
            <a:pPr lvl="2"/>
            <a:r>
              <a:rPr lang="en-US" sz="1800" dirty="0" err="1"/>
              <a:t>Dynamicare</a:t>
            </a:r>
            <a:r>
              <a:rPr lang="en-US" sz="1800" dirty="0"/>
              <a:t> (</a:t>
            </a:r>
            <a:r>
              <a:rPr lang="en-US" sz="1800" dirty="0" err="1"/>
              <a:t>Gastfriend</a:t>
            </a:r>
            <a:r>
              <a:rPr lang="en-US" sz="1800" dirty="0"/>
              <a:t>) CM, monitoring, coaching</a:t>
            </a:r>
          </a:p>
          <a:p>
            <a:pPr lvl="2"/>
            <a:r>
              <a:rPr lang="en-US" sz="1800" dirty="0" err="1"/>
              <a:t>WeConnect</a:t>
            </a:r>
            <a:r>
              <a:rPr lang="en-US" sz="1800" dirty="0"/>
              <a:t>:  CM, monitoring, coaching</a:t>
            </a:r>
          </a:p>
        </p:txBody>
      </p:sp>
    </p:spTree>
    <p:extLst>
      <p:ext uri="{BB962C8B-B14F-4D97-AF65-F5344CB8AC3E}">
        <p14:creationId xmlns:p14="http://schemas.microsoft.com/office/powerpoint/2010/main" val="265436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B39A1-D021-2146-AB37-B4216E86B484}"/>
              </a:ext>
            </a:extLst>
          </p:cNvPr>
          <p:cNvSpPr>
            <a:spLocks noGrp="1"/>
          </p:cNvSpPr>
          <p:nvPr>
            <p:ph type="title"/>
          </p:nvPr>
        </p:nvSpPr>
        <p:spPr/>
        <p:txBody>
          <a:bodyPr>
            <a:normAutofit fontScale="90000"/>
          </a:bodyPr>
          <a:lstStyle/>
          <a:p>
            <a:r>
              <a:rPr lang="en-US" sz="3600" b="1" dirty="0"/>
              <a:t>ACHESS Smartphone Recovery Support </a:t>
            </a:r>
          </a:p>
        </p:txBody>
      </p:sp>
      <p:sp>
        <p:nvSpPr>
          <p:cNvPr id="3" name="Content Placeholder 2">
            <a:extLst>
              <a:ext uri="{FF2B5EF4-FFF2-40B4-BE49-F238E27FC236}">
                <a16:creationId xmlns:a16="http://schemas.microsoft.com/office/drawing/2014/main" id="{AA9F79FF-5FCC-9845-9D52-A97B115015DF}"/>
              </a:ext>
            </a:extLst>
          </p:cNvPr>
          <p:cNvSpPr>
            <a:spLocks noGrp="1"/>
          </p:cNvSpPr>
          <p:nvPr>
            <p:ph idx="1"/>
          </p:nvPr>
        </p:nvSpPr>
        <p:spPr/>
        <p:txBody>
          <a:bodyPr>
            <a:normAutofit lnSpcReduction="10000"/>
          </a:bodyPr>
          <a:lstStyle/>
          <a:p>
            <a:pPr>
              <a:defRPr/>
            </a:pPr>
            <a:r>
              <a:rPr lang="en-US" dirty="0"/>
              <a:t>Based on self determination theory</a:t>
            </a:r>
          </a:p>
          <a:p>
            <a:pPr>
              <a:defRPr/>
            </a:pPr>
            <a:r>
              <a:rPr lang="en-US" dirty="0"/>
              <a:t>Access to a care manager or counselor, family, friends, sponsor, etc.</a:t>
            </a:r>
          </a:p>
          <a:p>
            <a:pPr>
              <a:defRPr/>
            </a:pPr>
            <a:r>
              <a:rPr lang="en-US" dirty="0"/>
              <a:t>Access to discussion groups, other recovery supports, web links, journaling</a:t>
            </a:r>
          </a:p>
          <a:p>
            <a:pPr>
              <a:defRPr/>
            </a:pPr>
            <a:r>
              <a:rPr lang="en-US" dirty="0"/>
              <a:t>Tailored information regarding coping with stressors</a:t>
            </a:r>
          </a:p>
          <a:p>
            <a:pPr>
              <a:defRPr/>
            </a:pPr>
            <a:r>
              <a:rPr lang="en-US" dirty="0"/>
              <a:t>GPS functions, including alerts to counselors and peer supports when patients approach risky geographic areas </a:t>
            </a:r>
          </a:p>
          <a:p>
            <a:pPr>
              <a:defRPr/>
            </a:pPr>
            <a:r>
              <a:rPr lang="en-US" dirty="0"/>
              <a:t>Alerts/reminders of appointments</a:t>
            </a:r>
          </a:p>
          <a:p>
            <a:pPr>
              <a:defRPr/>
            </a:pPr>
            <a:r>
              <a:rPr lang="en-US" dirty="0"/>
              <a:t>Ongoing mini assessments and check-ins (monitoring)</a:t>
            </a:r>
          </a:p>
          <a:p>
            <a:pPr>
              <a:defRPr/>
            </a:pPr>
            <a:r>
              <a:rPr lang="en-US" dirty="0"/>
              <a:t>Panic button (patient or GPS activated)</a:t>
            </a:r>
          </a:p>
          <a:p>
            <a:endParaRPr lang="en-US" dirty="0"/>
          </a:p>
        </p:txBody>
      </p:sp>
    </p:spTree>
    <p:extLst>
      <p:ext uri="{BB962C8B-B14F-4D97-AF65-F5344CB8AC3E}">
        <p14:creationId xmlns:p14="http://schemas.microsoft.com/office/powerpoint/2010/main" val="27018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normAutofit/>
          </a:bodyPr>
          <a:lstStyle/>
          <a:p>
            <a:r>
              <a:rPr lang="en-US" altLang="en-US" sz="2800" b="1" dirty="0">
                <a:ea typeface="ＭＳ Ｐゴシック" charset="-128"/>
              </a:rPr>
              <a:t>Initial ACHESS Trial with Patients with AUD</a:t>
            </a:r>
          </a:p>
        </p:txBody>
      </p:sp>
      <p:sp>
        <p:nvSpPr>
          <p:cNvPr id="44034" name="Content Placeholder 2"/>
          <p:cNvSpPr>
            <a:spLocks noGrp="1"/>
          </p:cNvSpPr>
          <p:nvPr>
            <p:ph idx="1"/>
          </p:nvPr>
        </p:nvSpPr>
        <p:spPr>
          <a:xfrm>
            <a:off x="1022685" y="1268016"/>
            <a:ext cx="7399421" cy="3132534"/>
          </a:xfrm>
        </p:spPr>
        <p:txBody>
          <a:bodyPr/>
          <a:lstStyle/>
          <a:p>
            <a:r>
              <a:rPr lang="en-US" altLang="en-US" dirty="0">
                <a:ea typeface="ＭＳ Ｐゴシック" charset="-128"/>
              </a:rPr>
              <a:t>Residential patients (N= 349) randomly assigned at discharge to receive ACHESS or not for 8 months </a:t>
            </a:r>
          </a:p>
          <a:p>
            <a:r>
              <a:rPr lang="en-US" altLang="en-US" dirty="0">
                <a:ea typeface="ＭＳ Ｐゴシック" charset="-128"/>
              </a:rPr>
              <a:t>Alcohol use outcomes assessed over 12 months</a:t>
            </a:r>
          </a:p>
          <a:p>
            <a:r>
              <a:rPr lang="en-US" altLang="en-US" b="1" i="1" dirty="0">
                <a:solidFill>
                  <a:schemeClr val="tx2"/>
                </a:solidFill>
                <a:ea typeface="ＭＳ Ｐゴシック" charset="-128"/>
              </a:rPr>
              <a:t>Results</a:t>
            </a:r>
            <a:r>
              <a:rPr lang="en-US" altLang="en-US" dirty="0">
                <a:ea typeface="ＭＳ Ｐゴシック" charset="-128"/>
              </a:rPr>
              <a:t>: Lower frequency of risky drinking days in ACHESS compared to TAU (49% reduction, p= .003).</a:t>
            </a:r>
          </a:p>
          <a:p>
            <a:r>
              <a:rPr lang="en-US" altLang="en-US" dirty="0">
                <a:ea typeface="ＭＳ Ｐゴシック" charset="-128"/>
              </a:rPr>
              <a:t>Also </a:t>
            </a:r>
            <a:r>
              <a:rPr lang="en-US" altLang="en-US" b="1" i="1" dirty="0">
                <a:solidFill>
                  <a:schemeClr val="tx2"/>
                </a:solidFill>
                <a:ea typeface="ＭＳ Ｐゴシック" charset="-128"/>
              </a:rPr>
              <a:t>higher abstinence rates </a:t>
            </a:r>
            <a:r>
              <a:rPr lang="en-US" altLang="en-US" dirty="0">
                <a:ea typeface="ＭＳ Ｐゴシック" charset="-128"/>
              </a:rPr>
              <a:t>in ACHESS at: </a:t>
            </a:r>
          </a:p>
          <a:p>
            <a:pPr lvl="1"/>
            <a:r>
              <a:rPr lang="en-US" altLang="en-US" dirty="0">
                <a:ea typeface="ＭＳ Ｐゴシック" charset="-128"/>
              </a:rPr>
              <a:t>8 months (78 vs. 67%; p&lt; .04)  </a:t>
            </a:r>
          </a:p>
          <a:p>
            <a:pPr lvl="1"/>
            <a:r>
              <a:rPr lang="en-US" altLang="en-US" dirty="0">
                <a:ea typeface="ＭＳ Ｐゴシック" charset="-128"/>
              </a:rPr>
              <a:t>12 months (79% vs. 66%; p&lt; .04)</a:t>
            </a:r>
          </a:p>
          <a:p>
            <a:endParaRPr lang="en-US" altLang="en-US" dirty="0">
              <a:ea typeface="ＭＳ Ｐゴシック" charset="-128"/>
            </a:endParaRPr>
          </a:p>
          <a:p>
            <a:endParaRPr lang="en-US" altLang="en-US" dirty="0">
              <a:ea typeface="ＭＳ Ｐゴシック" charset="-128"/>
            </a:endParaRPr>
          </a:p>
        </p:txBody>
      </p:sp>
      <p:sp>
        <p:nvSpPr>
          <p:cNvPr id="44035" name="TextBox 1"/>
          <p:cNvSpPr txBox="1">
            <a:spLocks noChangeArrowheads="1"/>
          </p:cNvSpPr>
          <p:nvPr/>
        </p:nvSpPr>
        <p:spPr bwMode="auto">
          <a:xfrm>
            <a:off x="1485900" y="4490442"/>
            <a:ext cx="32047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350" dirty="0"/>
              <a:t>Gustafson et al. (2014) JAMA Psychiatry</a:t>
            </a:r>
          </a:p>
        </p:txBody>
      </p:sp>
    </p:spTree>
    <p:extLst>
      <p:ext uri="{BB962C8B-B14F-4D97-AF65-F5344CB8AC3E}">
        <p14:creationId xmlns:p14="http://schemas.microsoft.com/office/powerpoint/2010/main" val="28739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4">
                                            <p:txEl>
                                              <p:pRg st="1" end="1"/>
                                            </p:txEl>
                                          </p:spTgt>
                                        </p:tgtEl>
                                        <p:attrNameLst>
                                          <p:attrName>style.visibility</p:attrName>
                                        </p:attrNameLst>
                                      </p:cBhvr>
                                      <p:to>
                                        <p:strVal val="visible"/>
                                      </p:to>
                                    </p:set>
                                    <p:anim calcmode="lin" valueType="num">
                                      <p:cBhvr additive="base">
                                        <p:cTn id="13" dur="500" fill="hold"/>
                                        <p:tgtEl>
                                          <p:spTgt spid="4403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4">
                                            <p:txEl>
                                              <p:pRg st="2" end="2"/>
                                            </p:txEl>
                                          </p:spTgt>
                                        </p:tgtEl>
                                        <p:attrNameLst>
                                          <p:attrName>style.visibility</p:attrName>
                                        </p:attrNameLst>
                                      </p:cBhvr>
                                      <p:to>
                                        <p:strVal val="visible"/>
                                      </p:to>
                                    </p:set>
                                    <p:anim calcmode="lin" valueType="num">
                                      <p:cBhvr additive="base">
                                        <p:cTn id="19" dur="500" fill="hold"/>
                                        <p:tgtEl>
                                          <p:spTgt spid="4403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034">
                                            <p:txEl>
                                              <p:pRg st="3" end="3"/>
                                            </p:txEl>
                                          </p:spTgt>
                                        </p:tgtEl>
                                        <p:attrNameLst>
                                          <p:attrName>style.visibility</p:attrName>
                                        </p:attrNameLst>
                                      </p:cBhvr>
                                      <p:to>
                                        <p:strVal val="visible"/>
                                      </p:to>
                                    </p:set>
                                    <p:anim calcmode="lin" valueType="num">
                                      <p:cBhvr additive="base">
                                        <p:cTn id="25" dur="500" fill="hold"/>
                                        <p:tgtEl>
                                          <p:spTgt spid="4403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034">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4034">
                                            <p:txEl>
                                              <p:pRg st="4" end="4"/>
                                            </p:txEl>
                                          </p:spTgt>
                                        </p:tgtEl>
                                        <p:attrNameLst>
                                          <p:attrName>style.visibility</p:attrName>
                                        </p:attrNameLst>
                                      </p:cBhvr>
                                      <p:to>
                                        <p:strVal val="visible"/>
                                      </p:to>
                                    </p:set>
                                    <p:anim calcmode="lin" valueType="num">
                                      <p:cBhvr additive="base">
                                        <p:cTn id="29" dur="500" fill="hold"/>
                                        <p:tgtEl>
                                          <p:spTgt spid="44034">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4034">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4034">
                                            <p:txEl>
                                              <p:pRg st="5" end="5"/>
                                            </p:txEl>
                                          </p:spTgt>
                                        </p:tgtEl>
                                        <p:attrNameLst>
                                          <p:attrName>style.visibility</p:attrName>
                                        </p:attrNameLst>
                                      </p:cBhvr>
                                      <p:to>
                                        <p:strVal val="visible"/>
                                      </p:to>
                                    </p:set>
                                    <p:anim calcmode="lin" valueType="num">
                                      <p:cBhvr additive="base">
                                        <p:cTn id="33" dur="500" fill="hold"/>
                                        <p:tgtEl>
                                          <p:spTgt spid="44034">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403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theme/theme1.xml><?xml version="1.0" encoding="utf-8"?>
<a:theme xmlns:a="http://schemas.openxmlformats.org/drawingml/2006/main" name="Red Header">
  <a:themeElements>
    <a:clrScheme name="">
      <a:dk1>
        <a:srgbClr val="000000"/>
      </a:dk1>
      <a:lt1>
        <a:srgbClr val="FFFFFF"/>
      </a:lt1>
      <a:dk2>
        <a:srgbClr val="FFFFFF"/>
      </a:dk2>
      <a:lt2>
        <a:srgbClr val="FF0000"/>
      </a:lt2>
      <a:accent1>
        <a:srgbClr val="FFCC00"/>
      </a:accent1>
      <a:accent2>
        <a:srgbClr val="FF0066"/>
      </a:accent2>
      <a:accent3>
        <a:srgbClr val="FFFFFF"/>
      </a:accent3>
      <a:accent4>
        <a:srgbClr val="000000"/>
      </a:accent4>
      <a:accent5>
        <a:srgbClr val="FFE2AA"/>
      </a:accent5>
      <a:accent6>
        <a:srgbClr val="E7005C"/>
      </a:accent6>
      <a:hlink>
        <a:srgbClr val="000000"/>
      </a:hlink>
      <a:folHlink>
        <a:srgbClr val="FF7C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FFFFFF"/>
        </a:dk1>
        <a:lt1>
          <a:srgbClr val="FFFFFF"/>
        </a:lt1>
        <a:dk2>
          <a:srgbClr val="FFFFFF"/>
        </a:dk2>
        <a:lt2>
          <a:srgbClr val="FF0000"/>
        </a:lt2>
        <a:accent1>
          <a:srgbClr val="FFCC00"/>
        </a:accent1>
        <a:accent2>
          <a:srgbClr val="CC3300"/>
        </a:accent2>
        <a:accent3>
          <a:srgbClr val="FFFFFF"/>
        </a:accent3>
        <a:accent4>
          <a:srgbClr val="DADADA"/>
        </a:accent4>
        <a:accent5>
          <a:srgbClr val="FFE2AA"/>
        </a:accent5>
        <a:accent6>
          <a:srgbClr val="B92D00"/>
        </a:accent6>
        <a:hlink>
          <a:srgbClr val="FF6600"/>
        </a:hlink>
        <a:folHlink>
          <a:srgbClr val="FF7C8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FFFFFF"/>
        </a:dk2>
        <a:lt2>
          <a:srgbClr val="FF0000"/>
        </a:lt2>
        <a:accent1>
          <a:srgbClr val="FFCC00"/>
        </a:accent1>
        <a:accent2>
          <a:srgbClr val="CC3300"/>
        </a:accent2>
        <a:accent3>
          <a:srgbClr val="FFFFFF"/>
        </a:accent3>
        <a:accent4>
          <a:srgbClr val="000000"/>
        </a:accent4>
        <a:accent5>
          <a:srgbClr val="FFE2AA"/>
        </a:accent5>
        <a:accent6>
          <a:srgbClr val="B92D00"/>
        </a:accent6>
        <a:hlink>
          <a:srgbClr val="FF6600"/>
        </a:hlink>
        <a:folHlink>
          <a:srgbClr val="FF7C8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FFFFFF"/>
        </a:dk2>
        <a:lt2>
          <a:srgbClr val="FF0000"/>
        </a:lt2>
        <a:accent1>
          <a:srgbClr val="FFCC00"/>
        </a:accent1>
        <a:accent2>
          <a:srgbClr val="FF0000"/>
        </a:accent2>
        <a:accent3>
          <a:srgbClr val="FFFFFF"/>
        </a:accent3>
        <a:accent4>
          <a:srgbClr val="000000"/>
        </a:accent4>
        <a:accent5>
          <a:srgbClr val="FFE2AA"/>
        </a:accent5>
        <a:accent6>
          <a:srgbClr val="E70000"/>
        </a:accent6>
        <a:hlink>
          <a:srgbClr val="FF6600"/>
        </a:hlink>
        <a:folHlink>
          <a:srgbClr val="FF7C8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FFFFFF"/>
        </a:dk2>
        <a:lt2>
          <a:srgbClr val="FF0000"/>
        </a:lt2>
        <a:accent1>
          <a:srgbClr val="FFCC00"/>
        </a:accent1>
        <a:accent2>
          <a:srgbClr val="FF0066"/>
        </a:accent2>
        <a:accent3>
          <a:srgbClr val="FFFFFF"/>
        </a:accent3>
        <a:accent4>
          <a:srgbClr val="000000"/>
        </a:accent4>
        <a:accent5>
          <a:srgbClr val="FFE2AA"/>
        </a:accent5>
        <a:accent6>
          <a:srgbClr val="E7005C"/>
        </a:accent6>
        <a:hlink>
          <a:srgbClr val="FF6600"/>
        </a:hlink>
        <a:folHlink>
          <a:srgbClr val="FF7C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ine at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arge image lines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UW 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21353</TotalTime>
  <Words>3523</Words>
  <Application>Microsoft Office PowerPoint</Application>
  <PresentationFormat>On-screen Show (16:9)</PresentationFormat>
  <Paragraphs>349</Paragraphs>
  <Slides>56</Slides>
  <Notes>6</Notes>
  <HiddenSlides>0</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56</vt:i4>
      </vt:variant>
    </vt:vector>
  </HeadingPairs>
  <TitlesOfParts>
    <vt:vector size="67" baseType="lpstr">
      <vt:lpstr>Arial</vt:lpstr>
      <vt:lpstr>Calibri</vt:lpstr>
      <vt:lpstr>Noto Serif</vt:lpstr>
      <vt:lpstr>Segoe UI</vt:lpstr>
      <vt:lpstr>Times New Roman</vt:lpstr>
      <vt:lpstr>Red Header</vt:lpstr>
      <vt:lpstr>No logo</vt:lpstr>
      <vt:lpstr>Line at top</vt:lpstr>
      <vt:lpstr>Large image lines only</vt:lpstr>
      <vt:lpstr>UW Health</vt:lpstr>
      <vt:lpstr>Microsoft Word Document</vt:lpstr>
      <vt:lpstr>PowerPoint Presentation</vt:lpstr>
      <vt:lpstr>Acknowledgements</vt:lpstr>
      <vt:lpstr>Declarations </vt:lpstr>
      <vt:lpstr>Main results of parent trial I’ll be covering today…</vt:lpstr>
      <vt:lpstr>Telephone Monitoring and Counseling (TMC)</vt:lpstr>
      <vt:lpstr>Other TMC findings</vt:lpstr>
      <vt:lpstr>Smartphone SUD interventions</vt:lpstr>
      <vt:lpstr>ACHESS Smartphone Recovery Support </vt:lpstr>
      <vt:lpstr>Initial ACHESS Trial with Patients with AUD</vt:lpstr>
      <vt:lpstr>Examining Impact of Adding  TMC, ACHESS, and TMC+ACHESS to TAU</vt:lpstr>
      <vt:lpstr>Combining Counselor Provided Continuing Care and Automated Recovery Mobile Health Support</vt:lpstr>
      <vt:lpstr>Study Design</vt:lpstr>
      <vt:lpstr>Study Hypotheses</vt:lpstr>
      <vt:lpstr>Treatment Conditions</vt:lpstr>
      <vt:lpstr>PowerPoint Presentation</vt:lpstr>
      <vt:lpstr>Stats and Power</vt:lpstr>
      <vt:lpstr>PowerPoint Presentation</vt:lpstr>
      <vt:lpstr>Study sample </vt:lpstr>
      <vt:lpstr>Continuing care participation</vt:lpstr>
      <vt:lpstr>PowerPoint Presentation</vt:lpstr>
      <vt:lpstr>Summary of results</vt:lpstr>
      <vt:lpstr>Why wasn’t TMC+ACHESS better than TMC or ACHESS?</vt:lpstr>
      <vt:lpstr>What is cost effectiveness analysis all about? </vt:lpstr>
      <vt:lpstr>  Cost-effectiveness analysis- Methods  (from: Neumann, P. J., Sanders, G. D., Russell, L. B., Siegel, J. E., &amp; Ganiats, T. G. (Eds.). (2016). Cost-effectiveness in health and medicine. Oxford University Press.)</vt:lpstr>
      <vt:lpstr>Define the set of possible intervention choices </vt:lpstr>
      <vt:lpstr>Identify the desired outcomes   </vt:lpstr>
      <vt:lpstr>Identify the relevant constrained resources </vt:lpstr>
      <vt:lpstr>Identify the effects and costs associated with each of the choices  </vt:lpstr>
      <vt:lpstr>Eliminate dominated choices </vt:lpstr>
      <vt:lpstr>Describe the tradeoffs associated with all the possible choices and identify choices that are optimal given these tradeoffs  </vt:lpstr>
      <vt:lpstr>Effectiveness results – converted metric</vt:lpstr>
      <vt:lpstr>PowerPoint Presentation</vt:lpstr>
      <vt:lpstr>Incremental cost-effectiveness analysis- base case </vt:lpstr>
      <vt:lpstr>Incremental cost-effectiveness analysis- base case</vt:lpstr>
      <vt:lpstr> Alternative scenario 1: phones/data plans provided for patients</vt:lpstr>
      <vt:lpstr>PowerPoint Presentation</vt:lpstr>
      <vt:lpstr>PowerPoint Presentation</vt:lpstr>
      <vt:lpstr> Alternative scenario 2: fully remote counselors </vt:lpstr>
      <vt:lpstr>PowerPoint Presentation</vt:lpstr>
      <vt:lpstr>PowerPoint Presentation</vt:lpstr>
      <vt:lpstr>How to factor potential economies of scale?</vt:lpstr>
      <vt:lpstr>Implications </vt:lpstr>
      <vt:lpstr>Implications </vt:lpstr>
      <vt:lpstr>Other digital health research</vt:lpstr>
      <vt:lpstr>PowerPoint Presentation</vt:lpstr>
      <vt:lpstr>PowerPoint Presentation</vt:lpstr>
      <vt:lpstr>PowerPoint Presentation</vt:lpstr>
      <vt:lpstr>Self-monitoring group  </vt:lpstr>
      <vt:lpstr>Peer-monitored group</vt:lpstr>
      <vt:lpstr>Clinically integrated group</vt:lpstr>
      <vt:lpstr>Outcomes </vt:lpstr>
      <vt:lpstr>PowerPoint Presentation</vt:lpstr>
      <vt:lpstr>PowerPoint Presentation</vt:lpstr>
      <vt:lpstr>Fundamental questions about the role of mHealth in primary care we will address in the R01</vt:lpstr>
      <vt:lpstr>Discussion points and questions (this is a work in process!) </vt:lpstr>
      <vt:lpstr>Thanks! </vt:lpstr>
    </vt:vector>
  </TitlesOfParts>
  <Company>UW-Madison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UW School of Medicine and Public Health Fall Faculty Meeting September 28, 2006</dc:title>
  <dc:creator>School of Medicine and Public Health</dc:creator>
  <cp:lastModifiedBy>Andrew Quanbeck</cp:lastModifiedBy>
  <cp:revision>198</cp:revision>
  <cp:lastPrinted>2011-10-24T18:27:31Z</cp:lastPrinted>
  <dcterms:created xsi:type="dcterms:W3CDTF">2006-09-21T18:40:06Z</dcterms:created>
  <dcterms:modified xsi:type="dcterms:W3CDTF">2023-04-11T16:08:42Z</dcterms:modified>
</cp:coreProperties>
</file>