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drawings/drawing1.xml" ContentType="application/vnd.openxmlformats-officedocument.drawingml.chartshapes+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diagrams/layout2.xml" ContentType="application/vnd.openxmlformats-officedocument.drawingml.diagramLayout+xml"/>
  <Override PartName="/ppt/charts/chart1.xml" ContentType="application/vnd.openxmlformats-officedocument.drawingml.char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colors1.xml" ContentType="application/vnd.openxmlformats-officedocument.drawingml.diagramColors+xml"/>
  <Override PartName="/ppt/diagrams/layout1.xml" ContentType="application/vnd.openxmlformats-officedocument.drawingml.diagramLayout+xml"/>
  <Override PartName="/ppt/diagrams/drawing1.xml" ContentType="application/vnd.ms-office.drawingml.diagramDrawing+xml"/>
  <Override PartName="/ppt/theme/theme3.xml" ContentType="application/vnd.openxmlformats-officedocument.theme+xml"/>
  <Override PartName="/ppt/diagrams/quickStyle1.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6"/>
  </p:notesMasterIdLst>
  <p:handoutMasterIdLst>
    <p:handoutMasterId r:id="rId57"/>
  </p:handoutMasterIdLst>
  <p:sldIdLst>
    <p:sldId id="798" r:id="rId2"/>
    <p:sldId id="812" r:id="rId3"/>
    <p:sldId id="799" r:id="rId4"/>
    <p:sldId id="1848" r:id="rId5"/>
    <p:sldId id="809" r:id="rId6"/>
    <p:sldId id="810" r:id="rId7"/>
    <p:sldId id="811" r:id="rId8"/>
    <p:sldId id="804" r:id="rId9"/>
    <p:sldId id="1896" r:id="rId10"/>
    <p:sldId id="284" r:id="rId11"/>
    <p:sldId id="1874" r:id="rId12"/>
    <p:sldId id="285" r:id="rId13"/>
    <p:sldId id="802" r:id="rId14"/>
    <p:sldId id="803" r:id="rId15"/>
    <p:sldId id="1852" r:id="rId16"/>
    <p:sldId id="1849" r:id="rId17"/>
    <p:sldId id="808" r:id="rId18"/>
    <p:sldId id="1853" r:id="rId19"/>
    <p:sldId id="1850" r:id="rId20"/>
    <p:sldId id="1854" r:id="rId21"/>
    <p:sldId id="1881" r:id="rId22"/>
    <p:sldId id="1860" r:id="rId23"/>
    <p:sldId id="1895" r:id="rId24"/>
    <p:sldId id="1855" r:id="rId25"/>
    <p:sldId id="1856" r:id="rId26"/>
    <p:sldId id="986" r:id="rId27"/>
    <p:sldId id="1869" r:id="rId28"/>
    <p:sldId id="1864" r:id="rId29"/>
    <p:sldId id="1865" r:id="rId30"/>
    <p:sldId id="1866" r:id="rId31"/>
    <p:sldId id="1867" r:id="rId32"/>
    <p:sldId id="1868" r:id="rId33"/>
    <p:sldId id="1870" r:id="rId34"/>
    <p:sldId id="377" r:id="rId35"/>
    <p:sldId id="1873" r:id="rId36"/>
    <p:sldId id="1862" r:id="rId37"/>
    <p:sldId id="1871" r:id="rId38"/>
    <p:sldId id="1875" r:id="rId39"/>
    <p:sldId id="1876" r:id="rId40"/>
    <p:sldId id="1877" r:id="rId41"/>
    <p:sldId id="1878" r:id="rId42"/>
    <p:sldId id="1898" r:id="rId43"/>
    <p:sldId id="1882" r:id="rId44"/>
    <p:sldId id="1891" r:id="rId45"/>
    <p:sldId id="1890" r:id="rId46"/>
    <p:sldId id="1883" r:id="rId47"/>
    <p:sldId id="1884" r:id="rId48"/>
    <p:sldId id="1893" r:id="rId49"/>
    <p:sldId id="1892" r:id="rId50"/>
    <p:sldId id="1889" r:id="rId51"/>
    <p:sldId id="1886" r:id="rId52"/>
    <p:sldId id="1897" r:id="rId53"/>
    <p:sldId id="1894" r:id="rId54"/>
    <p:sldId id="801" r:id="rId55"/>
  </p:sldIdLst>
  <p:sldSz cx="12192000" cy="6858000"/>
  <p:notesSz cx="7053263" cy="9356725"/>
  <p:defaultTextStyle>
    <a:defPPr>
      <a:defRPr lang="en-US"/>
    </a:defPPr>
    <a:lvl1pPr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5pPr>
    <a:lvl6pPr marL="2286000" algn="l" defTabSz="914400" rtl="0" eaLnBrk="1" latinLnBrk="0" hangingPunct="1">
      <a:defRPr sz="1400" kern="1200">
        <a:solidFill>
          <a:schemeClr val="tx2"/>
        </a:solidFill>
        <a:latin typeface="Arial" panose="020B0604020202020204" pitchFamily="34" charset="0"/>
        <a:ea typeface="+mn-ea"/>
        <a:cs typeface="+mn-cs"/>
      </a:defRPr>
    </a:lvl6pPr>
    <a:lvl7pPr marL="2743200" algn="l" defTabSz="914400" rtl="0" eaLnBrk="1" latinLnBrk="0" hangingPunct="1">
      <a:defRPr sz="1400" kern="1200">
        <a:solidFill>
          <a:schemeClr val="tx2"/>
        </a:solidFill>
        <a:latin typeface="Arial" panose="020B0604020202020204" pitchFamily="34" charset="0"/>
        <a:ea typeface="+mn-ea"/>
        <a:cs typeface="+mn-cs"/>
      </a:defRPr>
    </a:lvl7pPr>
    <a:lvl8pPr marL="3200400" algn="l" defTabSz="914400" rtl="0" eaLnBrk="1" latinLnBrk="0" hangingPunct="1">
      <a:defRPr sz="1400" kern="1200">
        <a:solidFill>
          <a:schemeClr val="tx2"/>
        </a:solidFill>
        <a:latin typeface="Arial" panose="020B0604020202020204" pitchFamily="34" charset="0"/>
        <a:ea typeface="+mn-ea"/>
        <a:cs typeface="+mn-cs"/>
      </a:defRPr>
    </a:lvl8pPr>
    <a:lvl9pPr marL="3657600" algn="l" defTabSz="914400" rtl="0" eaLnBrk="1" latinLnBrk="0" hangingPunct="1">
      <a:defRPr sz="1400" kern="1200">
        <a:solidFill>
          <a:schemeClr val="tx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48">
          <p15:clr>
            <a:srgbClr val="A4A3A4"/>
          </p15:clr>
        </p15:guide>
        <p15:guide id="2" pos="22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95639"/>
    <a:srgbClr val="D95400"/>
    <a:srgbClr val="D93E10"/>
    <a:srgbClr val="D34900"/>
    <a:srgbClr val="B9CE00"/>
    <a:srgbClr val="65A4D6"/>
    <a:srgbClr val="00A1B1"/>
    <a:srgbClr val="00929F"/>
    <a:srgbClr val="022E75"/>
    <a:srgbClr val="6A87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03" autoAdjust="0"/>
    <p:restoredTop sz="72289" autoAdjust="0"/>
  </p:normalViewPr>
  <p:slideViewPr>
    <p:cSldViewPr snapToGrid="0">
      <p:cViewPr varScale="1">
        <p:scale>
          <a:sx n="48" d="100"/>
          <a:sy n="48" d="100"/>
        </p:scale>
        <p:origin x="1436" y="3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7" d="100"/>
          <a:sy n="77" d="100"/>
        </p:scale>
        <p:origin x="-2058" y="-84"/>
      </p:cViewPr>
      <p:guideLst>
        <p:guide orient="horz" pos="2948"/>
        <p:guide pos="2222"/>
      </p:guideLst>
    </p:cSldViewPr>
  </p:notesViewPr>
  <p:gridSpacing cx="45720" cy="4572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overlay val="0"/>
    </c:title>
    <c:autoTitleDeleted val="0"/>
    <c:plotArea>
      <c:layout>
        <c:manualLayout>
          <c:layoutTarget val="inner"/>
          <c:xMode val="edge"/>
          <c:yMode val="edge"/>
          <c:x val="0.11726450860309127"/>
          <c:y val="3.3126209825400696E-2"/>
          <c:w val="0.84804895374318201"/>
          <c:h val="0.8141809913789857"/>
        </c:manualLayout>
      </c:layout>
      <c:barChart>
        <c:barDir val="col"/>
        <c:grouping val="clustered"/>
        <c:varyColors val="0"/>
        <c:ser>
          <c:idx val="0"/>
          <c:order val="0"/>
          <c:tx>
            <c:strRef>
              <c:f>Sheet1!$A$2</c:f>
              <c:strCache>
                <c:ptCount val="1"/>
              </c:strCache>
            </c:strRef>
          </c:tx>
          <c:spPr>
            <a:solidFill>
              <a:srgbClr val="002060"/>
            </a:solidFill>
          </c:spPr>
          <c:invertIfNegative val="0"/>
          <c:dPt>
            <c:idx val="0"/>
            <c:invertIfNegative val="0"/>
            <c:bubble3D val="0"/>
            <c:spPr>
              <a:solidFill>
                <a:schemeClr val="accent2"/>
              </a:solidFill>
            </c:spPr>
            <c:extLst>
              <c:ext xmlns:c16="http://schemas.microsoft.com/office/drawing/2014/chart" uri="{C3380CC4-5D6E-409C-BE32-E72D297353CC}">
                <c16:uniqueId val="{00000001-1427-4D87-B60C-ABD2743DD8AF}"/>
              </c:ext>
            </c:extLst>
          </c:dPt>
          <c:dPt>
            <c:idx val="1"/>
            <c:invertIfNegative val="0"/>
            <c:bubble3D val="0"/>
            <c:spPr>
              <a:solidFill>
                <a:schemeClr val="accent2"/>
              </a:solidFill>
            </c:spPr>
            <c:extLst>
              <c:ext xmlns:c16="http://schemas.microsoft.com/office/drawing/2014/chart" uri="{C3380CC4-5D6E-409C-BE32-E72D297353CC}">
                <c16:uniqueId val="{00000003-1427-4D87-B60C-ABD2743DD8AF}"/>
              </c:ext>
            </c:extLst>
          </c:dPt>
          <c:cat>
            <c:strRef>
              <c:f>Sheet1!$B$1:$H$1</c:f>
              <c:strCache>
                <c:ptCount val="7"/>
                <c:pt idx="0">
                  <c:v>HIV Care Engagement During Pregnancy </c:v>
                </c:pt>
                <c:pt idx="1">
                  <c:v>Virally suppressed at delivery</c:v>
                </c:pt>
                <c:pt idx="2">
                  <c:v>HIV Care engagment within 3 months of delivery</c:v>
                </c:pt>
                <c:pt idx="3">
                  <c:v>Retention, 1 Year Postpartum</c:v>
                </c:pt>
                <c:pt idx="4">
                  <c:v>Viral Suppression, 1 Year Postpartum</c:v>
                </c:pt>
                <c:pt idx="5">
                  <c:v>Retention, 2 Years Postpartum</c:v>
                </c:pt>
                <c:pt idx="6">
                  <c:v>Viral Suppression, 2 Years Postpartum</c:v>
                </c:pt>
              </c:strCache>
            </c:strRef>
          </c:cat>
          <c:val>
            <c:numRef>
              <c:f>Sheet1!$B$2:$H$2</c:f>
              <c:numCache>
                <c:formatCode>0%</c:formatCode>
                <c:ptCount val="7"/>
                <c:pt idx="0">
                  <c:v>0.94899999999999995</c:v>
                </c:pt>
                <c:pt idx="1">
                  <c:v>0.52</c:v>
                </c:pt>
                <c:pt idx="2">
                  <c:v>0.38000000000000339</c:v>
                </c:pt>
                <c:pt idx="3">
                  <c:v>0.39000000000000357</c:v>
                </c:pt>
                <c:pt idx="4">
                  <c:v>0.31000000000000238</c:v>
                </c:pt>
                <c:pt idx="5">
                  <c:v>0.25</c:v>
                </c:pt>
                <c:pt idx="6">
                  <c:v>0.33000000000000385</c:v>
                </c:pt>
              </c:numCache>
            </c:numRef>
          </c:val>
          <c:extLst>
            <c:ext xmlns:c16="http://schemas.microsoft.com/office/drawing/2014/chart" uri="{C3380CC4-5D6E-409C-BE32-E72D297353CC}">
              <c16:uniqueId val="{00000004-1427-4D87-B60C-ABD2743DD8AF}"/>
            </c:ext>
          </c:extLst>
        </c:ser>
        <c:dLbls>
          <c:showLegendKey val="0"/>
          <c:showVal val="0"/>
          <c:showCatName val="0"/>
          <c:showSerName val="0"/>
          <c:showPercent val="0"/>
          <c:showBubbleSize val="0"/>
        </c:dLbls>
        <c:gapWidth val="150"/>
        <c:overlap val="34"/>
        <c:axId val="94472448"/>
        <c:axId val="94478336"/>
      </c:barChart>
      <c:catAx>
        <c:axId val="94472448"/>
        <c:scaling>
          <c:orientation val="minMax"/>
        </c:scaling>
        <c:delete val="1"/>
        <c:axPos val="b"/>
        <c:numFmt formatCode="General" sourceLinked="0"/>
        <c:majorTickMark val="out"/>
        <c:minorTickMark val="none"/>
        <c:tickLblPos val="none"/>
        <c:crossAx val="94478336"/>
        <c:crosses val="autoZero"/>
        <c:auto val="1"/>
        <c:lblAlgn val="ctr"/>
        <c:lblOffset val="100"/>
        <c:noMultiLvlLbl val="0"/>
      </c:catAx>
      <c:valAx>
        <c:axId val="94478336"/>
        <c:scaling>
          <c:orientation val="minMax"/>
          <c:max val="1"/>
        </c:scaling>
        <c:delete val="0"/>
        <c:axPos val="l"/>
        <c:title>
          <c:tx>
            <c:rich>
              <a:bodyPr rot="-5400000" vert="horz"/>
              <a:lstStyle/>
              <a:p>
                <a:pPr>
                  <a:defRPr/>
                </a:pPr>
                <a:r>
                  <a:rPr lang="en-US" dirty="0"/>
                  <a:t>% Deliveries</a:t>
                </a:r>
              </a:p>
            </c:rich>
          </c:tx>
          <c:overlay val="0"/>
        </c:title>
        <c:numFmt formatCode="General" sourceLinked="0"/>
        <c:majorTickMark val="out"/>
        <c:minorTickMark val="none"/>
        <c:tickLblPos val="nextTo"/>
        <c:crossAx val="94472448"/>
        <c:crosses val="autoZero"/>
        <c:crossBetween val="between"/>
      </c:valAx>
      <c:spPr>
        <a:noFill/>
        <a:ln w="25384">
          <a:noFill/>
        </a:ln>
      </c:spPr>
    </c:plotArea>
    <c:plotVisOnly val="1"/>
    <c:dispBlanksAs val="gap"/>
    <c:showDLblsOverMax val="0"/>
  </c:chart>
  <c:spPr>
    <a:solidFill>
      <a:schemeClr val="bg1"/>
    </a:solidFill>
    <a:ln>
      <a:solidFill>
        <a:schemeClr val="dk1"/>
      </a:solidFill>
    </a:ln>
  </c:spPr>
  <c:txPr>
    <a:bodyPr/>
    <a:lstStyle/>
    <a:p>
      <a:pPr>
        <a:defRPr sz="1597">
          <a:latin typeface="Arial" pitchFamily="34" charset="0"/>
          <a:cs typeface="Arial" pitchFamily="34" charset="0"/>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563EDF-4AA5-3644-9304-36E8DA81F919}" type="doc">
      <dgm:prSet loTypeId="urn:microsoft.com/office/officeart/2005/8/layout/default" loCatId="process" qsTypeId="urn:microsoft.com/office/officeart/2005/8/quickstyle/simple1" qsCatId="simple" csTypeId="urn:microsoft.com/office/officeart/2005/8/colors/accent1_2" csCatId="accent1" phldr="1"/>
      <dgm:spPr/>
      <dgm:t>
        <a:bodyPr/>
        <a:lstStyle/>
        <a:p>
          <a:endParaRPr lang="en-US"/>
        </a:p>
      </dgm:t>
    </dgm:pt>
    <dgm:pt modelId="{DA0A6A29-8181-7A47-A942-8BA13E54E8D9}">
      <dgm:prSet custT="1"/>
      <dgm:spPr/>
      <dgm:t>
        <a:bodyPr anchor="t"/>
        <a:lstStyle/>
        <a:p>
          <a:pPr algn="ctr"/>
          <a:r>
            <a:rPr lang="en-US" sz="1800" b="1" i="0" dirty="0">
              <a:latin typeface="Arial" panose="020B0604020202020204" pitchFamily="34" charset="0"/>
              <a:cs typeface="Arial" panose="020B0604020202020204" pitchFamily="34" charset="0"/>
            </a:rPr>
            <a:t>Intervention characteristics </a:t>
          </a:r>
        </a:p>
        <a:p>
          <a:pPr algn="ctr"/>
          <a:r>
            <a:rPr lang="en-US" sz="1600" b="0" i="0" dirty="0" err="1">
              <a:latin typeface="Arial" panose="020B0604020202020204" pitchFamily="34" charset="0"/>
              <a:cs typeface="Arial" panose="020B0604020202020204" pitchFamily="34" charset="0"/>
            </a:rPr>
            <a:t>PrEP</a:t>
          </a:r>
          <a:r>
            <a:rPr lang="en-US" sz="1600" b="0" i="0" dirty="0">
              <a:latin typeface="Arial" panose="020B0604020202020204" pitchFamily="34" charset="0"/>
              <a:cs typeface="Arial" panose="020B0604020202020204" pitchFamily="34" charset="0"/>
            </a:rPr>
            <a:t> characteristics </a:t>
          </a:r>
          <a:endParaRPr lang="en-US" sz="2000" b="1" dirty="0">
            <a:latin typeface="Arial" panose="020B0604020202020204" pitchFamily="34" charset="0"/>
            <a:cs typeface="Arial" panose="020B0604020202020204" pitchFamily="34" charset="0"/>
          </a:endParaRPr>
        </a:p>
      </dgm:t>
    </dgm:pt>
    <dgm:pt modelId="{A526B4B8-39AB-BE4F-9941-B5ACBDCA4021}" type="parTrans" cxnId="{4F76404E-485F-434D-9B7E-539F7A48DB72}">
      <dgm:prSet/>
      <dgm:spPr/>
      <dgm:t>
        <a:bodyPr/>
        <a:lstStyle/>
        <a:p>
          <a:endParaRPr lang="en-US"/>
        </a:p>
      </dgm:t>
    </dgm:pt>
    <dgm:pt modelId="{A16CB41D-AD83-D145-8D44-22D3B87E0E08}" type="sibTrans" cxnId="{4F76404E-485F-434D-9B7E-539F7A48DB72}">
      <dgm:prSet/>
      <dgm:spPr/>
      <dgm:t>
        <a:bodyPr/>
        <a:lstStyle/>
        <a:p>
          <a:endParaRPr lang="en-US"/>
        </a:p>
      </dgm:t>
    </dgm:pt>
    <dgm:pt modelId="{76E36B58-0494-D44D-B377-A7BB057208B0}">
      <dgm:prSet custT="1"/>
      <dgm:spPr/>
      <dgm:t>
        <a:bodyPr anchor="t"/>
        <a:lstStyle/>
        <a:p>
          <a:pPr algn="ctr"/>
          <a:r>
            <a:rPr lang="en-US" sz="1800" b="1" i="0" dirty="0">
              <a:latin typeface="Arial" panose="020B0604020202020204" pitchFamily="34" charset="0"/>
              <a:cs typeface="Arial" panose="020B0604020202020204" pitchFamily="34" charset="0"/>
            </a:rPr>
            <a:t>Outer setting</a:t>
          </a:r>
        </a:p>
        <a:p>
          <a:pPr algn="ctr"/>
          <a:r>
            <a:rPr lang="en-US" sz="1800" b="1" i="0" dirty="0">
              <a:latin typeface="Arial" panose="020B0604020202020204" pitchFamily="34" charset="0"/>
              <a:cs typeface="Arial" panose="020B0604020202020204" pitchFamily="34" charset="0"/>
            </a:rPr>
            <a:t> </a:t>
          </a:r>
          <a:r>
            <a:rPr lang="en-US" sz="1600" b="0" i="0" dirty="0">
              <a:latin typeface="Arial" panose="020B0604020202020204" pitchFamily="34" charset="0"/>
              <a:cs typeface="Arial" panose="020B0604020202020204" pitchFamily="34" charset="0"/>
            </a:rPr>
            <a:t>Economic, political, and social context </a:t>
          </a:r>
          <a:endParaRPr lang="en-US" sz="1800" dirty="0">
            <a:latin typeface="Arial" panose="020B0604020202020204" pitchFamily="34" charset="0"/>
            <a:cs typeface="Arial" panose="020B0604020202020204" pitchFamily="34" charset="0"/>
          </a:endParaRPr>
        </a:p>
      </dgm:t>
    </dgm:pt>
    <dgm:pt modelId="{06CD29D3-1E51-7F43-B41E-429D6EA2B109}" type="parTrans" cxnId="{0EA67785-AC30-434F-88B6-CD067D2960AB}">
      <dgm:prSet/>
      <dgm:spPr/>
      <dgm:t>
        <a:bodyPr/>
        <a:lstStyle/>
        <a:p>
          <a:endParaRPr lang="en-US"/>
        </a:p>
      </dgm:t>
    </dgm:pt>
    <dgm:pt modelId="{2224B947-DAA9-2040-AB73-D1448B0FD5A9}" type="sibTrans" cxnId="{0EA67785-AC30-434F-88B6-CD067D2960AB}">
      <dgm:prSet/>
      <dgm:spPr/>
      <dgm:t>
        <a:bodyPr/>
        <a:lstStyle/>
        <a:p>
          <a:endParaRPr lang="en-US"/>
        </a:p>
      </dgm:t>
    </dgm:pt>
    <dgm:pt modelId="{773F5548-2597-574B-ABAF-1B5E1D04CC79}">
      <dgm:prSet custT="1"/>
      <dgm:spPr/>
      <dgm:t>
        <a:bodyPr anchor="t"/>
        <a:lstStyle/>
        <a:p>
          <a:pPr algn="ctr"/>
          <a:r>
            <a:rPr lang="en-US" sz="1800" b="1" i="0" dirty="0">
              <a:latin typeface="Arial" panose="020B0604020202020204" pitchFamily="34" charset="0"/>
              <a:cs typeface="Arial" panose="020B0604020202020204" pitchFamily="34" charset="0"/>
            </a:rPr>
            <a:t>Inner setting</a:t>
          </a:r>
        </a:p>
        <a:p>
          <a:pPr algn="ctr"/>
          <a:r>
            <a:rPr lang="en-US" sz="1600" b="0" i="0" dirty="0">
              <a:latin typeface="Arial" panose="020B0604020202020204" pitchFamily="34" charset="0"/>
              <a:cs typeface="Arial" panose="020B0604020202020204" pitchFamily="34" charset="0"/>
            </a:rPr>
            <a:t>OB/GYN clinics</a:t>
          </a:r>
          <a:endParaRPr lang="en-US" sz="1800" b="1" dirty="0">
            <a:latin typeface="Arial" panose="020B0604020202020204" pitchFamily="34" charset="0"/>
            <a:cs typeface="Arial" panose="020B0604020202020204" pitchFamily="34" charset="0"/>
          </a:endParaRPr>
        </a:p>
      </dgm:t>
    </dgm:pt>
    <dgm:pt modelId="{9396B632-362C-7D48-9E38-FB13CE06BE07}" type="parTrans" cxnId="{6B942D4D-2A16-0E45-A1CC-A6AA5F0A3DBD}">
      <dgm:prSet/>
      <dgm:spPr/>
      <dgm:t>
        <a:bodyPr/>
        <a:lstStyle/>
        <a:p>
          <a:endParaRPr lang="en-US"/>
        </a:p>
      </dgm:t>
    </dgm:pt>
    <dgm:pt modelId="{164A4B09-A58F-124D-A6E1-8A371AAA1EF3}" type="sibTrans" cxnId="{6B942D4D-2A16-0E45-A1CC-A6AA5F0A3DBD}">
      <dgm:prSet/>
      <dgm:spPr/>
      <dgm:t>
        <a:bodyPr/>
        <a:lstStyle/>
        <a:p>
          <a:endParaRPr lang="en-US"/>
        </a:p>
      </dgm:t>
    </dgm:pt>
    <dgm:pt modelId="{52E9AF07-5A22-634B-8303-36062315B518}">
      <dgm:prSet custT="1"/>
      <dgm:spPr/>
      <dgm:t>
        <a:bodyPr anchor="t"/>
        <a:lstStyle/>
        <a:p>
          <a:pPr marL="0" lvl="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Individuals Involved</a:t>
          </a:r>
        </a:p>
        <a:p>
          <a:pPr marL="171450" lvl="1" indent="-171450" algn="ctr" defTabSz="711200">
            <a:lnSpc>
              <a:spcPct val="90000"/>
            </a:lnSpc>
            <a:spcBef>
              <a:spcPct val="0"/>
            </a:spcBef>
            <a:spcAft>
              <a:spcPct val="15000"/>
            </a:spcAft>
            <a:buChar char="•"/>
          </a:pPr>
          <a:r>
            <a:rPr lang="en-US" sz="1600" b="0" i="0" kern="1200" dirty="0">
              <a:solidFill>
                <a:prstClr val="white"/>
              </a:solidFill>
              <a:latin typeface="Arial" panose="020B0604020202020204" pitchFamily="34" charset="0"/>
              <a:ea typeface="+mn-ea"/>
              <a:cs typeface="Arial" panose="020B0604020202020204" pitchFamily="34" charset="0"/>
            </a:rPr>
            <a:t>Characteristics of patients and sex partners </a:t>
          </a:r>
        </a:p>
      </dgm:t>
    </dgm:pt>
    <dgm:pt modelId="{E17C04BB-B1DA-754B-8342-3904D501FFE3}" type="parTrans" cxnId="{CFB637CD-2C48-824D-8D4C-33DC15571EBE}">
      <dgm:prSet/>
      <dgm:spPr/>
      <dgm:t>
        <a:bodyPr/>
        <a:lstStyle/>
        <a:p>
          <a:endParaRPr lang="en-US"/>
        </a:p>
      </dgm:t>
    </dgm:pt>
    <dgm:pt modelId="{33AA161E-3999-1644-A402-2B7592CE4578}" type="sibTrans" cxnId="{CFB637CD-2C48-824D-8D4C-33DC15571EBE}">
      <dgm:prSet/>
      <dgm:spPr/>
      <dgm:t>
        <a:bodyPr/>
        <a:lstStyle/>
        <a:p>
          <a:endParaRPr lang="en-US"/>
        </a:p>
      </dgm:t>
    </dgm:pt>
    <dgm:pt modelId="{D6979A70-50A0-1F49-83CB-C7489C5ADF12}">
      <dgm:prSet custT="1"/>
      <dgm:spPr/>
      <dgm:t>
        <a:bodyPr anchor="t"/>
        <a:lstStyle/>
        <a:p>
          <a:r>
            <a:rPr lang="en-US" sz="1800" b="1" i="0" dirty="0">
              <a:latin typeface="Arial" panose="020B0604020202020204" pitchFamily="34" charset="0"/>
              <a:cs typeface="Arial" panose="020B0604020202020204" pitchFamily="34" charset="0"/>
            </a:rPr>
            <a:t>Implementation process </a:t>
          </a:r>
        </a:p>
        <a:p>
          <a:r>
            <a:rPr lang="en-US" sz="1600" b="0" i="0" dirty="0">
              <a:latin typeface="Arial" panose="020B0604020202020204" pitchFamily="34" charset="0"/>
              <a:cs typeface="Arial" panose="020B0604020202020204" pitchFamily="34" charset="0"/>
            </a:rPr>
            <a:t>Integration in routine care</a:t>
          </a:r>
          <a:endParaRPr lang="en-US" sz="1600" b="0" dirty="0">
            <a:latin typeface="Arial" panose="020B0604020202020204" pitchFamily="34" charset="0"/>
            <a:cs typeface="Arial" panose="020B0604020202020204" pitchFamily="34" charset="0"/>
          </a:endParaRPr>
        </a:p>
      </dgm:t>
    </dgm:pt>
    <dgm:pt modelId="{3E101C2B-5FF3-8F44-9505-D9BBA5401AE6}" type="parTrans" cxnId="{F3E79E9A-89A9-8E44-BADB-FF57B0329366}">
      <dgm:prSet/>
      <dgm:spPr/>
      <dgm:t>
        <a:bodyPr/>
        <a:lstStyle/>
        <a:p>
          <a:endParaRPr lang="en-US"/>
        </a:p>
      </dgm:t>
    </dgm:pt>
    <dgm:pt modelId="{CAE82AF2-3AEB-A842-835B-99439610828D}" type="sibTrans" cxnId="{F3E79E9A-89A9-8E44-BADB-FF57B0329366}">
      <dgm:prSet/>
      <dgm:spPr/>
      <dgm:t>
        <a:bodyPr/>
        <a:lstStyle/>
        <a:p>
          <a:endParaRPr lang="en-US"/>
        </a:p>
      </dgm:t>
    </dgm:pt>
    <dgm:pt modelId="{A8084F28-2C05-F348-ACB8-FEEAFA1AD0BE}" type="pres">
      <dgm:prSet presAssocID="{68563EDF-4AA5-3644-9304-36E8DA81F919}" presName="diagram" presStyleCnt="0">
        <dgm:presLayoutVars>
          <dgm:dir/>
          <dgm:resizeHandles val="exact"/>
        </dgm:presLayoutVars>
      </dgm:prSet>
      <dgm:spPr/>
    </dgm:pt>
    <dgm:pt modelId="{636BDAA0-D16B-D94C-B808-D8D06EFFF03A}" type="pres">
      <dgm:prSet presAssocID="{DA0A6A29-8181-7A47-A942-8BA13E54E8D9}" presName="node" presStyleLbl="node1" presStyleIdx="0" presStyleCnt="5">
        <dgm:presLayoutVars>
          <dgm:bulletEnabled val="1"/>
        </dgm:presLayoutVars>
      </dgm:prSet>
      <dgm:spPr/>
    </dgm:pt>
    <dgm:pt modelId="{1B3481A9-E557-884C-8E6D-5F916CD34FC3}" type="pres">
      <dgm:prSet presAssocID="{A16CB41D-AD83-D145-8D44-22D3B87E0E08}" presName="sibTrans" presStyleCnt="0"/>
      <dgm:spPr/>
    </dgm:pt>
    <dgm:pt modelId="{C4F84252-8EEE-F747-B0CC-41AA077DDB9F}" type="pres">
      <dgm:prSet presAssocID="{76E36B58-0494-D44D-B377-A7BB057208B0}" presName="node" presStyleLbl="node1" presStyleIdx="1" presStyleCnt="5">
        <dgm:presLayoutVars>
          <dgm:bulletEnabled val="1"/>
        </dgm:presLayoutVars>
      </dgm:prSet>
      <dgm:spPr/>
    </dgm:pt>
    <dgm:pt modelId="{F4ACB73A-C8EA-6A40-8B0C-385EAD0651BF}" type="pres">
      <dgm:prSet presAssocID="{2224B947-DAA9-2040-AB73-D1448B0FD5A9}" presName="sibTrans" presStyleCnt="0"/>
      <dgm:spPr/>
    </dgm:pt>
    <dgm:pt modelId="{38A6BC92-ECBD-864E-8756-48A6886D0A4F}" type="pres">
      <dgm:prSet presAssocID="{773F5548-2597-574B-ABAF-1B5E1D04CC79}" presName="node" presStyleLbl="node1" presStyleIdx="2" presStyleCnt="5">
        <dgm:presLayoutVars>
          <dgm:bulletEnabled val="1"/>
        </dgm:presLayoutVars>
      </dgm:prSet>
      <dgm:spPr/>
    </dgm:pt>
    <dgm:pt modelId="{E0DA8A64-519A-3549-8BD4-C892794EF3E2}" type="pres">
      <dgm:prSet presAssocID="{164A4B09-A58F-124D-A6E1-8A371AAA1EF3}" presName="sibTrans" presStyleCnt="0"/>
      <dgm:spPr/>
    </dgm:pt>
    <dgm:pt modelId="{86B0EEA5-D6A8-6143-B0E4-6690145BB229}" type="pres">
      <dgm:prSet presAssocID="{52E9AF07-5A22-634B-8303-36062315B518}" presName="node" presStyleLbl="node1" presStyleIdx="3" presStyleCnt="5">
        <dgm:presLayoutVars>
          <dgm:bulletEnabled val="1"/>
        </dgm:presLayoutVars>
      </dgm:prSet>
      <dgm:spPr/>
    </dgm:pt>
    <dgm:pt modelId="{157428C0-3B5F-6049-A1C5-772C25D3E517}" type="pres">
      <dgm:prSet presAssocID="{33AA161E-3999-1644-A402-2B7592CE4578}" presName="sibTrans" presStyleCnt="0"/>
      <dgm:spPr/>
    </dgm:pt>
    <dgm:pt modelId="{6E387E25-9D0D-8F4C-A554-44B038FE25E2}" type="pres">
      <dgm:prSet presAssocID="{D6979A70-50A0-1F49-83CB-C7489C5ADF12}" presName="node" presStyleLbl="node1" presStyleIdx="4" presStyleCnt="5" custLinFactNeighborY="2098">
        <dgm:presLayoutVars>
          <dgm:bulletEnabled val="1"/>
        </dgm:presLayoutVars>
      </dgm:prSet>
      <dgm:spPr/>
    </dgm:pt>
  </dgm:ptLst>
  <dgm:cxnLst>
    <dgm:cxn modelId="{788C4E2A-B3E6-8C43-97CF-F854DA15BEB0}" type="presOf" srcId="{52E9AF07-5A22-634B-8303-36062315B518}" destId="{86B0EEA5-D6A8-6143-B0E4-6690145BB229}" srcOrd="0" destOrd="0" presId="urn:microsoft.com/office/officeart/2005/8/layout/default"/>
    <dgm:cxn modelId="{3185C92E-58AC-8248-9C67-7AA3AAF3A79E}" type="presOf" srcId="{D6979A70-50A0-1F49-83CB-C7489C5ADF12}" destId="{6E387E25-9D0D-8F4C-A554-44B038FE25E2}" srcOrd="0" destOrd="0" presId="urn:microsoft.com/office/officeart/2005/8/layout/default"/>
    <dgm:cxn modelId="{6B942D4D-2A16-0E45-A1CC-A6AA5F0A3DBD}" srcId="{68563EDF-4AA5-3644-9304-36E8DA81F919}" destId="{773F5548-2597-574B-ABAF-1B5E1D04CC79}" srcOrd="2" destOrd="0" parTransId="{9396B632-362C-7D48-9E38-FB13CE06BE07}" sibTransId="{164A4B09-A58F-124D-A6E1-8A371AAA1EF3}"/>
    <dgm:cxn modelId="{4F76404E-485F-434D-9B7E-539F7A48DB72}" srcId="{68563EDF-4AA5-3644-9304-36E8DA81F919}" destId="{DA0A6A29-8181-7A47-A942-8BA13E54E8D9}" srcOrd="0" destOrd="0" parTransId="{A526B4B8-39AB-BE4F-9941-B5ACBDCA4021}" sibTransId="{A16CB41D-AD83-D145-8D44-22D3B87E0E08}"/>
    <dgm:cxn modelId="{E09B3585-F2E8-D045-B1CB-62173BD2EF85}" type="presOf" srcId="{68563EDF-4AA5-3644-9304-36E8DA81F919}" destId="{A8084F28-2C05-F348-ACB8-FEEAFA1AD0BE}" srcOrd="0" destOrd="0" presId="urn:microsoft.com/office/officeart/2005/8/layout/default"/>
    <dgm:cxn modelId="{0EA67785-AC30-434F-88B6-CD067D2960AB}" srcId="{68563EDF-4AA5-3644-9304-36E8DA81F919}" destId="{76E36B58-0494-D44D-B377-A7BB057208B0}" srcOrd="1" destOrd="0" parTransId="{06CD29D3-1E51-7F43-B41E-429D6EA2B109}" sibTransId="{2224B947-DAA9-2040-AB73-D1448B0FD5A9}"/>
    <dgm:cxn modelId="{F3E79E9A-89A9-8E44-BADB-FF57B0329366}" srcId="{68563EDF-4AA5-3644-9304-36E8DA81F919}" destId="{D6979A70-50A0-1F49-83CB-C7489C5ADF12}" srcOrd="4" destOrd="0" parTransId="{3E101C2B-5FF3-8F44-9505-D9BBA5401AE6}" sibTransId="{CAE82AF2-3AEB-A842-835B-99439610828D}"/>
    <dgm:cxn modelId="{CFB637CD-2C48-824D-8D4C-33DC15571EBE}" srcId="{68563EDF-4AA5-3644-9304-36E8DA81F919}" destId="{52E9AF07-5A22-634B-8303-36062315B518}" srcOrd="3" destOrd="0" parTransId="{E17C04BB-B1DA-754B-8342-3904D501FFE3}" sibTransId="{33AA161E-3999-1644-A402-2B7592CE4578}"/>
    <dgm:cxn modelId="{26FDCED1-13BC-1D46-8018-4B1184B1FE18}" type="presOf" srcId="{76E36B58-0494-D44D-B377-A7BB057208B0}" destId="{C4F84252-8EEE-F747-B0CC-41AA077DDB9F}" srcOrd="0" destOrd="0" presId="urn:microsoft.com/office/officeart/2005/8/layout/default"/>
    <dgm:cxn modelId="{D2796BE0-0A57-5743-A6C1-ECC726F1D85A}" type="presOf" srcId="{DA0A6A29-8181-7A47-A942-8BA13E54E8D9}" destId="{636BDAA0-D16B-D94C-B808-D8D06EFFF03A}" srcOrd="0" destOrd="0" presId="urn:microsoft.com/office/officeart/2005/8/layout/default"/>
    <dgm:cxn modelId="{B718A7F8-1764-D646-AAD8-57D2B2F26BCD}" type="presOf" srcId="{773F5548-2597-574B-ABAF-1B5E1D04CC79}" destId="{38A6BC92-ECBD-864E-8756-48A6886D0A4F}" srcOrd="0" destOrd="0" presId="urn:microsoft.com/office/officeart/2005/8/layout/default"/>
    <dgm:cxn modelId="{D295121F-3E29-6542-80FD-93130F40FA64}" type="presParOf" srcId="{A8084F28-2C05-F348-ACB8-FEEAFA1AD0BE}" destId="{636BDAA0-D16B-D94C-B808-D8D06EFFF03A}" srcOrd="0" destOrd="0" presId="urn:microsoft.com/office/officeart/2005/8/layout/default"/>
    <dgm:cxn modelId="{8AD90D0E-42C4-1043-A677-C9A14C20C314}" type="presParOf" srcId="{A8084F28-2C05-F348-ACB8-FEEAFA1AD0BE}" destId="{1B3481A9-E557-884C-8E6D-5F916CD34FC3}" srcOrd="1" destOrd="0" presId="urn:microsoft.com/office/officeart/2005/8/layout/default"/>
    <dgm:cxn modelId="{E550AA9F-F27F-444B-B601-27E163EFC073}" type="presParOf" srcId="{A8084F28-2C05-F348-ACB8-FEEAFA1AD0BE}" destId="{C4F84252-8EEE-F747-B0CC-41AA077DDB9F}" srcOrd="2" destOrd="0" presId="urn:microsoft.com/office/officeart/2005/8/layout/default"/>
    <dgm:cxn modelId="{58D24CA4-9658-904B-95A1-41FBE91E7FD1}" type="presParOf" srcId="{A8084F28-2C05-F348-ACB8-FEEAFA1AD0BE}" destId="{F4ACB73A-C8EA-6A40-8B0C-385EAD0651BF}" srcOrd="3" destOrd="0" presId="urn:microsoft.com/office/officeart/2005/8/layout/default"/>
    <dgm:cxn modelId="{40551CA3-BC72-AD4D-9C87-75B9CFEB29B3}" type="presParOf" srcId="{A8084F28-2C05-F348-ACB8-FEEAFA1AD0BE}" destId="{38A6BC92-ECBD-864E-8756-48A6886D0A4F}" srcOrd="4" destOrd="0" presId="urn:microsoft.com/office/officeart/2005/8/layout/default"/>
    <dgm:cxn modelId="{AEF71A32-668B-8D47-A43A-A2B48E59B0D6}" type="presParOf" srcId="{A8084F28-2C05-F348-ACB8-FEEAFA1AD0BE}" destId="{E0DA8A64-519A-3549-8BD4-C892794EF3E2}" srcOrd="5" destOrd="0" presId="urn:microsoft.com/office/officeart/2005/8/layout/default"/>
    <dgm:cxn modelId="{AD8DCD76-AA04-0C41-BEAC-4B83EB8EB01F}" type="presParOf" srcId="{A8084F28-2C05-F348-ACB8-FEEAFA1AD0BE}" destId="{86B0EEA5-D6A8-6143-B0E4-6690145BB229}" srcOrd="6" destOrd="0" presId="urn:microsoft.com/office/officeart/2005/8/layout/default"/>
    <dgm:cxn modelId="{99AC7B91-B2F7-944E-9A7B-4F21D9B719FA}" type="presParOf" srcId="{A8084F28-2C05-F348-ACB8-FEEAFA1AD0BE}" destId="{157428C0-3B5F-6049-A1C5-772C25D3E517}" srcOrd="7" destOrd="0" presId="urn:microsoft.com/office/officeart/2005/8/layout/default"/>
    <dgm:cxn modelId="{E9968FFE-A7DA-F844-907E-EC30371B1724}" type="presParOf" srcId="{A8084F28-2C05-F348-ACB8-FEEAFA1AD0BE}" destId="{6E387E25-9D0D-8F4C-A554-44B038FE25E2}"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563EDF-4AA5-3644-9304-36E8DA81F919}" type="doc">
      <dgm:prSet loTypeId="urn:microsoft.com/office/officeart/2005/8/layout/default" loCatId="process" qsTypeId="urn:microsoft.com/office/officeart/2005/8/quickstyle/simple1" qsCatId="simple" csTypeId="urn:microsoft.com/office/officeart/2005/8/colors/accent1_2" csCatId="accent1" phldr="1"/>
      <dgm:spPr/>
      <dgm:t>
        <a:bodyPr/>
        <a:lstStyle/>
        <a:p>
          <a:endParaRPr lang="en-US"/>
        </a:p>
      </dgm:t>
    </dgm:pt>
    <dgm:pt modelId="{DA0A6A29-8181-7A47-A942-8BA13E54E8D9}">
      <dgm:prSet custT="1"/>
      <dgm:spPr/>
      <dgm:t>
        <a:bodyPr anchor="t"/>
        <a:lstStyle/>
        <a:p>
          <a:pPr algn="ctr"/>
          <a:r>
            <a:rPr lang="en-US" sz="1800" b="1" i="0" dirty="0">
              <a:latin typeface="Arial" panose="020B0604020202020204" pitchFamily="34" charset="0"/>
              <a:cs typeface="Arial" panose="020B0604020202020204" pitchFamily="34" charset="0"/>
            </a:rPr>
            <a:t>Intervention characteristics </a:t>
          </a:r>
        </a:p>
        <a:p>
          <a:pPr algn="ctr"/>
          <a:r>
            <a:rPr lang="en-US" sz="1600" b="0" i="0" dirty="0" err="1">
              <a:latin typeface="Arial" panose="020B0604020202020204" pitchFamily="34" charset="0"/>
              <a:cs typeface="Arial" panose="020B0604020202020204" pitchFamily="34" charset="0"/>
            </a:rPr>
            <a:t>PrEP</a:t>
          </a:r>
          <a:r>
            <a:rPr lang="en-US" sz="1600" b="0" i="0" dirty="0">
              <a:latin typeface="Arial" panose="020B0604020202020204" pitchFamily="34" charset="0"/>
              <a:cs typeface="Arial" panose="020B0604020202020204" pitchFamily="34" charset="0"/>
            </a:rPr>
            <a:t> characteristics </a:t>
          </a:r>
          <a:endParaRPr lang="en-US" sz="2000" b="1" dirty="0">
            <a:latin typeface="Arial" panose="020B0604020202020204" pitchFamily="34" charset="0"/>
            <a:cs typeface="Arial" panose="020B0604020202020204" pitchFamily="34" charset="0"/>
          </a:endParaRPr>
        </a:p>
      </dgm:t>
    </dgm:pt>
    <dgm:pt modelId="{A526B4B8-39AB-BE4F-9941-B5ACBDCA4021}" type="parTrans" cxnId="{4F76404E-485F-434D-9B7E-539F7A48DB72}">
      <dgm:prSet/>
      <dgm:spPr/>
      <dgm:t>
        <a:bodyPr/>
        <a:lstStyle/>
        <a:p>
          <a:endParaRPr lang="en-US"/>
        </a:p>
      </dgm:t>
    </dgm:pt>
    <dgm:pt modelId="{A16CB41D-AD83-D145-8D44-22D3B87E0E08}" type="sibTrans" cxnId="{4F76404E-485F-434D-9B7E-539F7A48DB72}">
      <dgm:prSet/>
      <dgm:spPr/>
      <dgm:t>
        <a:bodyPr/>
        <a:lstStyle/>
        <a:p>
          <a:endParaRPr lang="en-US"/>
        </a:p>
      </dgm:t>
    </dgm:pt>
    <dgm:pt modelId="{76E36B58-0494-D44D-B377-A7BB057208B0}">
      <dgm:prSet custT="1"/>
      <dgm:spPr/>
      <dgm:t>
        <a:bodyPr anchor="t"/>
        <a:lstStyle/>
        <a:p>
          <a:pPr algn="ctr"/>
          <a:r>
            <a:rPr lang="en-US" sz="1800" b="1" i="0" dirty="0">
              <a:latin typeface="Arial" panose="020B0604020202020204" pitchFamily="34" charset="0"/>
              <a:cs typeface="Arial" panose="020B0604020202020204" pitchFamily="34" charset="0"/>
            </a:rPr>
            <a:t>Outer setting</a:t>
          </a:r>
        </a:p>
        <a:p>
          <a:pPr algn="ctr"/>
          <a:r>
            <a:rPr lang="en-US" sz="1800" b="1" i="0" dirty="0">
              <a:latin typeface="Arial" panose="020B0604020202020204" pitchFamily="34" charset="0"/>
              <a:cs typeface="Arial" panose="020B0604020202020204" pitchFamily="34" charset="0"/>
            </a:rPr>
            <a:t> </a:t>
          </a:r>
          <a:r>
            <a:rPr lang="en-US" sz="1600" b="0" i="0" dirty="0">
              <a:latin typeface="Arial" panose="020B0604020202020204" pitchFamily="34" charset="0"/>
              <a:cs typeface="Arial" panose="020B0604020202020204" pitchFamily="34" charset="0"/>
            </a:rPr>
            <a:t>Economic, political, and social context </a:t>
          </a:r>
          <a:endParaRPr lang="en-US" sz="1800" dirty="0">
            <a:latin typeface="Arial" panose="020B0604020202020204" pitchFamily="34" charset="0"/>
            <a:cs typeface="Arial" panose="020B0604020202020204" pitchFamily="34" charset="0"/>
          </a:endParaRPr>
        </a:p>
      </dgm:t>
    </dgm:pt>
    <dgm:pt modelId="{06CD29D3-1E51-7F43-B41E-429D6EA2B109}" type="parTrans" cxnId="{0EA67785-AC30-434F-88B6-CD067D2960AB}">
      <dgm:prSet/>
      <dgm:spPr/>
      <dgm:t>
        <a:bodyPr/>
        <a:lstStyle/>
        <a:p>
          <a:endParaRPr lang="en-US"/>
        </a:p>
      </dgm:t>
    </dgm:pt>
    <dgm:pt modelId="{2224B947-DAA9-2040-AB73-D1448B0FD5A9}" type="sibTrans" cxnId="{0EA67785-AC30-434F-88B6-CD067D2960AB}">
      <dgm:prSet/>
      <dgm:spPr/>
      <dgm:t>
        <a:bodyPr/>
        <a:lstStyle/>
        <a:p>
          <a:endParaRPr lang="en-US"/>
        </a:p>
      </dgm:t>
    </dgm:pt>
    <dgm:pt modelId="{773F5548-2597-574B-ABAF-1B5E1D04CC79}">
      <dgm:prSet custT="1"/>
      <dgm:spPr/>
      <dgm:t>
        <a:bodyPr anchor="t"/>
        <a:lstStyle/>
        <a:p>
          <a:pPr algn="ctr"/>
          <a:r>
            <a:rPr lang="en-US" sz="1800" b="1" i="0" dirty="0">
              <a:latin typeface="Arial" panose="020B0604020202020204" pitchFamily="34" charset="0"/>
              <a:cs typeface="Arial" panose="020B0604020202020204" pitchFamily="34" charset="0"/>
            </a:rPr>
            <a:t>Inner setting</a:t>
          </a:r>
        </a:p>
        <a:p>
          <a:pPr algn="ctr"/>
          <a:r>
            <a:rPr lang="en-US" sz="1600" b="0" i="0" dirty="0">
              <a:latin typeface="Arial" panose="020B0604020202020204" pitchFamily="34" charset="0"/>
              <a:cs typeface="Arial" panose="020B0604020202020204" pitchFamily="34" charset="0"/>
            </a:rPr>
            <a:t>OB/GYN clinics</a:t>
          </a:r>
          <a:endParaRPr lang="en-US" sz="1800" b="1" dirty="0">
            <a:latin typeface="Arial" panose="020B0604020202020204" pitchFamily="34" charset="0"/>
            <a:cs typeface="Arial" panose="020B0604020202020204" pitchFamily="34" charset="0"/>
          </a:endParaRPr>
        </a:p>
      </dgm:t>
    </dgm:pt>
    <dgm:pt modelId="{9396B632-362C-7D48-9E38-FB13CE06BE07}" type="parTrans" cxnId="{6B942D4D-2A16-0E45-A1CC-A6AA5F0A3DBD}">
      <dgm:prSet/>
      <dgm:spPr/>
      <dgm:t>
        <a:bodyPr/>
        <a:lstStyle/>
        <a:p>
          <a:endParaRPr lang="en-US"/>
        </a:p>
      </dgm:t>
    </dgm:pt>
    <dgm:pt modelId="{164A4B09-A58F-124D-A6E1-8A371AAA1EF3}" type="sibTrans" cxnId="{6B942D4D-2A16-0E45-A1CC-A6AA5F0A3DBD}">
      <dgm:prSet/>
      <dgm:spPr/>
      <dgm:t>
        <a:bodyPr/>
        <a:lstStyle/>
        <a:p>
          <a:endParaRPr lang="en-US"/>
        </a:p>
      </dgm:t>
    </dgm:pt>
    <dgm:pt modelId="{52E9AF07-5A22-634B-8303-36062315B518}">
      <dgm:prSet custT="1"/>
      <dgm:spPr/>
      <dgm:t>
        <a:bodyPr anchor="t"/>
        <a:lstStyle/>
        <a:p>
          <a:pPr marL="0" lvl="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Individuals Involved</a:t>
          </a:r>
        </a:p>
        <a:p>
          <a:pPr marL="171450" lvl="1" indent="-171450" algn="ctr" defTabSz="711200">
            <a:lnSpc>
              <a:spcPct val="90000"/>
            </a:lnSpc>
            <a:spcBef>
              <a:spcPct val="0"/>
            </a:spcBef>
            <a:spcAft>
              <a:spcPct val="15000"/>
            </a:spcAft>
            <a:buChar char="•"/>
          </a:pPr>
          <a:r>
            <a:rPr lang="en-US" sz="1600" b="0" i="0" kern="1200" dirty="0">
              <a:solidFill>
                <a:prstClr val="white"/>
              </a:solidFill>
              <a:latin typeface="Arial" panose="020B0604020202020204" pitchFamily="34" charset="0"/>
              <a:ea typeface="+mn-ea"/>
              <a:cs typeface="Arial" panose="020B0604020202020204" pitchFamily="34" charset="0"/>
            </a:rPr>
            <a:t>Characteristics of patients and sex partners </a:t>
          </a:r>
        </a:p>
      </dgm:t>
    </dgm:pt>
    <dgm:pt modelId="{E17C04BB-B1DA-754B-8342-3904D501FFE3}" type="parTrans" cxnId="{CFB637CD-2C48-824D-8D4C-33DC15571EBE}">
      <dgm:prSet/>
      <dgm:spPr/>
      <dgm:t>
        <a:bodyPr/>
        <a:lstStyle/>
        <a:p>
          <a:endParaRPr lang="en-US"/>
        </a:p>
      </dgm:t>
    </dgm:pt>
    <dgm:pt modelId="{33AA161E-3999-1644-A402-2B7592CE4578}" type="sibTrans" cxnId="{CFB637CD-2C48-824D-8D4C-33DC15571EBE}">
      <dgm:prSet/>
      <dgm:spPr/>
      <dgm:t>
        <a:bodyPr/>
        <a:lstStyle/>
        <a:p>
          <a:endParaRPr lang="en-US"/>
        </a:p>
      </dgm:t>
    </dgm:pt>
    <dgm:pt modelId="{D6979A70-50A0-1F49-83CB-C7489C5ADF12}">
      <dgm:prSet custT="1"/>
      <dgm:spPr/>
      <dgm:t>
        <a:bodyPr anchor="t"/>
        <a:lstStyle/>
        <a:p>
          <a:r>
            <a:rPr lang="en-US" sz="1800" b="1" i="0" dirty="0">
              <a:latin typeface="Arial" panose="020B0604020202020204" pitchFamily="34" charset="0"/>
              <a:cs typeface="Arial" panose="020B0604020202020204" pitchFamily="34" charset="0"/>
            </a:rPr>
            <a:t>Implementation process </a:t>
          </a:r>
        </a:p>
        <a:p>
          <a:r>
            <a:rPr lang="en-US" sz="1600" b="0" i="0" dirty="0">
              <a:latin typeface="Arial" panose="020B0604020202020204" pitchFamily="34" charset="0"/>
              <a:cs typeface="Arial" panose="020B0604020202020204" pitchFamily="34" charset="0"/>
            </a:rPr>
            <a:t>Integration in routine care</a:t>
          </a:r>
          <a:endParaRPr lang="en-US" sz="1600" b="0" dirty="0">
            <a:latin typeface="Arial" panose="020B0604020202020204" pitchFamily="34" charset="0"/>
            <a:cs typeface="Arial" panose="020B0604020202020204" pitchFamily="34" charset="0"/>
          </a:endParaRPr>
        </a:p>
      </dgm:t>
    </dgm:pt>
    <dgm:pt modelId="{3E101C2B-5FF3-8F44-9505-D9BBA5401AE6}" type="parTrans" cxnId="{F3E79E9A-89A9-8E44-BADB-FF57B0329366}">
      <dgm:prSet/>
      <dgm:spPr/>
      <dgm:t>
        <a:bodyPr/>
        <a:lstStyle/>
        <a:p>
          <a:endParaRPr lang="en-US"/>
        </a:p>
      </dgm:t>
    </dgm:pt>
    <dgm:pt modelId="{CAE82AF2-3AEB-A842-835B-99439610828D}" type="sibTrans" cxnId="{F3E79E9A-89A9-8E44-BADB-FF57B0329366}">
      <dgm:prSet/>
      <dgm:spPr/>
      <dgm:t>
        <a:bodyPr/>
        <a:lstStyle/>
        <a:p>
          <a:endParaRPr lang="en-US"/>
        </a:p>
      </dgm:t>
    </dgm:pt>
    <dgm:pt modelId="{A8084F28-2C05-F348-ACB8-FEEAFA1AD0BE}" type="pres">
      <dgm:prSet presAssocID="{68563EDF-4AA5-3644-9304-36E8DA81F919}" presName="diagram" presStyleCnt="0">
        <dgm:presLayoutVars>
          <dgm:dir/>
          <dgm:resizeHandles val="exact"/>
        </dgm:presLayoutVars>
      </dgm:prSet>
      <dgm:spPr/>
    </dgm:pt>
    <dgm:pt modelId="{636BDAA0-D16B-D94C-B808-D8D06EFFF03A}" type="pres">
      <dgm:prSet presAssocID="{DA0A6A29-8181-7A47-A942-8BA13E54E8D9}" presName="node" presStyleLbl="node1" presStyleIdx="0" presStyleCnt="5">
        <dgm:presLayoutVars>
          <dgm:bulletEnabled val="1"/>
        </dgm:presLayoutVars>
      </dgm:prSet>
      <dgm:spPr/>
    </dgm:pt>
    <dgm:pt modelId="{1B3481A9-E557-884C-8E6D-5F916CD34FC3}" type="pres">
      <dgm:prSet presAssocID="{A16CB41D-AD83-D145-8D44-22D3B87E0E08}" presName="sibTrans" presStyleCnt="0"/>
      <dgm:spPr/>
    </dgm:pt>
    <dgm:pt modelId="{C4F84252-8EEE-F747-B0CC-41AA077DDB9F}" type="pres">
      <dgm:prSet presAssocID="{76E36B58-0494-D44D-B377-A7BB057208B0}" presName="node" presStyleLbl="node1" presStyleIdx="1" presStyleCnt="5">
        <dgm:presLayoutVars>
          <dgm:bulletEnabled val="1"/>
        </dgm:presLayoutVars>
      </dgm:prSet>
      <dgm:spPr/>
    </dgm:pt>
    <dgm:pt modelId="{F4ACB73A-C8EA-6A40-8B0C-385EAD0651BF}" type="pres">
      <dgm:prSet presAssocID="{2224B947-DAA9-2040-AB73-D1448B0FD5A9}" presName="sibTrans" presStyleCnt="0"/>
      <dgm:spPr/>
    </dgm:pt>
    <dgm:pt modelId="{38A6BC92-ECBD-864E-8756-48A6886D0A4F}" type="pres">
      <dgm:prSet presAssocID="{773F5548-2597-574B-ABAF-1B5E1D04CC79}" presName="node" presStyleLbl="node1" presStyleIdx="2" presStyleCnt="5">
        <dgm:presLayoutVars>
          <dgm:bulletEnabled val="1"/>
        </dgm:presLayoutVars>
      </dgm:prSet>
      <dgm:spPr/>
    </dgm:pt>
    <dgm:pt modelId="{E0DA8A64-519A-3549-8BD4-C892794EF3E2}" type="pres">
      <dgm:prSet presAssocID="{164A4B09-A58F-124D-A6E1-8A371AAA1EF3}" presName="sibTrans" presStyleCnt="0"/>
      <dgm:spPr/>
    </dgm:pt>
    <dgm:pt modelId="{86B0EEA5-D6A8-6143-B0E4-6690145BB229}" type="pres">
      <dgm:prSet presAssocID="{52E9AF07-5A22-634B-8303-36062315B518}" presName="node" presStyleLbl="node1" presStyleIdx="3" presStyleCnt="5">
        <dgm:presLayoutVars>
          <dgm:bulletEnabled val="1"/>
        </dgm:presLayoutVars>
      </dgm:prSet>
      <dgm:spPr/>
    </dgm:pt>
    <dgm:pt modelId="{157428C0-3B5F-6049-A1C5-772C25D3E517}" type="pres">
      <dgm:prSet presAssocID="{33AA161E-3999-1644-A402-2B7592CE4578}" presName="sibTrans" presStyleCnt="0"/>
      <dgm:spPr/>
    </dgm:pt>
    <dgm:pt modelId="{6E387E25-9D0D-8F4C-A554-44B038FE25E2}" type="pres">
      <dgm:prSet presAssocID="{D6979A70-50A0-1F49-83CB-C7489C5ADF12}" presName="node" presStyleLbl="node1" presStyleIdx="4" presStyleCnt="5" custLinFactNeighborY="2098">
        <dgm:presLayoutVars>
          <dgm:bulletEnabled val="1"/>
        </dgm:presLayoutVars>
      </dgm:prSet>
      <dgm:spPr/>
    </dgm:pt>
  </dgm:ptLst>
  <dgm:cxnLst>
    <dgm:cxn modelId="{788C4E2A-B3E6-8C43-97CF-F854DA15BEB0}" type="presOf" srcId="{52E9AF07-5A22-634B-8303-36062315B518}" destId="{86B0EEA5-D6A8-6143-B0E4-6690145BB229}" srcOrd="0" destOrd="0" presId="urn:microsoft.com/office/officeart/2005/8/layout/default"/>
    <dgm:cxn modelId="{3185C92E-58AC-8248-9C67-7AA3AAF3A79E}" type="presOf" srcId="{D6979A70-50A0-1F49-83CB-C7489C5ADF12}" destId="{6E387E25-9D0D-8F4C-A554-44B038FE25E2}" srcOrd="0" destOrd="0" presId="urn:microsoft.com/office/officeart/2005/8/layout/default"/>
    <dgm:cxn modelId="{6B942D4D-2A16-0E45-A1CC-A6AA5F0A3DBD}" srcId="{68563EDF-4AA5-3644-9304-36E8DA81F919}" destId="{773F5548-2597-574B-ABAF-1B5E1D04CC79}" srcOrd="2" destOrd="0" parTransId="{9396B632-362C-7D48-9E38-FB13CE06BE07}" sibTransId="{164A4B09-A58F-124D-A6E1-8A371AAA1EF3}"/>
    <dgm:cxn modelId="{4F76404E-485F-434D-9B7E-539F7A48DB72}" srcId="{68563EDF-4AA5-3644-9304-36E8DA81F919}" destId="{DA0A6A29-8181-7A47-A942-8BA13E54E8D9}" srcOrd="0" destOrd="0" parTransId="{A526B4B8-39AB-BE4F-9941-B5ACBDCA4021}" sibTransId="{A16CB41D-AD83-D145-8D44-22D3B87E0E08}"/>
    <dgm:cxn modelId="{E09B3585-F2E8-D045-B1CB-62173BD2EF85}" type="presOf" srcId="{68563EDF-4AA5-3644-9304-36E8DA81F919}" destId="{A8084F28-2C05-F348-ACB8-FEEAFA1AD0BE}" srcOrd="0" destOrd="0" presId="urn:microsoft.com/office/officeart/2005/8/layout/default"/>
    <dgm:cxn modelId="{0EA67785-AC30-434F-88B6-CD067D2960AB}" srcId="{68563EDF-4AA5-3644-9304-36E8DA81F919}" destId="{76E36B58-0494-D44D-B377-A7BB057208B0}" srcOrd="1" destOrd="0" parTransId="{06CD29D3-1E51-7F43-B41E-429D6EA2B109}" sibTransId="{2224B947-DAA9-2040-AB73-D1448B0FD5A9}"/>
    <dgm:cxn modelId="{F3E79E9A-89A9-8E44-BADB-FF57B0329366}" srcId="{68563EDF-4AA5-3644-9304-36E8DA81F919}" destId="{D6979A70-50A0-1F49-83CB-C7489C5ADF12}" srcOrd="4" destOrd="0" parTransId="{3E101C2B-5FF3-8F44-9505-D9BBA5401AE6}" sibTransId="{CAE82AF2-3AEB-A842-835B-99439610828D}"/>
    <dgm:cxn modelId="{CFB637CD-2C48-824D-8D4C-33DC15571EBE}" srcId="{68563EDF-4AA5-3644-9304-36E8DA81F919}" destId="{52E9AF07-5A22-634B-8303-36062315B518}" srcOrd="3" destOrd="0" parTransId="{E17C04BB-B1DA-754B-8342-3904D501FFE3}" sibTransId="{33AA161E-3999-1644-A402-2B7592CE4578}"/>
    <dgm:cxn modelId="{26FDCED1-13BC-1D46-8018-4B1184B1FE18}" type="presOf" srcId="{76E36B58-0494-D44D-B377-A7BB057208B0}" destId="{C4F84252-8EEE-F747-B0CC-41AA077DDB9F}" srcOrd="0" destOrd="0" presId="urn:microsoft.com/office/officeart/2005/8/layout/default"/>
    <dgm:cxn modelId="{D2796BE0-0A57-5743-A6C1-ECC726F1D85A}" type="presOf" srcId="{DA0A6A29-8181-7A47-A942-8BA13E54E8D9}" destId="{636BDAA0-D16B-D94C-B808-D8D06EFFF03A}" srcOrd="0" destOrd="0" presId="urn:microsoft.com/office/officeart/2005/8/layout/default"/>
    <dgm:cxn modelId="{B718A7F8-1764-D646-AAD8-57D2B2F26BCD}" type="presOf" srcId="{773F5548-2597-574B-ABAF-1B5E1D04CC79}" destId="{38A6BC92-ECBD-864E-8756-48A6886D0A4F}" srcOrd="0" destOrd="0" presId="urn:microsoft.com/office/officeart/2005/8/layout/default"/>
    <dgm:cxn modelId="{D295121F-3E29-6542-80FD-93130F40FA64}" type="presParOf" srcId="{A8084F28-2C05-F348-ACB8-FEEAFA1AD0BE}" destId="{636BDAA0-D16B-D94C-B808-D8D06EFFF03A}" srcOrd="0" destOrd="0" presId="urn:microsoft.com/office/officeart/2005/8/layout/default"/>
    <dgm:cxn modelId="{8AD90D0E-42C4-1043-A677-C9A14C20C314}" type="presParOf" srcId="{A8084F28-2C05-F348-ACB8-FEEAFA1AD0BE}" destId="{1B3481A9-E557-884C-8E6D-5F916CD34FC3}" srcOrd="1" destOrd="0" presId="urn:microsoft.com/office/officeart/2005/8/layout/default"/>
    <dgm:cxn modelId="{E550AA9F-F27F-444B-B601-27E163EFC073}" type="presParOf" srcId="{A8084F28-2C05-F348-ACB8-FEEAFA1AD0BE}" destId="{C4F84252-8EEE-F747-B0CC-41AA077DDB9F}" srcOrd="2" destOrd="0" presId="urn:microsoft.com/office/officeart/2005/8/layout/default"/>
    <dgm:cxn modelId="{58D24CA4-9658-904B-95A1-41FBE91E7FD1}" type="presParOf" srcId="{A8084F28-2C05-F348-ACB8-FEEAFA1AD0BE}" destId="{F4ACB73A-C8EA-6A40-8B0C-385EAD0651BF}" srcOrd="3" destOrd="0" presId="urn:microsoft.com/office/officeart/2005/8/layout/default"/>
    <dgm:cxn modelId="{40551CA3-BC72-AD4D-9C87-75B9CFEB29B3}" type="presParOf" srcId="{A8084F28-2C05-F348-ACB8-FEEAFA1AD0BE}" destId="{38A6BC92-ECBD-864E-8756-48A6886D0A4F}" srcOrd="4" destOrd="0" presId="urn:microsoft.com/office/officeart/2005/8/layout/default"/>
    <dgm:cxn modelId="{AEF71A32-668B-8D47-A43A-A2B48E59B0D6}" type="presParOf" srcId="{A8084F28-2C05-F348-ACB8-FEEAFA1AD0BE}" destId="{E0DA8A64-519A-3549-8BD4-C892794EF3E2}" srcOrd="5" destOrd="0" presId="urn:microsoft.com/office/officeart/2005/8/layout/default"/>
    <dgm:cxn modelId="{AD8DCD76-AA04-0C41-BEAC-4B83EB8EB01F}" type="presParOf" srcId="{A8084F28-2C05-F348-ACB8-FEEAFA1AD0BE}" destId="{86B0EEA5-D6A8-6143-B0E4-6690145BB229}" srcOrd="6" destOrd="0" presId="urn:microsoft.com/office/officeart/2005/8/layout/default"/>
    <dgm:cxn modelId="{99AC7B91-B2F7-944E-9A7B-4F21D9B719FA}" type="presParOf" srcId="{A8084F28-2C05-F348-ACB8-FEEAFA1AD0BE}" destId="{157428C0-3B5F-6049-A1C5-772C25D3E517}" srcOrd="7" destOrd="0" presId="urn:microsoft.com/office/officeart/2005/8/layout/default"/>
    <dgm:cxn modelId="{E9968FFE-A7DA-F844-907E-EC30371B1724}" type="presParOf" srcId="{A8084F28-2C05-F348-ACB8-FEEAFA1AD0BE}" destId="{6E387E25-9D0D-8F4C-A554-44B038FE25E2}"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BDAA0-D16B-D94C-B808-D8D06EFFF03A}">
      <dsp:nvSpPr>
        <dsp:cNvPr id="0" name=""/>
        <dsp:cNvSpPr/>
      </dsp:nvSpPr>
      <dsp:spPr>
        <a:xfrm>
          <a:off x="424338" y="1014"/>
          <a:ext cx="2306538" cy="13839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Intervention characteristics </a:t>
          </a:r>
        </a:p>
        <a:p>
          <a:pPr marL="0" lvl="0" indent="0" algn="ctr" defTabSz="800100">
            <a:lnSpc>
              <a:spcPct val="90000"/>
            </a:lnSpc>
            <a:spcBef>
              <a:spcPct val="0"/>
            </a:spcBef>
            <a:spcAft>
              <a:spcPct val="35000"/>
            </a:spcAft>
            <a:buNone/>
          </a:pPr>
          <a:r>
            <a:rPr lang="en-US" sz="1600" b="0" i="0" kern="1200" dirty="0" err="1">
              <a:latin typeface="Arial" panose="020B0604020202020204" pitchFamily="34" charset="0"/>
              <a:cs typeface="Arial" panose="020B0604020202020204" pitchFamily="34" charset="0"/>
            </a:rPr>
            <a:t>PrEP</a:t>
          </a:r>
          <a:r>
            <a:rPr lang="en-US" sz="1600" b="0" i="0" kern="1200" dirty="0">
              <a:latin typeface="Arial" panose="020B0604020202020204" pitchFamily="34" charset="0"/>
              <a:cs typeface="Arial" panose="020B0604020202020204" pitchFamily="34" charset="0"/>
            </a:rPr>
            <a:t> characteristics </a:t>
          </a:r>
          <a:endParaRPr lang="en-US" sz="2000" b="1" kern="1200" dirty="0">
            <a:latin typeface="Arial" panose="020B0604020202020204" pitchFamily="34" charset="0"/>
            <a:cs typeface="Arial" panose="020B0604020202020204" pitchFamily="34" charset="0"/>
          </a:endParaRPr>
        </a:p>
      </dsp:txBody>
      <dsp:txXfrm>
        <a:off x="424338" y="1014"/>
        <a:ext cx="2306538" cy="1383922"/>
      </dsp:txXfrm>
    </dsp:sp>
    <dsp:sp modelId="{C4F84252-8EEE-F747-B0CC-41AA077DDB9F}">
      <dsp:nvSpPr>
        <dsp:cNvPr id="0" name=""/>
        <dsp:cNvSpPr/>
      </dsp:nvSpPr>
      <dsp:spPr>
        <a:xfrm>
          <a:off x="2961530" y="1014"/>
          <a:ext cx="2306538" cy="13839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Outer setting</a:t>
          </a:r>
        </a:p>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 </a:t>
          </a:r>
          <a:r>
            <a:rPr lang="en-US" sz="1600" b="0" i="0" kern="1200" dirty="0">
              <a:latin typeface="Arial" panose="020B0604020202020204" pitchFamily="34" charset="0"/>
              <a:cs typeface="Arial" panose="020B0604020202020204" pitchFamily="34" charset="0"/>
            </a:rPr>
            <a:t>Economic, political, and social context </a:t>
          </a:r>
          <a:endParaRPr lang="en-US" sz="1800" kern="1200" dirty="0">
            <a:latin typeface="Arial" panose="020B0604020202020204" pitchFamily="34" charset="0"/>
            <a:cs typeface="Arial" panose="020B0604020202020204" pitchFamily="34" charset="0"/>
          </a:endParaRPr>
        </a:p>
      </dsp:txBody>
      <dsp:txXfrm>
        <a:off x="2961530" y="1014"/>
        <a:ext cx="2306538" cy="1383922"/>
      </dsp:txXfrm>
    </dsp:sp>
    <dsp:sp modelId="{38A6BC92-ECBD-864E-8756-48A6886D0A4F}">
      <dsp:nvSpPr>
        <dsp:cNvPr id="0" name=""/>
        <dsp:cNvSpPr/>
      </dsp:nvSpPr>
      <dsp:spPr>
        <a:xfrm>
          <a:off x="5498722" y="1014"/>
          <a:ext cx="2306538" cy="13839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Inner setting</a:t>
          </a:r>
        </a:p>
        <a:p>
          <a:pPr marL="0" lvl="0" indent="0" algn="ctr" defTabSz="800100">
            <a:lnSpc>
              <a:spcPct val="90000"/>
            </a:lnSpc>
            <a:spcBef>
              <a:spcPct val="0"/>
            </a:spcBef>
            <a:spcAft>
              <a:spcPct val="35000"/>
            </a:spcAft>
            <a:buNone/>
          </a:pPr>
          <a:r>
            <a:rPr lang="en-US" sz="1600" b="0" i="0" kern="1200" dirty="0">
              <a:latin typeface="Arial" panose="020B0604020202020204" pitchFamily="34" charset="0"/>
              <a:cs typeface="Arial" panose="020B0604020202020204" pitchFamily="34" charset="0"/>
            </a:rPr>
            <a:t>OB/GYN clinics</a:t>
          </a:r>
          <a:endParaRPr lang="en-US" sz="1800" b="1" kern="1200" dirty="0">
            <a:latin typeface="Arial" panose="020B0604020202020204" pitchFamily="34" charset="0"/>
            <a:cs typeface="Arial" panose="020B0604020202020204" pitchFamily="34" charset="0"/>
          </a:endParaRPr>
        </a:p>
      </dsp:txBody>
      <dsp:txXfrm>
        <a:off x="5498722" y="1014"/>
        <a:ext cx="2306538" cy="1383922"/>
      </dsp:txXfrm>
    </dsp:sp>
    <dsp:sp modelId="{86B0EEA5-D6A8-6143-B0E4-6690145BB229}">
      <dsp:nvSpPr>
        <dsp:cNvPr id="0" name=""/>
        <dsp:cNvSpPr/>
      </dsp:nvSpPr>
      <dsp:spPr>
        <a:xfrm>
          <a:off x="1692934" y="1615591"/>
          <a:ext cx="2306538" cy="13839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Individuals Involved</a:t>
          </a:r>
        </a:p>
        <a:p>
          <a:pPr marL="171450" lvl="1" indent="-171450" algn="ctr" defTabSz="711200">
            <a:lnSpc>
              <a:spcPct val="90000"/>
            </a:lnSpc>
            <a:spcBef>
              <a:spcPct val="0"/>
            </a:spcBef>
            <a:spcAft>
              <a:spcPct val="15000"/>
            </a:spcAft>
            <a:buNone/>
          </a:pPr>
          <a:r>
            <a:rPr lang="en-US" sz="1600" b="0" i="0" kern="1200" dirty="0">
              <a:solidFill>
                <a:prstClr val="white"/>
              </a:solidFill>
              <a:latin typeface="Arial" panose="020B0604020202020204" pitchFamily="34" charset="0"/>
              <a:ea typeface="+mn-ea"/>
              <a:cs typeface="Arial" panose="020B0604020202020204" pitchFamily="34" charset="0"/>
            </a:rPr>
            <a:t>Characteristics of patients and sex partners </a:t>
          </a:r>
        </a:p>
      </dsp:txBody>
      <dsp:txXfrm>
        <a:off x="1692934" y="1615591"/>
        <a:ext cx="2306538" cy="1383922"/>
      </dsp:txXfrm>
    </dsp:sp>
    <dsp:sp modelId="{6E387E25-9D0D-8F4C-A554-44B038FE25E2}">
      <dsp:nvSpPr>
        <dsp:cNvPr id="0" name=""/>
        <dsp:cNvSpPr/>
      </dsp:nvSpPr>
      <dsp:spPr>
        <a:xfrm>
          <a:off x="4230126" y="1616606"/>
          <a:ext cx="2306538" cy="13839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Implementation process </a:t>
          </a:r>
        </a:p>
        <a:p>
          <a:pPr marL="0" lvl="0" indent="0" algn="ctr" defTabSz="800100">
            <a:lnSpc>
              <a:spcPct val="90000"/>
            </a:lnSpc>
            <a:spcBef>
              <a:spcPct val="0"/>
            </a:spcBef>
            <a:spcAft>
              <a:spcPct val="35000"/>
            </a:spcAft>
            <a:buNone/>
          </a:pPr>
          <a:r>
            <a:rPr lang="en-US" sz="1600" b="0" i="0" kern="1200" dirty="0">
              <a:latin typeface="Arial" panose="020B0604020202020204" pitchFamily="34" charset="0"/>
              <a:cs typeface="Arial" panose="020B0604020202020204" pitchFamily="34" charset="0"/>
            </a:rPr>
            <a:t>Integration in routine care</a:t>
          </a:r>
          <a:endParaRPr lang="en-US" sz="1600" b="0" kern="1200" dirty="0">
            <a:latin typeface="Arial" panose="020B0604020202020204" pitchFamily="34" charset="0"/>
            <a:cs typeface="Arial" panose="020B0604020202020204" pitchFamily="34" charset="0"/>
          </a:endParaRPr>
        </a:p>
      </dsp:txBody>
      <dsp:txXfrm>
        <a:off x="4230126" y="1616606"/>
        <a:ext cx="2306538" cy="13839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BDAA0-D16B-D94C-B808-D8D06EFFF03A}">
      <dsp:nvSpPr>
        <dsp:cNvPr id="0" name=""/>
        <dsp:cNvSpPr/>
      </dsp:nvSpPr>
      <dsp:spPr>
        <a:xfrm>
          <a:off x="424338" y="1014"/>
          <a:ext cx="2306538" cy="13839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Intervention characteristics </a:t>
          </a:r>
        </a:p>
        <a:p>
          <a:pPr marL="0" lvl="0" indent="0" algn="ctr" defTabSz="800100">
            <a:lnSpc>
              <a:spcPct val="90000"/>
            </a:lnSpc>
            <a:spcBef>
              <a:spcPct val="0"/>
            </a:spcBef>
            <a:spcAft>
              <a:spcPct val="35000"/>
            </a:spcAft>
            <a:buNone/>
          </a:pPr>
          <a:r>
            <a:rPr lang="en-US" sz="1600" b="0" i="0" kern="1200" dirty="0" err="1">
              <a:latin typeface="Arial" panose="020B0604020202020204" pitchFamily="34" charset="0"/>
              <a:cs typeface="Arial" panose="020B0604020202020204" pitchFamily="34" charset="0"/>
            </a:rPr>
            <a:t>PrEP</a:t>
          </a:r>
          <a:r>
            <a:rPr lang="en-US" sz="1600" b="0" i="0" kern="1200" dirty="0">
              <a:latin typeface="Arial" panose="020B0604020202020204" pitchFamily="34" charset="0"/>
              <a:cs typeface="Arial" panose="020B0604020202020204" pitchFamily="34" charset="0"/>
            </a:rPr>
            <a:t> characteristics </a:t>
          </a:r>
          <a:endParaRPr lang="en-US" sz="2000" b="1" kern="1200" dirty="0">
            <a:latin typeface="Arial" panose="020B0604020202020204" pitchFamily="34" charset="0"/>
            <a:cs typeface="Arial" panose="020B0604020202020204" pitchFamily="34" charset="0"/>
          </a:endParaRPr>
        </a:p>
      </dsp:txBody>
      <dsp:txXfrm>
        <a:off x="424338" y="1014"/>
        <a:ext cx="2306538" cy="1383922"/>
      </dsp:txXfrm>
    </dsp:sp>
    <dsp:sp modelId="{C4F84252-8EEE-F747-B0CC-41AA077DDB9F}">
      <dsp:nvSpPr>
        <dsp:cNvPr id="0" name=""/>
        <dsp:cNvSpPr/>
      </dsp:nvSpPr>
      <dsp:spPr>
        <a:xfrm>
          <a:off x="2961530" y="1014"/>
          <a:ext cx="2306538" cy="13839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Outer setting</a:t>
          </a:r>
        </a:p>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 </a:t>
          </a:r>
          <a:r>
            <a:rPr lang="en-US" sz="1600" b="0" i="0" kern="1200" dirty="0">
              <a:latin typeface="Arial" panose="020B0604020202020204" pitchFamily="34" charset="0"/>
              <a:cs typeface="Arial" panose="020B0604020202020204" pitchFamily="34" charset="0"/>
            </a:rPr>
            <a:t>Economic, political, and social context </a:t>
          </a:r>
          <a:endParaRPr lang="en-US" sz="1800" kern="1200" dirty="0">
            <a:latin typeface="Arial" panose="020B0604020202020204" pitchFamily="34" charset="0"/>
            <a:cs typeface="Arial" panose="020B0604020202020204" pitchFamily="34" charset="0"/>
          </a:endParaRPr>
        </a:p>
      </dsp:txBody>
      <dsp:txXfrm>
        <a:off x="2961530" y="1014"/>
        <a:ext cx="2306538" cy="1383922"/>
      </dsp:txXfrm>
    </dsp:sp>
    <dsp:sp modelId="{38A6BC92-ECBD-864E-8756-48A6886D0A4F}">
      <dsp:nvSpPr>
        <dsp:cNvPr id="0" name=""/>
        <dsp:cNvSpPr/>
      </dsp:nvSpPr>
      <dsp:spPr>
        <a:xfrm>
          <a:off x="5498722" y="1014"/>
          <a:ext cx="2306538" cy="13839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Inner setting</a:t>
          </a:r>
        </a:p>
        <a:p>
          <a:pPr marL="0" lvl="0" indent="0" algn="ctr" defTabSz="800100">
            <a:lnSpc>
              <a:spcPct val="90000"/>
            </a:lnSpc>
            <a:spcBef>
              <a:spcPct val="0"/>
            </a:spcBef>
            <a:spcAft>
              <a:spcPct val="35000"/>
            </a:spcAft>
            <a:buNone/>
          </a:pPr>
          <a:r>
            <a:rPr lang="en-US" sz="1600" b="0" i="0" kern="1200" dirty="0">
              <a:latin typeface="Arial" panose="020B0604020202020204" pitchFamily="34" charset="0"/>
              <a:cs typeface="Arial" panose="020B0604020202020204" pitchFamily="34" charset="0"/>
            </a:rPr>
            <a:t>OB/GYN clinics</a:t>
          </a:r>
          <a:endParaRPr lang="en-US" sz="1800" b="1" kern="1200" dirty="0">
            <a:latin typeface="Arial" panose="020B0604020202020204" pitchFamily="34" charset="0"/>
            <a:cs typeface="Arial" panose="020B0604020202020204" pitchFamily="34" charset="0"/>
          </a:endParaRPr>
        </a:p>
      </dsp:txBody>
      <dsp:txXfrm>
        <a:off x="5498722" y="1014"/>
        <a:ext cx="2306538" cy="1383922"/>
      </dsp:txXfrm>
    </dsp:sp>
    <dsp:sp modelId="{86B0EEA5-D6A8-6143-B0E4-6690145BB229}">
      <dsp:nvSpPr>
        <dsp:cNvPr id="0" name=""/>
        <dsp:cNvSpPr/>
      </dsp:nvSpPr>
      <dsp:spPr>
        <a:xfrm>
          <a:off x="1692934" y="1615591"/>
          <a:ext cx="2306538" cy="13839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Individuals Involved</a:t>
          </a:r>
        </a:p>
        <a:p>
          <a:pPr marL="171450" lvl="1" indent="-171450" algn="ctr" defTabSz="711200">
            <a:lnSpc>
              <a:spcPct val="90000"/>
            </a:lnSpc>
            <a:spcBef>
              <a:spcPct val="0"/>
            </a:spcBef>
            <a:spcAft>
              <a:spcPct val="15000"/>
            </a:spcAft>
            <a:buNone/>
          </a:pPr>
          <a:r>
            <a:rPr lang="en-US" sz="1600" b="0" i="0" kern="1200" dirty="0">
              <a:solidFill>
                <a:prstClr val="white"/>
              </a:solidFill>
              <a:latin typeface="Arial" panose="020B0604020202020204" pitchFamily="34" charset="0"/>
              <a:ea typeface="+mn-ea"/>
              <a:cs typeface="Arial" panose="020B0604020202020204" pitchFamily="34" charset="0"/>
            </a:rPr>
            <a:t>Characteristics of patients and sex partners </a:t>
          </a:r>
        </a:p>
      </dsp:txBody>
      <dsp:txXfrm>
        <a:off x="1692934" y="1615591"/>
        <a:ext cx="2306538" cy="1383922"/>
      </dsp:txXfrm>
    </dsp:sp>
    <dsp:sp modelId="{6E387E25-9D0D-8F4C-A554-44B038FE25E2}">
      <dsp:nvSpPr>
        <dsp:cNvPr id="0" name=""/>
        <dsp:cNvSpPr/>
      </dsp:nvSpPr>
      <dsp:spPr>
        <a:xfrm>
          <a:off x="4230126" y="1616606"/>
          <a:ext cx="2306538" cy="13839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Implementation process </a:t>
          </a:r>
        </a:p>
        <a:p>
          <a:pPr marL="0" lvl="0" indent="0" algn="ctr" defTabSz="800100">
            <a:lnSpc>
              <a:spcPct val="90000"/>
            </a:lnSpc>
            <a:spcBef>
              <a:spcPct val="0"/>
            </a:spcBef>
            <a:spcAft>
              <a:spcPct val="35000"/>
            </a:spcAft>
            <a:buNone/>
          </a:pPr>
          <a:r>
            <a:rPr lang="en-US" sz="1600" b="0" i="0" kern="1200" dirty="0">
              <a:latin typeface="Arial" panose="020B0604020202020204" pitchFamily="34" charset="0"/>
              <a:cs typeface="Arial" panose="020B0604020202020204" pitchFamily="34" charset="0"/>
            </a:rPr>
            <a:t>Integration in routine care</a:t>
          </a:r>
          <a:endParaRPr lang="en-US" sz="1600" b="0" kern="1200" dirty="0">
            <a:latin typeface="Arial" panose="020B0604020202020204" pitchFamily="34" charset="0"/>
            <a:cs typeface="Arial" panose="020B0604020202020204" pitchFamily="34" charset="0"/>
          </a:endParaRPr>
        </a:p>
      </dsp:txBody>
      <dsp:txXfrm>
        <a:off x="4230126" y="1616606"/>
        <a:ext cx="2306538" cy="13839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0.12963</cdr:x>
      <cdr:y>0</cdr:y>
    </cdr:from>
    <cdr:to>
      <cdr:x>0.94588</cdr:x>
      <cdr:y>0.61033</cdr:y>
    </cdr:to>
    <cdr:grpSp>
      <cdr:nvGrpSpPr>
        <cdr:cNvPr id="9" name="Group 8">
          <a:extLst xmlns:a="http://schemas.openxmlformats.org/drawingml/2006/main">
            <a:ext uri="{FF2B5EF4-FFF2-40B4-BE49-F238E27FC236}">
              <a16:creationId xmlns:a16="http://schemas.microsoft.com/office/drawing/2014/main" id="{641C03E6-81EA-4025-81F4-FC5891CD6857}"/>
            </a:ext>
          </a:extLst>
        </cdr:cNvPr>
        <cdr:cNvGrpSpPr/>
      </cdr:nvGrpSpPr>
      <cdr:grpSpPr>
        <a:xfrm xmlns:a="http://schemas.openxmlformats.org/drawingml/2006/main">
          <a:off x="1066803" y="0"/>
          <a:ext cx="6717411" cy="2762331"/>
          <a:chOff x="1072245" y="-1"/>
          <a:chExt cx="6751757" cy="3040953"/>
        </a:xfrm>
      </cdr:grpSpPr>
      <cdr:sp macro="" textlink="">
        <cdr:nvSpPr>
          <cdr:cNvPr id="2" name="TextBox 2"/>
          <cdr:cNvSpPr txBox="1"/>
        </cdr:nvSpPr>
        <cdr:spPr>
          <a:xfrm xmlns:a="http://schemas.openxmlformats.org/drawingml/2006/main">
            <a:off x="2144497" y="1593844"/>
            <a:ext cx="701192" cy="440470"/>
          </a:xfrm>
          <a:prstGeom xmlns:a="http://schemas.openxmlformats.org/drawingml/2006/main" prst="rect">
            <a:avLst/>
          </a:prstGeom>
          <a:ln xmlns:a="http://schemas.openxmlformats.org/drawingml/2006/main" w="9525"/>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xmlns:a="http://schemas.openxmlformats.org/drawingml/2006/main">
            <a:pPr algn="ctr"/>
            <a:r>
              <a:rPr lang="en-US" sz="2000" b="1" dirty="0">
                <a:latin typeface="Arial" pitchFamily="34" charset="0"/>
                <a:cs typeface="Arial" pitchFamily="34" charset="0"/>
              </a:rPr>
              <a:t>51%</a:t>
            </a:r>
          </a:p>
        </cdr:txBody>
      </cdr:sp>
      <cdr:sp macro="" textlink="">
        <cdr:nvSpPr>
          <cdr:cNvPr id="3" name="TextBox 2"/>
          <cdr:cNvSpPr txBox="1"/>
        </cdr:nvSpPr>
        <cdr:spPr>
          <a:xfrm xmlns:a="http://schemas.openxmlformats.org/drawingml/2006/main">
            <a:off x="3140160" y="2109330"/>
            <a:ext cx="701192" cy="440470"/>
          </a:xfrm>
          <a:prstGeom xmlns:a="http://schemas.openxmlformats.org/drawingml/2006/main" prst="rect">
            <a:avLst/>
          </a:prstGeom>
          <a:ln xmlns:a="http://schemas.openxmlformats.org/drawingml/2006/main" w="9525"/>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none" rtlCol="0">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2000" b="1" dirty="0">
                <a:latin typeface="Arial" pitchFamily="34" charset="0"/>
                <a:cs typeface="Arial" pitchFamily="34" charset="0"/>
              </a:rPr>
              <a:t>38%</a:t>
            </a:r>
          </a:p>
        </cdr:txBody>
      </cdr:sp>
      <cdr:sp macro="" textlink="">
        <cdr:nvSpPr>
          <cdr:cNvPr id="4" name="TextBox 1"/>
          <cdr:cNvSpPr txBox="1"/>
        </cdr:nvSpPr>
        <cdr:spPr>
          <a:xfrm xmlns:a="http://schemas.openxmlformats.org/drawingml/2006/main">
            <a:off x="4135822" y="2063304"/>
            <a:ext cx="701192" cy="440470"/>
          </a:xfrm>
          <a:prstGeom xmlns:a="http://schemas.openxmlformats.org/drawingml/2006/main" prst="rect">
            <a:avLst/>
          </a:prstGeom>
          <a:ln xmlns:a="http://schemas.openxmlformats.org/drawingml/2006/main" w="9525"/>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none" rtlCol="0">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2000" b="1" dirty="0">
                <a:latin typeface="Arial" pitchFamily="34" charset="0"/>
                <a:cs typeface="Arial" pitchFamily="34" charset="0"/>
              </a:rPr>
              <a:t>39%</a:t>
            </a:r>
          </a:p>
        </cdr:txBody>
      </cdr:sp>
      <cdr:sp macro="" textlink="">
        <cdr:nvSpPr>
          <cdr:cNvPr id="5" name="TextBox 1"/>
          <cdr:cNvSpPr txBox="1"/>
        </cdr:nvSpPr>
        <cdr:spPr>
          <a:xfrm xmlns:a="http://schemas.openxmlformats.org/drawingml/2006/main">
            <a:off x="5131485" y="2399555"/>
            <a:ext cx="701192" cy="440470"/>
          </a:xfrm>
          <a:prstGeom xmlns:a="http://schemas.openxmlformats.org/drawingml/2006/main" prst="rect">
            <a:avLst/>
          </a:prstGeom>
          <a:ln xmlns:a="http://schemas.openxmlformats.org/drawingml/2006/main" w="9525"/>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none" rtlCol="0">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2000" b="1" dirty="0">
                <a:latin typeface="Arial" pitchFamily="34" charset="0"/>
                <a:cs typeface="Arial" pitchFamily="34" charset="0"/>
              </a:rPr>
              <a:t>31%</a:t>
            </a:r>
          </a:p>
        </cdr:txBody>
      </cdr:sp>
      <cdr:sp macro="" textlink="">
        <cdr:nvSpPr>
          <cdr:cNvPr id="6" name="TextBox 1"/>
          <cdr:cNvSpPr txBox="1"/>
        </cdr:nvSpPr>
        <cdr:spPr>
          <a:xfrm xmlns:a="http://schemas.openxmlformats.org/drawingml/2006/main">
            <a:off x="6127148" y="2600482"/>
            <a:ext cx="701192" cy="440470"/>
          </a:xfrm>
          <a:prstGeom xmlns:a="http://schemas.openxmlformats.org/drawingml/2006/main" prst="rect">
            <a:avLst/>
          </a:prstGeom>
          <a:ln xmlns:a="http://schemas.openxmlformats.org/drawingml/2006/main" w="9525"/>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none" rtlCol="0">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2000" b="1" dirty="0">
                <a:latin typeface="Arial" pitchFamily="34" charset="0"/>
                <a:cs typeface="Arial" pitchFamily="34" charset="0"/>
              </a:rPr>
              <a:t>25%</a:t>
            </a:r>
          </a:p>
        </cdr:txBody>
      </cdr:sp>
      <cdr:sp macro="" textlink="">
        <cdr:nvSpPr>
          <cdr:cNvPr id="7" name="TextBox 1"/>
          <cdr:cNvSpPr txBox="1"/>
        </cdr:nvSpPr>
        <cdr:spPr>
          <a:xfrm xmlns:a="http://schemas.openxmlformats.org/drawingml/2006/main">
            <a:off x="7122810" y="2299516"/>
            <a:ext cx="701192" cy="440471"/>
          </a:xfrm>
          <a:prstGeom xmlns:a="http://schemas.openxmlformats.org/drawingml/2006/main" prst="rect">
            <a:avLst/>
          </a:prstGeom>
          <a:ln xmlns:a="http://schemas.openxmlformats.org/drawingml/2006/main" w="9525"/>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none" rtlCol="0">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2000" b="1" dirty="0">
                <a:latin typeface="Arial" pitchFamily="34" charset="0"/>
                <a:cs typeface="Arial" pitchFamily="34" charset="0"/>
              </a:rPr>
              <a:t>33%</a:t>
            </a:r>
          </a:p>
        </cdr:txBody>
      </cdr:sp>
      <cdr:sp macro="" textlink="">
        <cdr:nvSpPr>
          <cdr:cNvPr id="8" name="TextBox 2"/>
          <cdr:cNvSpPr txBox="1"/>
        </cdr:nvSpPr>
        <cdr:spPr>
          <a:xfrm xmlns:a="http://schemas.openxmlformats.org/drawingml/2006/main">
            <a:off x="1072245" y="-1"/>
            <a:ext cx="841806" cy="440470"/>
          </a:xfrm>
          <a:prstGeom xmlns:a="http://schemas.openxmlformats.org/drawingml/2006/main" prst="rect">
            <a:avLst/>
          </a:prstGeom>
          <a:ln xmlns:a="http://schemas.openxmlformats.org/drawingml/2006/main" w="9525"/>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2000" b="1" dirty="0">
                <a:latin typeface="Arial" pitchFamily="34" charset="0"/>
                <a:cs typeface="Arial" pitchFamily="34" charset="0"/>
              </a:rPr>
              <a:t>92%</a:t>
            </a:r>
          </a:p>
        </cdr:txBody>
      </cdr:sp>
    </cdr:grpSp>
  </cdr:relSizeAnchor>
  <cdr:relSizeAnchor xmlns:cdr="http://schemas.openxmlformats.org/drawingml/2006/chartDrawing">
    <cdr:from>
      <cdr:x>0.11111</cdr:x>
      <cdr:y>0.85719</cdr:y>
    </cdr:from>
    <cdr:to>
      <cdr:x>0.24074</cdr:x>
      <cdr:y>1</cdr:y>
    </cdr:to>
    <cdr:sp macro="" textlink="">
      <cdr:nvSpPr>
        <cdr:cNvPr id="11" name="TextBox 2"/>
        <cdr:cNvSpPr txBox="1">
          <a:spLocks xmlns:a="http://schemas.openxmlformats.org/drawingml/2006/main" noChangeArrowheads="1"/>
        </cdr:cNvSpPr>
      </cdr:nvSpPr>
      <cdr:spPr bwMode="auto">
        <a:xfrm xmlns:a="http://schemas.openxmlformats.org/drawingml/2006/main">
          <a:off x="914400" y="3886200"/>
          <a:ext cx="1066800" cy="64633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sz="2200" kern="1200">
              <a:solidFill>
                <a:sysClr val="windowText" lastClr="000000"/>
              </a:solidFill>
              <a:latin typeface="Arial" charset="0"/>
            </a:defRPr>
          </a:lvl1pPr>
          <a:lvl2pPr marL="457200" algn="l" rtl="0" fontAlgn="base">
            <a:spcBef>
              <a:spcPct val="0"/>
            </a:spcBef>
            <a:spcAft>
              <a:spcPct val="0"/>
            </a:spcAft>
            <a:defRPr sz="2200" kern="1200">
              <a:solidFill>
                <a:sysClr val="windowText" lastClr="000000"/>
              </a:solidFill>
              <a:latin typeface="Arial" charset="0"/>
            </a:defRPr>
          </a:lvl2pPr>
          <a:lvl3pPr marL="914400" algn="l" rtl="0" fontAlgn="base">
            <a:spcBef>
              <a:spcPct val="0"/>
            </a:spcBef>
            <a:spcAft>
              <a:spcPct val="0"/>
            </a:spcAft>
            <a:defRPr sz="2200" kern="1200">
              <a:solidFill>
                <a:sysClr val="windowText" lastClr="000000"/>
              </a:solidFill>
              <a:latin typeface="Arial" charset="0"/>
            </a:defRPr>
          </a:lvl3pPr>
          <a:lvl4pPr marL="1371600" algn="l" rtl="0" fontAlgn="base">
            <a:spcBef>
              <a:spcPct val="0"/>
            </a:spcBef>
            <a:spcAft>
              <a:spcPct val="0"/>
            </a:spcAft>
            <a:defRPr sz="2200" kern="1200">
              <a:solidFill>
                <a:sysClr val="windowText" lastClr="000000"/>
              </a:solidFill>
              <a:latin typeface="Arial" charset="0"/>
            </a:defRPr>
          </a:lvl4pPr>
          <a:lvl5pPr marL="1828800" algn="l" rtl="0" fontAlgn="base">
            <a:spcBef>
              <a:spcPct val="0"/>
            </a:spcBef>
            <a:spcAft>
              <a:spcPct val="0"/>
            </a:spcAft>
            <a:defRPr sz="2200" kern="1200">
              <a:solidFill>
                <a:sysClr val="windowText" lastClr="000000"/>
              </a:solidFill>
              <a:latin typeface="Arial" charset="0"/>
            </a:defRPr>
          </a:lvl5pPr>
          <a:lvl6pPr marL="2286000" algn="l" defTabSz="914400" rtl="0" eaLnBrk="1" latinLnBrk="0" hangingPunct="1">
            <a:defRPr sz="2200" kern="1200">
              <a:solidFill>
                <a:sysClr val="windowText" lastClr="000000"/>
              </a:solidFill>
              <a:latin typeface="Arial" charset="0"/>
            </a:defRPr>
          </a:lvl6pPr>
          <a:lvl7pPr marL="2743200" algn="l" defTabSz="914400" rtl="0" eaLnBrk="1" latinLnBrk="0" hangingPunct="1">
            <a:defRPr sz="2200" kern="1200">
              <a:solidFill>
                <a:sysClr val="windowText" lastClr="000000"/>
              </a:solidFill>
              <a:latin typeface="Arial" charset="0"/>
            </a:defRPr>
          </a:lvl7pPr>
          <a:lvl8pPr marL="3200400" algn="l" defTabSz="914400" rtl="0" eaLnBrk="1" latinLnBrk="0" hangingPunct="1">
            <a:defRPr sz="2200" kern="1200">
              <a:solidFill>
                <a:sysClr val="windowText" lastClr="000000"/>
              </a:solidFill>
              <a:latin typeface="Arial" charset="0"/>
            </a:defRPr>
          </a:lvl8pPr>
          <a:lvl9pPr marL="3657600" algn="l" defTabSz="914400" rtl="0" eaLnBrk="1" latinLnBrk="0" hangingPunct="1">
            <a:defRPr sz="2200" kern="1200">
              <a:solidFill>
                <a:sysClr val="windowText" lastClr="000000"/>
              </a:solidFill>
              <a:latin typeface="Arial" charset="0"/>
            </a:defRPr>
          </a:lvl9pPr>
        </a:lstStyle>
        <a:p xmlns:a="http://schemas.openxmlformats.org/drawingml/2006/main">
          <a:pPr algn="ctr" eaLnBrk="1" hangingPunct="1"/>
          <a:r>
            <a:rPr lang="en-US" sz="1200" dirty="0"/>
            <a:t>HIV Care During Pregnancy</a:t>
          </a:r>
          <a:endParaRPr lang="en-US" sz="1400" dirty="0"/>
        </a:p>
      </cdr:txBody>
    </cdr:sp>
  </cdr:relSizeAnchor>
  <cdr:relSizeAnchor xmlns:cdr="http://schemas.openxmlformats.org/drawingml/2006/chartDrawing">
    <cdr:from>
      <cdr:x>0.60185</cdr:x>
      <cdr:y>0.85719</cdr:y>
    </cdr:from>
    <cdr:to>
      <cdr:x>0.75598</cdr:x>
      <cdr:y>1</cdr:y>
    </cdr:to>
    <cdr:sp macro="" textlink="">
      <cdr:nvSpPr>
        <cdr:cNvPr id="12" name="TextBox 7"/>
        <cdr:cNvSpPr txBox="1">
          <a:spLocks xmlns:a="http://schemas.openxmlformats.org/drawingml/2006/main" noChangeArrowheads="1"/>
        </cdr:cNvSpPr>
      </cdr:nvSpPr>
      <cdr:spPr bwMode="auto">
        <a:xfrm xmlns:a="http://schemas.openxmlformats.org/drawingml/2006/main">
          <a:off x="4953000" y="4191000"/>
          <a:ext cx="1268413" cy="64633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spAutoFit/>
        </a:bodyPr>
        <a:lstStyle xmlns:a="http://schemas.openxmlformats.org/drawingml/2006/main">
          <a:defPPr>
            <a:defRPr lang="en-US"/>
          </a:defPPr>
          <a:lvl1pPr algn="l" rtl="0" fontAlgn="base">
            <a:spcBef>
              <a:spcPct val="0"/>
            </a:spcBef>
            <a:spcAft>
              <a:spcPct val="0"/>
            </a:spcAft>
            <a:defRPr sz="2200" kern="1200">
              <a:solidFill>
                <a:sysClr val="windowText" lastClr="000000"/>
              </a:solidFill>
              <a:latin typeface="Arial" charset="0"/>
            </a:defRPr>
          </a:lvl1pPr>
          <a:lvl2pPr marL="457200" algn="l" rtl="0" fontAlgn="base">
            <a:spcBef>
              <a:spcPct val="0"/>
            </a:spcBef>
            <a:spcAft>
              <a:spcPct val="0"/>
            </a:spcAft>
            <a:defRPr sz="2200" kern="1200">
              <a:solidFill>
                <a:sysClr val="windowText" lastClr="000000"/>
              </a:solidFill>
              <a:latin typeface="Arial" charset="0"/>
            </a:defRPr>
          </a:lvl2pPr>
          <a:lvl3pPr marL="914400" algn="l" rtl="0" fontAlgn="base">
            <a:spcBef>
              <a:spcPct val="0"/>
            </a:spcBef>
            <a:spcAft>
              <a:spcPct val="0"/>
            </a:spcAft>
            <a:defRPr sz="2200" kern="1200">
              <a:solidFill>
                <a:sysClr val="windowText" lastClr="000000"/>
              </a:solidFill>
              <a:latin typeface="Arial" charset="0"/>
            </a:defRPr>
          </a:lvl3pPr>
          <a:lvl4pPr marL="1371600" algn="l" rtl="0" fontAlgn="base">
            <a:spcBef>
              <a:spcPct val="0"/>
            </a:spcBef>
            <a:spcAft>
              <a:spcPct val="0"/>
            </a:spcAft>
            <a:defRPr sz="2200" kern="1200">
              <a:solidFill>
                <a:sysClr val="windowText" lastClr="000000"/>
              </a:solidFill>
              <a:latin typeface="Arial" charset="0"/>
            </a:defRPr>
          </a:lvl4pPr>
          <a:lvl5pPr marL="1828800" algn="l" rtl="0" fontAlgn="base">
            <a:spcBef>
              <a:spcPct val="0"/>
            </a:spcBef>
            <a:spcAft>
              <a:spcPct val="0"/>
            </a:spcAft>
            <a:defRPr sz="2200" kern="1200">
              <a:solidFill>
                <a:sysClr val="windowText" lastClr="000000"/>
              </a:solidFill>
              <a:latin typeface="Arial" charset="0"/>
            </a:defRPr>
          </a:lvl5pPr>
          <a:lvl6pPr marL="2286000" algn="l" defTabSz="914400" rtl="0" eaLnBrk="1" latinLnBrk="0" hangingPunct="1">
            <a:defRPr sz="2200" kern="1200">
              <a:solidFill>
                <a:sysClr val="windowText" lastClr="000000"/>
              </a:solidFill>
              <a:latin typeface="Arial" charset="0"/>
            </a:defRPr>
          </a:lvl6pPr>
          <a:lvl7pPr marL="2743200" algn="l" defTabSz="914400" rtl="0" eaLnBrk="1" latinLnBrk="0" hangingPunct="1">
            <a:defRPr sz="2200" kern="1200">
              <a:solidFill>
                <a:sysClr val="windowText" lastClr="000000"/>
              </a:solidFill>
              <a:latin typeface="Arial" charset="0"/>
            </a:defRPr>
          </a:lvl7pPr>
          <a:lvl8pPr marL="3200400" algn="l" defTabSz="914400" rtl="0" eaLnBrk="1" latinLnBrk="0" hangingPunct="1">
            <a:defRPr sz="2200" kern="1200">
              <a:solidFill>
                <a:sysClr val="windowText" lastClr="000000"/>
              </a:solidFill>
              <a:latin typeface="Arial" charset="0"/>
            </a:defRPr>
          </a:lvl8pPr>
          <a:lvl9pPr marL="3657600" algn="l" defTabSz="914400" rtl="0" eaLnBrk="1" latinLnBrk="0" hangingPunct="1">
            <a:defRPr sz="2200" kern="1200">
              <a:solidFill>
                <a:sysClr val="windowText" lastClr="000000"/>
              </a:solidFill>
              <a:latin typeface="Arial" charset="0"/>
            </a:defRPr>
          </a:lvl9pPr>
        </a:lstStyle>
        <a:p xmlns:a="http://schemas.openxmlformats.org/drawingml/2006/main">
          <a:pPr algn="ctr" eaLnBrk="1" hangingPunct="1"/>
          <a:r>
            <a:rPr lang="en-US" sz="1200" dirty="0"/>
            <a:t>Suppression</a:t>
          </a:r>
        </a:p>
        <a:p xmlns:a="http://schemas.openxmlformats.org/drawingml/2006/main">
          <a:pPr algn="ctr" eaLnBrk="1" hangingPunct="1"/>
          <a:r>
            <a:rPr lang="en-US" sz="1200" dirty="0"/>
            <a:t>1 Year Postpartum</a:t>
          </a:r>
        </a:p>
      </cdr:txBody>
    </cdr:sp>
  </cdr:relSizeAnchor>
  <cdr:relSizeAnchor xmlns:cdr="http://schemas.openxmlformats.org/drawingml/2006/chartDrawing">
    <cdr:from>
      <cdr:x>0.74074</cdr:x>
      <cdr:y>0.85724</cdr:y>
    </cdr:from>
    <cdr:to>
      <cdr:x>0.85918</cdr:x>
      <cdr:y>1</cdr:y>
    </cdr:to>
    <cdr:sp macro="" textlink="">
      <cdr:nvSpPr>
        <cdr:cNvPr id="13" name="TextBox 8"/>
        <cdr:cNvSpPr txBox="1">
          <a:spLocks xmlns:a="http://schemas.openxmlformats.org/drawingml/2006/main" noChangeArrowheads="1"/>
        </cdr:cNvSpPr>
      </cdr:nvSpPr>
      <cdr:spPr bwMode="auto">
        <a:xfrm xmlns:a="http://schemas.openxmlformats.org/drawingml/2006/main">
          <a:off x="6096000" y="3886200"/>
          <a:ext cx="974725" cy="64611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spAutoFit/>
        </a:bodyPr>
        <a:lstStyle xmlns:a="http://schemas.openxmlformats.org/drawingml/2006/main">
          <a:defPPr>
            <a:defRPr lang="en-US"/>
          </a:defPPr>
          <a:lvl1pPr algn="l" rtl="0" fontAlgn="base">
            <a:spcBef>
              <a:spcPct val="0"/>
            </a:spcBef>
            <a:spcAft>
              <a:spcPct val="0"/>
            </a:spcAft>
            <a:defRPr sz="2200" kern="1200">
              <a:solidFill>
                <a:sysClr val="windowText" lastClr="000000"/>
              </a:solidFill>
              <a:latin typeface="Arial" charset="0"/>
            </a:defRPr>
          </a:lvl1pPr>
          <a:lvl2pPr marL="457200" algn="l" rtl="0" fontAlgn="base">
            <a:spcBef>
              <a:spcPct val="0"/>
            </a:spcBef>
            <a:spcAft>
              <a:spcPct val="0"/>
            </a:spcAft>
            <a:defRPr sz="2200" kern="1200">
              <a:solidFill>
                <a:sysClr val="windowText" lastClr="000000"/>
              </a:solidFill>
              <a:latin typeface="Arial" charset="0"/>
            </a:defRPr>
          </a:lvl2pPr>
          <a:lvl3pPr marL="914400" algn="l" rtl="0" fontAlgn="base">
            <a:spcBef>
              <a:spcPct val="0"/>
            </a:spcBef>
            <a:spcAft>
              <a:spcPct val="0"/>
            </a:spcAft>
            <a:defRPr sz="2200" kern="1200">
              <a:solidFill>
                <a:sysClr val="windowText" lastClr="000000"/>
              </a:solidFill>
              <a:latin typeface="Arial" charset="0"/>
            </a:defRPr>
          </a:lvl3pPr>
          <a:lvl4pPr marL="1371600" algn="l" rtl="0" fontAlgn="base">
            <a:spcBef>
              <a:spcPct val="0"/>
            </a:spcBef>
            <a:spcAft>
              <a:spcPct val="0"/>
            </a:spcAft>
            <a:defRPr sz="2200" kern="1200">
              <a:solidFill>
                <a:sysClr val="windowText" lastClr="000000"/>
              </a:solidFill>
              <a:latin typeface="Arial" charset="0"/>
            </a:defRPr>
          </a:lvl4pPr>
          <a:lvl5pPr marL="1828800" algn="l" rtl="0" fontAlgn="base">
            <a:spcBef>
              <a:spcPct val="0"/>
            </a:spcBef>
            <a:spcAft>
              <a:spcPct val="0"/>
            </a:spcAft>
            <a:defRPr sz="2200" kern="1200">
              <a:solidFill>
                <a:sysClr val="windowText" lastClr="000000"/>
              </a:solidFill>
              <a:latin typeface="Arial" charset="0"/>
            </a:defRPr>
          </a:lvl5pPr>
          <a:lvl6pPr marL="2286000" algn="l" defTabSz="914400" rtl="0" eaLnBrk="1" latinLnBrk="0" hangingPunct="1">
            <a:defRPr sz="2200" kern="1200">
              <a:solidFill>
                <a:sysClr val="windowText" lastClr="000000"/>
              </a:solidFill>
              <a:latin typeface="Arial" charset="0"/>
            </a:defRPr>
          </a:lvl6pPr>
          <a:lvl7pPr marL="2743200" algn="l" defTabSz="914400" rtl="0" eaLnBrk="1" latinLnBrk="0" hangingPunct="1">
            <a:defRPr sz="2200" kern="1200">
              <a:solidFill>
                <a:sysClr val="windowText" lastClr="000000"/>
              </a:solidFill>
              <a:latin typeface="Arial" charset="0"/>
            </a:defRPr>
          </a:lvl7pPr>
          <a:lvl8pPr marL="3200400" algn="l" defTabSz="914400" rtl="0" eaLnBrk="1" latinLnBrk="0" hangingPunct="1">
            <a:defRPr sz="2200" kern="1200">
              <a:solidFill>
                <a:sysClr val="windowText" lastClr="000000"/>
              </a:solidFill>
              <a:latin typeface="Arial" charset="0"/>
            </a:defRPr>
          </a:lvl8pPr>
          <a:lvl9pPr marL="3657600" algn="l" defTabSz="914400" rtl="0" eaLnBrk="1" latinLnBrk="0" hangingPunct="1">
            <a:defRPr sz="2200" kern="1200">
              <a:solidFill>
                <a:sysClr val="windowText" lastClr="000000"/>
              </a:solidFill>
              <a:latin typeface="Arial" charset="0"/>
            </a:defRPr>
          </a:lvl9pPr>
        </a:lstStyle>
        <a:p xmlns:a="http://schemas.openxmlformats.org/drawingml/2006/main">
          <a:pPr algn="ctr" eaLnBrk="1" hangingPunct="1"/>
          <a:r>
            <a:rPr lang="en-US" sz="1200" dirty="0"/>
            <a:t>Retention</a:t>
          </a:r>
        </a:p>
        <a:p xmlns:a="http://schemas.openxmlformats.org/drawingml/2006/main">
          <a:pPr algn="ctr" eaLnBrk="1" hangingPunct="1"/>
          <a:r>
            <a:rPr lang="en-US" sz="1200" dirty="0"/>
            <a:t>2 Years Postpartum</a:t>
          </a:r>
        </a:p>
      </cdr:txBody>
    </cdr:sp>
  </cdr:relSizeAnchor>
  <cdr:relSizeAnchor xmlns:cdr="http://schemas.openxmlformats.org/drawingml/2006/chartDrawing">
    <cdr:from>
      <cdr:x>0.85185</cdr:x>
      <cdr:y>0.85719</cdr:y>
    </cdr:from>
    <cdr:to>
      <cdr:x>1</cdr:x>
      <cdr:y>1</cdr:y>
    </cdr:to>
    <cdr:sp macro="" textlink="">
      <cdr:nvSpPr>
        <cdr:cNvPr id="14" name="TextBox 9"/>
        <cdr:cNvSpPr txBox="1">
          <a:spLocks xmlns:a="http://schemas.openxmlformats.org/drawingml/2006/main" noChangeArrowheads="1"/>
        </cdr:cNvSpPr>
      </cdr:nvSpPr>
      <cdr:spPr bwMode="auto">
        <a:xfrm xmlns:a="http://schemas.openxmlformats.org/drawingml/2006/main">
          <a:off x="7010400" y="3886200"/>
          <a:ext cx="1219200" cy="64633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spAutoFit/>
        </a:bodyPr>
        <a:lstStyle xmlns:a="http://schemas.openxmlformats.org/drawingml/2006/main">
          <a:defPPr>
            <a:defRPr lang="en-US"/>
          </a:defPPr>
          <a:lvl1pPr algn="l" rtl="0" fontAlgn="base">
            <a:spcBef>
              <a:spcPct val="0"/>
            </a:spcBef>
            <a:spcAft>
              <a:spcPct val="0"/>
            </a:spcAft>
            <a:defRPr sz="2200" kern="1200">
              <a:solidFill>
                <a:sysClr val="windowText" lastClr="000000"/>
              </a:solidFill>
              <a:latin typeface="Arial" charset="0"/>
            </a:defRPr>
          </a:lvl1pPr>
          <a:lvl2pPr marL="457200" algn="l" rtl="0" fontAlgn="base">
            <a:spcBef>
              <a:spcPct val="0"/>
            </a:spcBef>
            <a:spcAft>
              <a:spcPct val="0"/>
            </a:spcAft>
            <a:defRPr sz="2200" kern="1200">
              <a:solidFill>
                <a:sysClr val="windowText" lastClr="000000"/>
              </a:solidFill>
              <a:latin typeface="Arial" charset="0"/>
            </a:defRPr>
          </a:lvl2pPr>
          <a:lvl3pPr marL="914400" algn="l" rtl="0" fontAlgn="base">
            <a:spcBef>
              <a:spcPct val="0"/>
            </a:spcBef>
            <a:spcAft>
              <a:spcPct val="0"/>
            </a:spcAft>
            <a:defRPr sz="2200" kern="1200">
              <a:solidFill>
                <a:sysClr val="windowText" lastClr="000000"/>
              </a:solidFill>
              <a:latin typeface="Arial" charset="0"/>
            </a:defRPr>
          </a:lvl3pPr>
          <a:lvl4pPr marL="1371600" algn="l" rtl="0" fontAlgn="base">
            <a:spcBef>
              <a:spcPct val="0"/>
            </a:spcBef>
            <a:spcAft>
              <a:spcPct val="0"/>
            </a:spcAft>
            <a:defRPr sz="2200" kern="1200">
              <a:solidFill>
                <a:sysClr val="windowText" lastClr="000000"/>
              </a:solidFill>
              <a:latin typeface="Arial" charset="0"/>
            </a:defRPr>
          </a:lvl4pPr>
          <a:lvl5pPr marL="1828800" algn="l" rtl="0" fontAlgn="base">
            <a:spcBef>
              <a:spcPct val="0"/>
            </a:spcBef>
            <a:spcAft>
              <a:spcPct val="0"/>
            </a:spcAft>
            <a:defRPr sz="2200" kern="1200">
              <a:solidFill>
                <a:sysClr val="windowText" lastClr="000000"/>
              </a:solidFill>
              <a:latin typeface="Arial" charset="0"/>
            </a:defRPr>
          </a:lvl5pPr>
          <a:lvl6pPr marL="2286000" algn="l" defTabSz="914400" rtl="0" eaLnBrk="1" latinLnBrk="0" hangingPunct="1">
            <a:defRPr sz="2200" kern="1200">
              <a:solidFill>
                <a:sysClr val="windowText" lastClr="000000"/>
              </a:solidFill>
              <a:latin typeface="Arial" charset="0"/>
            </a:defRPr>
          </a:lvl6pPr>
          <a:lvl7pPr marL="2743200" algn="l" defTabSz="914400" rtl="0" eaLnBrk="1" latinLnBrk="0" hangingPunct="1">
            <a:defRPr sz="2200" kern="1200">
              <a:solidFill>
                <a:sysClr val="windowText" lastClr="000000"/>
              </a:solidFill>
              <a:latin typeface="Arial" charset="0"/>
            </a:defRPr>
          </a:lvl7pPr>
          <a:lvl8pPr marL="3200400" algn="l" defTabSz="914400" rtl="0" eaLnBrk="1" latinLnBrk="0" hangingPunct="1">
            <a:defRPr sz="2200" kern="1200">
              <a:solidFill>
                <a:sysClr val="windowText" lastClr="000000"/>
              </a:solidFill>
              <a:latin typeface="Arial" charset="0"/>
            </a:defRPr>
          </a:lvl8pPr>
          <a:lvl9pPr marL="3657600" algn="l" defTabSz="914400" rtl="0" eaLnBrk="1" latinLnBrk="0" hangingPunct="1">
            <a:defRPr sz="2200" kern="1200">
              <a:solidFill>
                <a:sysClr val="windowText" lastClr="000000"/>
              </a:solidFill>
              <a:latin typeface="Arial" charset="0"/>
            </a:defRPr>
          </a:lvl9pPr>
        </a:lstStyle>
        <a:p xmlns:a="http://schemas.openxmlformats.org/drawingml/2006/main">
          <a:pPr algn="ctr" eaLnBrk="1" hangingPunct="1"/>
          <a:r>
            <a:rPr lang="en-US" sz="1200" dirty="0"/>
            <a:t>Suppression</a:t>
          </a:r>
        </a:p>
        <a:p xmlns:a="http://schemas.openxmlformats.org/drawingml/2006/main">
          <a:pPr algn="ctr" eaLnBrk="1" hangingPunct="1"/>
          <a:r>
            <a:rPr lang="en-US" sz="1200" dirty="0"/>
            <a:t>2 Years Postpartum</a:t>
          </a:r>
        </a:p>
      </cdr:txBody>
    </cdr:sp>
  </cdr:relSizeAnchor>
  <cdr:relSizeAnchor xmlns:cdr="http://schemas.openxmlformats.org/drawingml/2006/chartDrawing">
    <cdr:from>
      <cdr:x>0.36111</cdr:x>
      <cdr:y>0.85719</cdr:y>
    </cdr:from>
    <cdr:to>
      <cdr:x>0.50926</cdr:x>
      <cdr:y>1</cdr:y>
    </cdr:to>
    <cdr:sp macro="" textlink="">
      <cdr:nvSpPr>
        <cdr:cNvPr id="15" name="TextBox 2"/>
        <cdr:cNvSpPr txBox="1">
          <a:spLocks xmlns:a="http://schemas.openxmlformats.org/drawingml/2006/main" noChangeArrowheads="1"/>
        </cdr:cNvSpPr>
      </cdr:nvSpPr>
      <cdr:spPr bwMode="auto">
        <a:xfrm xmlns:a="http://schemas.openxmlformats.org/drawingml/2006/main">
          <a:off x="2971800" y="3886200"/>
          <a:ext cx="1219200" cy="64633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spAutoFit/>
        </a:bodyPr>
        <a:lstStyle xmlns:a="http://schemas.openxmlformats.org/drawingml/2006/main">
          <a:defPPr>
            <a:defRPr lang="en-US"/>
          </a:defPPr>
          <a:lvl1pPr algn="l" rtl="0" fontAlgn="base">
            <a:spcBef>
              <a:spcPct val="0"/>
            </a:spcBef>
            <a:spcAft>
              <a:spcPct val="0"/>
            </a:spcAft>
            <a:defRPr sz="2200" kern="1200">
              <a:solidFill>
                <a:sysClr val="windowText" lastClr="000000"/>
              </a:solidFill>
              <a:latin typeface="Arial" charset="0"/>
            </a:defRPr>
          </a:lvl1pPr>
          <a:lvl2pPr marL="457200" algn="l" rtl="0" fontAlgn="base">
            <a:spcBef>
              <a:spcPct val="0"/>
            </a:spcBef>
            <a:spcAft>
              <a:spcPct val="0"/>
            </a:spcAft>
            <a:defRPr sz="2200" kern="1200">
              <a:solidFill>
                <a:sysClr val="windowText" lastClr="000000"/>
              </a:solidFill>
              <a:latin typeface="Arial" charset="0"/>
            </a:defRPr>
          </a:lvl2pPr>
          <a:lvl3pPr marL="914400" algn="l" rtl="0" fontAlgn="base">
            <a:spcBef>
              <a:spcPct val="0"/>
            </a:spcBef>
            <a:spcAft>
              <a:spcPct val="0"/>
            </a:spcAft>
            <a:defRPr sz="2200" kern="1200">
              <a:solidFill>
                <a:sysClr val="windowText" lastClr="000000"/>
              </a:solidFill>
              <a:latin typeface="Arial" charset="0"/>
            </a:defRPr>
          </a:lvl3pPr>
          <a:lvl4pPr marL="1371600" algn="l" rtl="0" fontAlgn="base">
            <a:spcBef>
              <a:spcPct val="0"/>
            </a:spcBef>
            <a:spcAft>
              <a:spcPct val="0"/>
            </a:spcAft>
            <a:defRPr sz="2200" kern="1200">
              <a:solidFill>
                <a:sysClr val="windowText" lastClr="000000"/>
              </a:solidFill>
              <a:latin typeface="Arial" charset="0"/>
            </a:defRPr>
          </a:lvl4pPr>
          <a:lvl5pPr marL="1828800" algn="l" rtl="0" fontAlgn="base">
            <a:spcBef>
              <a:spcPct val="0"/>
            </a:spcBef>
            <a:spcAft>
              <a:spcPct val="0"/>
            </a:spcAft>
            <a:defRPr sz="2200" kern="1200">
              <a:solidFill>
                <a:sysClr val="windowText" lastClr="000000"/>
              </a:solidFill>
              <a:latin typeface="Arial" charset="0"/>
            </a:defRPr>
          </a:lvl5pPr>
          <a:lvl6pPr marL="2286000" algn="l" defTabSz="914400" rtl="0" eaLnBrk="1" latinLnBrk="0" hangingPunct="1">
            <a:defRPr sz="2200" kern="1200">
              <a:solidFill>
                <a:sysClr val="windowText" lastClr="000000"/>
              </a:solidFill>
              <a:latin typeface="Arial" charset="0"/>
            </a:defRPr>
          </a:lvl6pPr>
          <a:lvl7pPr marL="2743200" algn="l" defTabSz="914400" rtl="0" eaLnBrk="1" latinLnBrk="0" hangingPunct="1">
            <a:defRPr sz="2200" kern="1200">
              <a:solidFill>
                <a:sysClr val="windowText" lastClr="000000"/>
              </a:solidFill>
              <a:latin typeface="Arial" charset="0"/>
            </a:defRPr>
          </a:lvl7pPr>
          <a:lvl8pPr marL="3200400" algn="l" defTabSz="914400" rtl="0" eaLnBrk="1" latinLnBrk="0" hangingPunct="1">
            <a:defRPr sz="2200" kern="1200">
              <a:solidFill>
                <a:sysClr val="windowText" lastClr="000000"/>
              </a:solidFill>
              <a:latin typeface="Arial" charset="0"/>
            </a:defRPr>
          </a:lvl8pPr>
          <a:lvl9pPr marL="3657600" algn="l" defTabSz="914400" rtl="0" eaLnBrk="1" latinLnBrk="0" hangingPunct="1">
            <a:defRPr sz="2200" kern="1200">
              <a:solidFill>
                <a:sysClr val="windowText" lastClr="000000"/>
              </a:solidFill>
              <a:latin typeface="Arial" charset="0"/>
            </a:defRPr>
          </a:lvl9pPr>
        </a:lstStyle>
        <a:p xmlns:a="http://schemas.openxmlformats.org/drawingml/2006/main">
          <a:pPr algn="ctr" eaLnBrk="1" hangingPunct="1"/>
          <a:r>
            <a:rPr lang="en-US" sz="1200" dirty="0"/>
            <a:t>HIV Care w/in</a:t>
          </a:r>
        </a:p>
        <a:p xmlns:a="http://schemas.openxmlformats.org/drawingml/2006/main">
          <a:pPr algn="ctr" eaLnBrk="1" hangingPunct="1"/>
          <a:r>
            <a:rPr lang="en-US" sz="1200" dirty="0"/>
            <a:t>3 months of delivery</a:t>
          </a:r>
        </a:p>
      </cdr:txBody>
    </cdr:sp>
  </cdr:relSizeAnchor>
  <cdr:relSizeAnchor xmlns:cdr="http://schemas.openxmlformats.org/drawingml/2006/chartDrawing">
    <cdr:from>
      <cdr:x>0.5</cdr:x>
      <cdr:y>0.85724</cdr:y>
    </cdr:from>
    <cdr:to>
      <cdr:x>0.61863</cdr:x>
      <cdr:y>1</cdr:y>
    </cdr:to>
    <cdr:sp macro="" textlink="">
      <cdr:nvSpPr>
        <cdr:cNvPr id="16" name="TextBox 8"/>
        <cdr:cNvSpPr txBox="1">
          <a:spLocks xmlns:a="http://schemas.openxmlformats.org/drawingml/2006/main" noChangeArrowheads="1"/>
        </cdr:cNvSpPr>
      </cdr:nvSpPr>
      <cdr:spPr bwMode="auto">
        <a:xfrm xmlns:a="http://schemas.openxmlformats.org/drawingml/2006/main">
          <a:off x="4114800" y="3886200"/>
          <a:ext cx="976312" cy="64611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spAutoFit/>
        </a:bodyPr>
        <a:lstStyle xmlns:a="http://schemas.openxmlformats.org/drawingml/2006/main">
          <a:defPPr>
            <a:defRPr lang="en-US"/>
          </a:defPPr>
          <a:lvl1pPr algn="l" rtl="0" fontAlgn="base">
            <a:spcBef>
              <a:spcPct val="0"/>
            </a:spcBef>
            <a:spcAft>
              <a:spcPct val="0"/>
            </a:spcAft>
            <a:defRPr sz="2200" kern="1200">
              <a:solidFill>
                <a:sysClr val="windowText" lastClr="000000"/>
              </a:solidFill>
              <a:latin typeface="Arial" charset="0"/>
            </a:defRPr>
          </a:lvl1pPr>
          <a:lvl2pPr marL="457200" algn="l" rtl="0" fontAlgn="base">
            <a:spcBef>
              <a:spcPct val="0"/>
            </a:spcBef>
            <a:spcAft>
              <a:spcPct val="0"/>
            </a:spcAft>
            <a:defRPr sz="2200" kern="1200">
              <a:solidFill>
                <a:sysClr val="windowText" lastClr="000000"/>
              </a:solidFill>
              <a:latin typeface="Arial" charset="0"/>
            </a:defRPr>
          </a:lvl2pPr>
          <a:lvl3pPr marL="914400" algn="l" rtl="0" fontAlgn="base">
            <a:spcBef>
              <a:spcPct val="0"/>
            </a:spcBef>
            <a:spcAft>
              <a:spcPct val="0"/>
            </a:spcAft>
            <a:defRPr sz="2200" kern="1200">
              <a:solidFill>
                <a:sysClr val="windowText" lastClr="000000"/>
              </a:solidFill>
              <a:latin typeface="Arial" charset="0"/>
            </a:defRPr>
          </a:lvl3pPr>
          <a:lvl4pPr marL="1371600" algn="l" rtl="0" fontAlgn="base">
            <a:spcBef>
              <a:spcPct val="0"/>
            </a:spcBef>
            <a:spcAft>
              <a:spcPct val="0"/>
            </a:spcAft>
            <a:defRPr sz="2200" kern="1200">
              <a:solidFill>
                <a:sysClr val="windowText" lastClr="000000"/>
              </a:solidFill>
              <a:latin typeface="Arial" charset="0"/>
            </a:defRPr>
          </a:lvl4pPr>
          <a:lvl5pPr marL="1828800" algn="l" rtl="0" fontAlgn="base">
            <a:spcBef>
              <a:spcPct val="0"/>
            </a:spcBef>
            <a:spcAft>
              <a:spcPct val="0"/>
            </a:spcAft>
            <a:defRPr sz="2200" kern="1200">
              <a:solidFill>
                <a:sysClr val="windowText" lastClr="000000"/>
              </a:solidFill>
              <a:latin typeface="Arial" charset="0"/>
            </a:defRPr>
          </a:lvl5pPr>
          <a:lvl6pPr marL="2286000" algn="l" defTabSz="914400" rtl="0" eaLnBrk="1" latinLnBrk="0" hangingPunct="1">
            <a:defRPr sz="2200" kern="1200">
              <a:solidFill>
                <a:sysClr val="windowText" lastClr="000000"/>
              </a:solidFill>
              <a:latin typeface="Arial" charset="0"/>
            </a:defRPr>
          </a:lvl6pPr>
          <a:lvl7pPr marL="2743200" algn="l" defTabSz="914400" rtl="0" eaLnBrk="1" latinLnBrk="0" hangingPunct="1">
            <a:defRPr sz="2200" kern="1200">
              <a:solidFill>
                <a:sysClr val="windowText" lastClr="000000"/>
              </a:solidFill>
              <a:latin typeface="Arial" charset="0"/>
            </a:defRPr>
          </a:lvl7pPr>
          <a:lvl8pPr marL="3200400" algn="l" defTabSz="914400" rtl="0" eaLnBrk="1" latinLnBrk="0" hangingPunct="1">
            <a:defRPr sz="2200" kern="1200">
              <a:solidFill>
                <a:sysClr val="windowText" lastClr="000000"/>
              </a:solidFill>
              <a:latin typeface="Arial" charset="0"/>
            </a:defRPr>
          </a:lvl8pPr>
          <a:lvl9pPr marL="3657600" algn="l" defTabSz="914400" rtl="0" eaLnBrk="1" latinLnBrk="0" hangingPunct="1">
            <a:defRPr sz="2200" kern="1200">
              <a:solidFill>
                <a:sysClr val="windowText" lastClr="000000"/>
              </a:solidFill>
              <a:latin typeface="Arial" charset="0"/>
            </a:defRPr>
          </a:lvl9pPr>
        </a:lstStyle>
        <a:p xmlns:a="http://schemas.openxmlformats.org/drawingml/2006/main">
          <a:pPr algn="ctr" eaLnBrk="1" hangingPunct="1"/>
          <a:r>
            <a:rPr lang="en-US" sz="1200" dirty="0"/>
            <a:t>Retention</a:t>
          </a:r>
        </a:p>
        <a:p xmlns:a="http://schemas.openxmlformats.org/drawingml/2006/main">
          <a:pPr algn="ctr" eaLnBrk="1" hangingPunct="1"/>
          <a:r>
            <a:rPr lang="en-US" sz="1200" dirty="0"/>
            <a:t>1 Year Postpartum</a:t>
          </a:r>
        </a:p>
      </cdr:txBody>
    </cdr:sp>
  </cdr:relSizeAnchor>
  <cdr:relSizeAnchor xmlns:cdr="http://schemas.openxmlformats.org/drawingml/2006/chartDrawing">
    <cdr:from>
      <cdr:x>0.23148</cdr:x>
      <cdr:y>0.85724</cdr:y>
    </cdr:from>
    <cdr:to>
      <cdr:x>0.38561</cdr:x>
      <cdr:y>0.95925</cdr:y>
    </cdr:to>
    <cdr:sp macro="" textlink="">
      <cdr:nvSpPr>
        <cdr:cNvPr id="17" name="TextBox 7"/>
        <cdr:cNvSpPr txBox="1">
          <a:spLocks xmlns:a="http://schemas.openxmlformats.org/drawingml/2006/main" noChangeArrowheads="1"/>
        </cdr:cNvSpPr>
      </cdr:nvSpPr>
      <cdr:spPr bwMode="auto">
        <a:xfrm xmlns:a="http://schemas.openxmlformats.org/drawingml/2006/main">
          <a:off x="1905000" y="3879850"/>
          <a:ext cx="1268413" cy="46166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spAutoFit/>
        </a:bodyPr>
        <a:lstStyle xmlns:a="http://schemas.openxmlformats.org/drawingml/2006/main">
          <a:defPPr>
            <a:defRPr lang="en-US"/>
          </a:defPPr>
          <a:lvl1pPr algn="l" rtl="0" fontAlgn="base">
            <a:spcBef>
              <a:spcPct val="0"/>
            </a:spcBef>
            <a:spcAft>
              <a:spcPct val="0"/>
            </a:spcAft>
            <a:defRPr sz="2200" kern="1200">
              <a:solidFill>
                <a:sysClr val="windowText" lastClr="000000"/>
              </a:solidFill>
              <a:latin typeface="Arial" charset="0"/>
            </a:defRPr>
          </a:lvl1pPr>
          <a:lvl2pPr marL="457200" algn="l" rtl="0" fontAlgn="base">
            <a:spcBef>
              <a:spcPct val="0"/>
            </a:spcBef>
            <a:spcAft>
              <a:spcPct val="0"/>
            </a:spcAft>
            <a:defRPr sz="2200" kern="1200">
              <a:solidFill>
                <a:sysClr val="windowText" lastClr="000000"/>
              </a:solidFill>
              <a:latin typeface="Arial" charset="0"/>
            </a:defRPr>
          </a:lvl2pPr>
          <a:lvl3pPr marL="914400" algn="l" rtl="0" fontAlgn="base">
            <a:spcBef>
              <a:spcPct val="0"/>
            </a:spcBef>
            <a:spcAft>
              <a:spcPct val="0"/>
            </a:spcAft>
            <a:defRPr sz="2200" kern="1200">
              <a:solidFill>
                <a:sysClr val="windowText" lastClr="000000"/>
              </a:solidFill>
              <a:latin typeface="Arial" charset="0"/>
            </a:defRPr>
          </a:lvl3pPr>
          <a:lvl4pPr marL="1371600" algn="l" rtl="0" fontAlgn="base">
            <a:spcBef>
              <a:spcPct val="0"/>
            </a:spcBef>
            <a:spcAft>
              <a:spcPct val="0"/>
            </a:spcAft>
            <a:defRPr sz="2200" kern="1200">
              <a:solidFill>
                <a:sysClr val="windowText" lastClr="000000"/>
              </a:solidFill>
              <a:latin typeface="Arial" charset="0"/>
            </a:defRPr>
          </a:lvl4pPr>
          <a:lvl5pPr marL="1828800" algn="l" rtl="0" fontAlgn="base">
            <a:spcBef>
              <a:spcPct val="0"/>
            </a:spcBef>
            <a:spcAft>
              <a:spcPct val="0"/>
            </a:spcAft>
            <a:defRPr sz="2200" kern="1200">
              <a:solidFill>
                <a:sysClr val="windowText" lastClr="000000"/>
              </a:solidFill>
              <a:latin typeface="Arial" charset="0"/>
            </a:defRPr>
          </a:lvl5pPr>
          <a:lvl6pPr marL="2286000" algn="l" defTabSz="914400" rtl="0" eaLnBrk="1" latinLnBrk="0" hangingPunct="1">
            <a:defRPr sz="2200" kern="1200">
              <a:solidFill>
                <a:sysClr val="windowText" lastClr="000000"/>
              </a:solidFill>
              <a:latin typeface="Arial" charset="0"/>
            </a:defRPr>
          </a:lvl6pPr>
          <a:lvl7pPr marL="2743200" algn="l" defTabSz="914400" rtl="0" eaLnBrk="1" latinLnBrk="0" hangingPunct="1">
            <a:defRPr sz="2200" kern="1200">
              <a:solidFill>
                <a:sysClr val="windowText" lastClr="000000"/>
              </a:solidFill>
              <a:latin typeface="Arial" charset="0"/>
            </a:defRPr>
          </a:lvl7pPr>
          <a:lvl8pPr marL="3200400" algn="l" defTabSz="914400" rtl="0" eaLnBrk="1" latinLnBrk="0" hangingPunct="1">
            <a:defRPr sz="2200" kern="1200">
              <a:solidFill>
                <a:sysClr val="windowText" lastClr="000000"/>
              </a:solidFill>
              <a:latin typeface="Arial" charset="0"/>
            </a:defRPr>
          </a:lvl8pPr>
          <a:lvl9pPr marL="3657600" algn="l" defTabSz="914400" rtl="0" eaLnBrk="1" latinLnBrk="0" hangingPunct="1">
            <a:defRPr sz="2200" kern="1200">
              <a:solidFill>
                <a:sysClr val="windowText" lastClr="000000"/>
              </a:solidFill>
              <a:latin typeface="Arial" charset="0"/>
            </a:defRPr>
          </a:lvl9pPr>
        </a:lstStyle>
        <a:p xmlns:a="http://schemas.openxmlformats.org/drawingml/2006/main">
          <a:pPr algn="ctr" eaLnBrk="1" hangingPunct="1"/>
          <a:r>
            <a:rPr lang="en-US" sz="1200" dirty="0"/>
            <a:t>Suppression</a:t>
          </a:r>
        </a:p>
        <a:p xmlns:a="http://schemas.openxmlformats.org/drawingml/2006/main">
          <a:pPr algn="ctr" eaLnBrk="1" hangingPunct="1"/>
          <a:r>
            <a:rPr lang="en-US" sz="1200" dirty="0"/>
            <a:t>at delivery</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D0B7EB-840B-794B-BCFF-F1E6367F115C}"/>
              </a:ext>
            </a:extLst>
          </p:cNvPr>
          <p:cNvSpPr>
            <a:spLocks noGrp="1" noChangeArrowheads="1"/>
          </p:cNvSpPr>
          <p:nvPr>
            <p:ph type="hdr" sz="quarter"/>
          </p:nvPr>
        </p:nvSpPr>
        <p:spPr bwMode="auto">
          <a:xfrm>
            <a:off x="0" y="1588"/>
            <a:ext cx="305593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831" tIns="0" rIns="18831" bIns="0" numCol="1" anchor="t" anchorCtr="0" compatLnSpc="1">
            <a:prstTxWarp prst="textNoShape">
              <a:avLst/>
            </a:prstTxWarp>
          </a:bodyPr>
          <a:lstStyle>
            <a:lvl1pPr defTabSz="942975" eaLnBrk="0" hangingPunct="0">
              <a:defRPr sz="1000" i="1" smtClean="0">
                <a:solidFill>
                  <a:schemeClr val="tx1"/>
                </a:solidFill>
              </a:defRPr>
            </a:lvl1pPr>
          </a:lstStyle>
          <a:p>
            <a:pPr>
              <a:defRPr/>
            </a:pPr>
            <a:endParaRPr lang="en-US" altLang="en-US"/>
          </a:p>
        </p:txBody>
      </p:sp>
      <p:sp>
        <p:nvSpPr>
          <p:cNvPr id="4099" name="Rectangle 3">
            <a:extLst>
              <a:ext uri="{FF2B5EF4-FFF2-40B4-BE49-F238E27FC236}">
                <a16:creationId xmlns:a16="http://schemas.microsoft.com/office/drawing/2014/main" id="{2F42ACE2-E45A-B349-A943-369A99855312}"/>
              </a:ext>
            </a:extLst>
          </p:cNvPr>
          <p:cNvSpPr>
            <a:spLocks noGrp="1" noChangeArrowheads="1"/>
          </p:cNvSpPr>
          <p:nvPr>
            <p:ph type="dt" sz="quarter" idx="1"/>
          </p:nvPr>
        </p:nvSpPr>
        <p:spPr bwMode="auto">
          <a:xfrm>
            <a:off x="3997325" y="1588"/>
            <a:ext cx="305593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831" tIns="0" rIns="18831" bIns="0" numCol="1" anchor="t" anchorCtr="0" compatLnSpc="1">
            <a:prstTxWarp prst="textNoShape">
              <a:avLst/>
            </a:prstTxWarp>
          </a:bodyPr>
          <a:lstStyle>
            <a:lvl1pPr algn="r" defTabSz="942975" eaLnBrk="0" hangingPunct="0">
              <a:defRPr sz="1000" i="1" smtClean="0">
                <a:solidFill>
                  <a:schemeClr val="tx1"/>
                </a:solidFill>
              </a:defRPr>
            </a:lvl1pPr>
          </a:lstStyle>
          <a:p>
            <a:pPr>
              <a:defRPr/>
            </a:pPr>
            <a:endParaRPr lang="en-US" altLang="en-US"/>
          </a:p>
        </p:txBody>
      </p:sp>
      <p:sp>
        <p:nvSpPr>
          <p:cNvPr id="4100" name="Rectangle 4">
            <a:extLst>
              <a:ext uri="{FF2B5EF4-FFF2-40B4-BE49-F238E27FC236}">
                <a16:creationId xmlns:a16="http://schemas.microsoft.com/office/drawing/2014/main" id="{571754D2-917C-1446-B17B-265137B7FA53}"/>
              </a:ext>
            </a:extLst>
          </p:cNvPr>
          <p:cNvSpPr>
            <a:spLocks noGrp="1" noChangeArrowheads="1"/>
          </p:cNvSpPr>
          <p:nvPr>
            <p:ph type="ftr" sz="quarter" idx="2"/>
          </p:nvPr>
        </p:nvSpPr>
        <p:spPr bwMode="auto">
          <a:xfrm>
            <a:off x="0" y="8890000"/>
            <a:ext cx="30559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831" tIns="0" rIns="18831" bIns="0" numCol="1" anchor="b" anchorCtr="0" compatLnSpc="1">
            <a:prstTxWarp prst="textNoShape">
              <a:avLst/>
            </a:prstTxWarp>
          </a:bodyPr>
          <a:lstStyle>
            <a:lvl1pPr defTabSz="942975" eaLnBrk="0" hangingPunct="0">
              <a:defRPr sz="1000" i="1" smtClean="0">
                <a:solidFill>
                  <a:schemeClr val="tx1"/>
                </a:solidFill>
              </a:defRPr>
            </a:lvl1pPr>
          </a:lstStyle>
          <a:p>
            <a:pPr>
              <a:defRPr/>
            </a:pPr>
            <a:endParaRPr lang="en-US" altLang="en-US"/>
          </a:p>
        </p:txBody>
      </p:sp>
      <p:sp>
        <p:nvSpPr>
          <p:cNvPr id="4101" name="Rectangle 5">
            <a:extLst>
              <a:ext uri="{FF2B5EF4-FFF2-40B4-BE49-F238E27FC236}">
                <a16:creationId xmlns:a16="http://schemas.microsoft.com/office/drawing/2014/main" id="{B4B935EA-1CD8-8C49-A664-1FCA43D9D26F}"/>
              </a:ext>
            </a:extLst>
          </p:cNvPr>
          <p:cNvSpPr>
            <a:spLocks noGrp="1" noChangeArrowheads="1"/>
          </p:cNvSpPr>
          <p:nvPr>
            <p:ph type="sldNum" sz="quarter" idx="3"/>
          </p:nvPr>
        </p:nvSpPr>
        <p:spPr bwMode="auto">
          <a:xfrm>
            <a:off x="3997325" y="8890000"/>
            <a:ext cx="30559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831" tIns="0" rIns="18831" bIns="0" numCol="1" anchor="b" anchorCtr="0" compatLnSpc="1">
            <a:prstTxWarp prst="textNoShape">
              <a:avLst/>
            </a:prstTxWarp>
          </a:bodyPr>
          <a:lstStyle>
            <a:lvl1pPr algn="r" defTabSz="942975" eaLnBrk="0" hangingPunct="0">
              <a:defRPr sz="1000" i="1" smtClean="0">
                <a:solidFill>
                  <a:schemeClr val="tx1"/>
                </a:solidFill>
              </a:defRPr>
            </a:lvl1pPr>
          </a:lstStyle>
          <a:p>
            <a:pPr>
              <a:defRPr/>
            </a:pPr>
            <a:fld id="{81B3EE1C-3998-5A4F-B167-D6C18067212C}" type="slidenum">
              <a:rPr lang="en-US" altLang="en-US"/>
              <a:pPr>
                <a:defRPr/>
              </a:pPr>
              <a:t>‹#›</a:t>
            </a:fld>
            <a:endParaRPr lang="en-US" altLang="en-US"/>
          </a:p>
        </p:txBody>
      </p:sp>
      <p:sp>
        <p:nvSpPr>
          <p:cNvPr id="4102" name="Rectangle 6">
            <a:extLst>
              <a:ext uri="{FF2B5EF4-FFF2-40B4-BE49-F238E27FC236}">
                <a16:creationId xmlns:a16="http://schemas.microsoft.com/office/drawing/2014/main" id="{F4C4AF13-C17B-B741-9CD5-310279C0B316}"/>
              </a:ext>
            </a:extLst>
          </p:cNvPr>
          <p:cNvSpPr>
            <a:spLocks noChangeArrowheads="1"/>
          </p:cNvSpPr>
          <p:nvPr/>
        </p:nvSpPr>
        <p:spPr bwMode="auto">
          <a:xfrm>
            <a:off x="3133725" y="8909050"/>
            <a:ext cx="779463"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89" tIns="47079" rIns="92589" bIns="47079">
            <a:spAutoFit/>
          </a:bodyPr>
          <a:lstStyle>
            <a:lvl1pPr defTabSz="973138">
              <a:defRPr>
                <a:solidFill>
                  <a:schemeClr val="tx1"/>
                </a:solidFill>
                <a:latin typeface="Arial" panose="020B0604020202020204" pitchFamily="34" charset="0"/>
              </a:defRPr>
            </a:lvl1pPr>
            <a:lvl2pPr marL="455613" defTabSz="973138">
              <a:defRPr>
                <a:solidFill>
                  <a:schemeClr val="tx1"/>
                </a:solidFill>
                <a:latin typeface="Arial" panose="020B0604020202020204" pitchFamily="34" charset="0"/>
              </a:defRPr>
            </a:lvl2pPr>
            <a:lvl3pPr marL="912813" defTabSz="973138">
              <a:defRPr>
                <a:solidFill>
                  <a:schemeClr val="tx1"/>
                </a:solidFill>
                <a:latin typeface="Arial" panose="020B0604020202020204" pitchFamily="34" charset="0"/>
              </a:defRPr>
            </a:lvl3pPr>
            <a:lvl4pPr defTabSz="973138">
              <a:defRPr>
                <a:solidFill>
                  <a:schemeClr val="tx1"/>
                </a:solidFill>
                <a:latin typeface="Arial" panose="020B0604020202020204" pitchFamily="34" charset="0"/>
              </a:defRPr>
            </a:lvl4pPr>
            <a:lvl5pPr marL="1827213" defTabSz="973138">
              <a:defRPr>
                <a:solidFill>
                  <a:schemeClr val="tx1"/>
                </a:solidFill>
                <a:latin typeface="Arial" panose="020B0604020202020204" pitchFamily="34" charset="0"/>
              </a:defRPr>
            </a:lvl5pPr>
            <a:lvl6pPr marL="2284413" defTabSz="973138" fontAlgn="base">
              <a:spcBef>
                <a:spcPct val="0"/>
              </a:spcBef>
              <a:spcAft>
                <a:spcPct val="0"/>
              </a:spcAft>
              <a:defRPr>
                <a:solidFill>
                  <a:schemeClr val="tx1"/>
                </a:solidFill>
                <a:latin typeface="Arial" panose="020B0604020202020204" pitchFamily="34" charset="0"/>
              </a:defRPr>
            </a:lvl6pPr>
            <a:lvl7pPr marL="2741613" defTabSz="973138" fontAlgn="base">
              <a:spcBef>
                <a:spcPct val="0"/>
              </a:spcBef>
              <a:spcAft>
                <a:spcPct val="0"/>
              </a:spcAft>
              <a:defRPr>
                <a:solidFill>
                  <a:schemeClr val="tx1"/>
                </a:solidFill>
                <a:latin typeface="Arial" panose="020B0604020202020204" pitchFamily="34" charset="0"/>
              </a:defRPr>
            </a:lvl7pPr>
            <a:lvl8pPr marL="3198813" defTabSz="973138" fontAlgn="base">
              <a:spcBef>
                <a:spcPct val="0"/>
              </a:spcBef>
              <a:spcAft>
                <a:spcPct val="0"/>
              </a:spcAft>
              <a:defRPr>
                <a:solidFill>
                  <a:schemeClr val="tx1"/>
                </a:solidFill>
                <a:latin typeface="Arial" panose="020B0604020202020204" pitchFamily="34" charset="0"/>
              </a:defRPr>
            </a:lvl8pPr>
            <a:lvl9pPr marL="3656013" defTabSz="973138" fontAlgn="base">
              <a:spcBef>
                <a:spcPct val="0"/>
              </a:spcBef>
              <a:spcAft>
                <a:spcPct val="0"/>
              </a:spcAft>
              <a:defRPr>
                <a:solidFill>
                  <a:schemeClr val="tx1"/>
                </a:solidFill>
                <a:latin typeface="Arial" panose="020B0604020202020204" pitchFamily="34" charset="0"/>
              </a:defRPr>
            </a:lvl9pPr>
          </a:lstStyle>
          <a:p>
            <a:pPr algn="ctr">
              <a:lnSpc>
                <a:spcPct val="90000"/>
              </a:lnSpc>
              <a:defRPr/>
            </a:pPr>
            <a:r>
              <a:rPr lang="en-US" altLang="en-US" sz="1200"/>
              <a:t>Page </a:t>
            </a:r>
            <a:fld id="{C3FCF6A4-B1E4-854C-95CF-4CBF65DA6679}" type="slidenum">
              <a:rPr lang="en-US" altLang="en-US" sz="1200" smtClean="0"/>
              <a:pPr algn="ctr">
                <a:lnSpc>
                  <a:spcPct val="90000"/>
                </a:lnSpc>
                <a:defRPr/>
              </a:pPr>
              <a:t>‹#›</a:t>
            </a:fld>
            <a:endParaRPr lang="en-US" altLang="en-US" sz="120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66C0C94-64E4-F642-BD4D-E966344F8BAF}"/>
              </a:ext>
            </a:extLst>
          </p:cNvPr>
          <p:cNvSpPr>
            <a:spLocks noGrp="1" noChangeArrowheads="1"/>
          </p:cNvSpPr>
          <p:nvPr>
            <p:ph type="hdr" sz="quarter"/>
          </p:nvPr>
        </p:nvSpPr>
        <p:spPr bwMode="auto">
          <a:xfrm>
            <a:off x="0" y="1588"/>
            <a:ext cx="305593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831" tIns="0" rIns="18831" bIns="0" numCol="1" anchor="t" anchorCtr="0" compatLnSpc="1">
            <a:prstTxWarp prst="textNoShape">
              <a:avLst/>
            </a:prstTxWarp>
          </a:bodyPr>
          <a:lstStyle>
            <a:lvl1pPr defTabSz="942975" eaLnBrk="0" hangingPunct="0">
              <a:defRPr sz="1000" i="1" smtClean="0">
                <a:solidFill>
                  <a:schemeClr val="tx1"/>
                </a:solidFill>
              </a:defRPr>
            </a:lvl1pPr>
          </a:lstStyle>
          <a:p>
            <a:pPr>
              <a:defRPr/>
            </a:pPr>
            <a:endParaRPr lang="en-US" altLang="en-US"/>
          </a:p>
        </p:txBody>
      </p:sp>
      <p:sp>
        <p:nvSpPr>
          <p:cNvPr id="3075" name="Rectangle 3">
            <a:extLst>
              <a:ext uri="{FF2B5EF4-FFF2-40B4-BE49-F238E27FC236}">
                <a16:creationId xmlns:a16="http://schemas.microsoft.com/office/drawing/2014/main" id="{998BEEA1-6CB9-3B45-8375-C216B7B04598}"/>
              </a:ext>
            </a:extLst>
          </p:cNvPr>
          <p:cNvSpPr>
            <a:spLocks noGrp="1" noChangeArrowheads="1"/>
          </p:cNvSpPr>
          <p:nvPr>
            <p:ph type="dt" idx="1"/>
          </p:nvPr>
        </p:nvSpPr>
        <p:spPr bwMode="auto">
          <a:xfrm>
            <a:off x="3997325" y="1588"/>
            <a:ext cx="305593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831" tIns="0" rIns="18831" bIns="0" numCol="1" anchor="t" anchorCtr="0" compatLnSpc="1">
            <a:prstTxWarp prst="textNoShape">
              <a:avLst/>
            </a:prstTxWarp>
          </a:bodyPr>
          <a:lstStyle>
            <a:lvl1pPr algn="r" defTabSz="942975" eaLnBrk="0" hangingPunct="0">
              <a:defRPr sz="1000" i="1" smtClean="0">
                <a:solidFill>
                  <a:schemeClr val="tx1"/>
                </a:solidFill>
              </a:defRPr>
            </a:lvl1pPr>
          </a:lstStyle>
          <a:p>
            <a:pPr>
              <a:defRPr/>
            </a:pPr>
            <a:endParaRPr lang="en-US" altLang="en-US"/>
          </a:p>
        </p:txBody>
      </p:sp>
      <p:sp>
        <p:nvSpPr>
          <p:cNvPr id="3076" name="Rectangle 4">
            <a:extLst>
              <a:ext uri="{FF2B5EF4-FFF2-40B4-BE49-F238E27FC236}">
                <a16:creationId xmlns:a16="http://schemas.microsoft.com/office/drawing/2014/main" id="{F3DD0F7A-C7DD-0E44-88A1-2B9E20D62E38}"/>
              </a:ext>
            </a:extLst>
          </p:cNvPr>
          <p:cNvSpPr>
            <a:spLocks noGrp="1" noChangeArrowheads="1"/>
          </p:cNvSpPr>
          <p:nvPr>
            <p:ph type="ftr" sz="quarter" idx="4"/>
          </p:nvPr>
        </p:nvSpPr>
        <p:spPr bwMode="auto">
          <a:xfrm>
            <a:off x="0" y="8890000"/>
            <a:ext cx="30559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831" tIns="0" rIns="18831" bIns="0" numCol="1" anchor="b" anchorCtr="0" compatLnSpc="1">
            <a:prstTxWarp prst="textNoShape">
              <a:avLst/>
            </a:prstTxWarp>
          </a:bodyPr>
          <a:lstStyle>
            <a:lvl1pPr defTabSz="942975" eaLnBrk="0" hangingPunct="0">
              <a:defRPr sz="1000" i="1" smtClean="0">
                <a:solidFill>
                  <a:schemeClr val="tx1"/>
                </a:solidFill>
              </a:defRPr>
            </a:lvl1pPr>
          </a:lstStyle>
          <a:p>
            <a:pPr>
              <a:defRPr/>
            </a:pPr>
            <a:endParaRPr lang="en-US" altLang="en-US"/>
          </a:p>
        </p:txBody>
      </p:sp>
      <p:sp>
        <p:nvSpPr>
          <p:cNvPr id="3077" name="Rectangle 5">
            <a:extLst>
              <a:ext uri="{FF2B5EF4-FFF2-40B4-BE49-F238E27FC236}">
                <a16:creationId xmlns:a16="http://schemas.microsoft.com/office/drawing/2014/main" id="{D564E922-5B57-F445-AD53-202B8FC8BCD6}"/>
              </a:ext>
            </a:extLst>
          </p:cNvPr>
          <p:cNvSpPr>
            <a:spLocks noGrp="1" noChangeArrowheads="1"/>
          </p:cNvSpPr>
          <p:nvPr>
            <p:ph type="sldNum" sz="quarter" idx="5"/>
          </p:nvPr>
        </p:nvSpPr>
        <p:spPr bwMode="auto">
          <a:xfrm>
            <a:off x="3997325" y="8890000"/>
            <a:ext cx="30559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831" tIns="0" rIns="18831" bIns="0" numCol="1" anchor="b" anchorCtr="0" compatLnSpc="1">
            <a:prstTxWarp prst="textNoShape">
              <a:avLst/>
            </a:prstTxWarp>
          </a:bodyPr>
          <a:lstStyle>
            <a:lvl1pPr algn="r" defTabSz="942975" eaLnBrk="0" hangingPunct="0">
              <a:defRPr sz="1000" i="1" smtClean="0">
                <a:solidFill>
                  <a:schemeClr val="tx1"/>
                </a:solidFill>
              </a:defRPr>
            </a:lvl1pPr>
          </a:lstStyle>
          <a:p>
            <a:pPr>
              <a:defRPr/>
            </a:pPr>
            <a:fld id="{F4399512-E961-4347-8706-661AE02AA638}" type="slidenum">
              <a:rPr lang="en-US" altLang="en-US"/>
              <a:pPr>
                <a:defRPr/>
              </a:pPr>
              <a:t>‹#›</a:t>
            </a:fld>
            <a:endParaRPr lang="en-US" altLang="en-US"/>
          </a:p>
        </p:txBody>
      </p:sp>
      <p:sp>
        <p:nvSpPr>
          <p:cNvPr id="3078" name="Rectangle 6">
            <a:extLst>
              <a:ext uri="{FF2B5EF4-FFF2-40B4-BE49-F238E27FC236}">
                <a16:creationId xmlns:a16="http://schemas.microsoft.com/office/drawing/2014/main" id="{A356CB06-1030-0B41-82F7-53C37F55FC84}"/>
              </a:ext>
            </a:extLst>
          </p:cNvPr>
          <p:cNvSpPr>
            <a:spLocks noChangeArrowheads="1"/>
          </p:cNvSpPr>
          <p:nvPr/>
        </p:nvSpPr>
        <p:spPr bwMode="auto">
          <a:xfrm>
            <a:off x="3141663" y="8909050"/>
            <a:ext cx="763587"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89" tIns="47079" rIns="92589" bIns="47079">
            <a:spAutoFit/>
          </a:bodyPr>
          <a:lstStyle>
            <a:lvl1pPr defTabSz="973138">
              <a:defRPr>
                <a:solidFill>
                  <a:schemeClr val="tx1"/>
                </a:solidFill>
                <a:latin typeface="Arial" panose="020B0604020202020204" pitchFamily="34" charset="0"/>
              </a:defRPr>
            </a:lvl1pPr>
            <a:lvl2pPr marL="455613" defTabSz="973138">
              <a:defRPr>
                <a:solidFill>
                  <a:schemeClr val="tx1"/>
                </a:solidFill>
                <a:latin typeface="Arial" panose="020B0604020202020204" pitchFamily="34" charset="0"/>
              </a:defRPr>
            </a:lvl2pPr>
            <a:lvl3pPr marL="912813" defTabSz="973138">
              <a:defRPr>
                <a:solidFill>
                  <a:schemeClr val="tx1"/>
                </a:solidFill>
                <a:latin typeface="Arial" panose="020B0604020202020204" pitchFamily="34" charset="0"/>
              </a:defRPr>
            </a:lvl3pPr>
            <a:lvl4pPr defTabSz="973138">
              <a:defRPr>
                <a:solidFill>
                  <a:schemeClr val="tx1"/>
                </a:solidFill>
                <a:latin typeface="Arial" panose="020B0604020202020204" pitchFamily="34" charset="0"/>
              </a:defRPr>
            </a:lvl4pPr>
            <a:lvl5pPr marL="1827213" defTabSz="973138">
              <a:defRPr>
                <a:solidFill>
                  <a:schemeClr val="tx1"/>
                </a:solidFill>
                <a:latin typeface="Arial" panose="020B0604020202020204" pitchFamily="34" charset="0"/>
              </a:defRPr>
            </a:lvl5pPr>
            <a:lvl6pPr marL="2284413" defTabSz="973138" fontAlgn="base">
              <a:spcBef>
                <a:spcPct val="0"/>
              </a:spcBef>
              <a:spcAft>
                <a:spcPct val="0"/>
              </a:spcAft>
              <a:defRPr>
                <a:solidFill>
                  <a:schemeClr val="tx1"/>
                </a:solidFill>
                <a:latin typeface="Arial" panose="020B0604020202020204" pitchFamily="34" charset="0"/>
              </a:defRPr>
            </a:lvl6pPr>
            <a:lvl7pPr marL="2741613" defTabSz="973138" fontAlgn="base">
              <a:spcBef>
                <a:spcPct val="0"/>
              </a:spcBef>
              <a:spcAft>
                <a:spcPct val="0"/>
              </a:spcAft>
              <a:defRPr>
                <a:solidFill>
                  <a:schemeClr val="tx1"/>
                </a:solidFill>
                <a:latin typeface="Arial" panose="020B0604020202020204" pitchFamily="34" charset="0"/>
              </a:defRPr>
            </a:lvl7pPr>
            <a:lvl8pPr marL="3198813" defTabSz="973138" fontAlgn="base">
              <a:spcBef>
                <a:spcPct val="0"/>
              </a:spcBef>
              <a:spcAft>
                <a:spcPct val="0"/>
              </a:spcAft>
              <a:defRPr>
                <a:solidFill>
                  <a:schemeClr val="tx1"/>
                </a:solidFill>
                <a:latin typeface="Arial" panose="020B0604020202020204" pitchFamily="34" charset="0"/>
              </a:defRPr>
            </a:lvl8pPr>
            <a:lvl9pPr marL="3656013" defTabSz="973138" fontAlgn="base">
              <a:spcBef>
                <a:spcPct val="0"/>
              </a:spcBef>
              <a:spcAft>
                <a:spcPct val="0"/>
              </a:spcAft>
              <a:defRPr>
                <a:solidFill>
                  <a:schemeClr val="tx1"/>
                </a:solidFill>
                <a:latin typeface="Arial" panose="020B0604020202020204" pitchFamily="34" charset="0"/>
              </a:defRPr>
            </a:lvl9pPr>
          </a:lstStyle>
          <a:p>
            <a:pPr algn="ctr">
              <a:lnSpc>
                <a:spcPct val="90000"/>
              </a:lnSpc>
              <a:defRPr/>
            </a:pPr>
            <a:r>
              <a:rPr lang="en-US" altLang="en-US" sz="1200"/>
              <a:t>Page </a:t>
            </a:r>
            <a:fld id="{4BC4BD8E-4513-1F4D-9D96-B772C8A5E233}" type="slidenum">
              <a:rPr lang="en-US" altLang="en-US" sz="1200" smtClean="0"/>
              <a:pPr algn="ctr">
                <a:lnSpc>
                  <a:spcPct val="90000"/>
                </a:lnSpc>
                <a:defRPr/>
              </a:pPr>
              <a:t>‹#›</a:t>
            </a:fld>
            <a:endParaRPr lang="en-US" altLang="en-US" sz="1200"/>
          </a:p>
        </p:txBody>
      </p:sp>
      <p:sp>
        <p:nvSpPr>
          <p:cNvPr id="3079" name="Rectangle 7">
            <a:extLst>
              <a:ext uri="{FF2B5EF4-FFF2-40B4-BE49-F238E27FC236}">
                <a16:creationId xmlns:a16="http://schemas.microsoft.com/office/drawing/2014/main" id="{B49BCF25-0E7A-044A-AA95-0450548451FB}"/>
              </a:ext>
            </a:extLst>
          </p:cNvPr>
          <p:cNvSpPr>
            <a:spLocks noGrp="1" noRot="1" noChangeAspect="1" noChangeArrowheads="1" noTextEdit="1"/>
          </p:cNvSpPr>
          <p:nvPr>
            <p:ph type="sldImg" idx="2"/>
          </p:nvPr>
        </p:nvSpPr>
        <p:spPr bwMode="auto">
          <a:xfrm>
            <a:off x="617538" y="5159375"/>
            <a:ext cx="5797550" cy="32623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80" name="Rectangle 8">
            <a:extLst>
              <a:ext uri="{FF2B5EF4-FFF2-40B4-BE49-F238E27FC236}">
                <a16:creationId xmlns:a16="http://schemas.microsoft.com/office/drawing/2014/main" id="{FF7F6A78-4152-5943-8790-482450ABF71B}"/>
              </a:ext>
            </a:extLst>
          </p:cNvPr>
          <p:cNvSpPr>
            <a:spLocks noGrp="1" noChangeArrowheads="1"/>
          </p:cNvSpPr>
          <p:nvPr>
            <p:ph type="body" sz="quarter" idx="3"/>
          </p:nvPr>
        </p:nvSpPr>
        <p:spPr bwMode="auto">
          <a:xfrm>
            <a:off x="977900" y="476250"/>
            <a:ext cx="5162550" cy="420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297" tIns="51787" rIns="97297" bIns="51787" numCol="1" anchor="t" anchorCtr="0" compatLnSpc="1">
            <a:prstTxWarp prst="textNoShape">
              <a:avLst/>
            </a:prstTxWarp>
          </a:bodyPr>
          <a:lstStyle/>
          <a:p>
            <a:pPr lvl="0"/>
            <a:r>
              <a:rPr lang="en-US" altLang="en-US" noProof="0"/>
              <a:t>Body Text</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Tree>
  </p:cSld>
  <p:clrMap bg1="lt1" tx1="dk1" bg2="lt2" tx2="dk2" accent1="accent1" accent2="accent2" accent3="accent3" accent4="accent4" accent5="accent5" accent6="accent6" hlink="hlink" folHlink="folHlink"/>
  <p:notesStyle>
    <a:lvl1pPr algn="l" defTabSz="1030288" rtl="0" eaLnBrk="0" fontAlgn="base" hangingPunct="0">
      <a:lnSpc>
        <a:spcPct val="87000"/>
      </a:lnSpc>
      <a:spcBef>
        <a:spcPct val="40000"/>
      </a:spcBef>
      <a:spcAft>
        <a:spcPct val="0"/>
      </a:spcAft>
      <a:defRPr sz="1600" kern="1200">
        <a:solidFill>
          <a:schemeClr val="tx1"/>
        </a:solidFill>
        <a:latin typeface="Arial" panose="020B0604020202020204" pitchFamily="34" charset="0"/>
        <a:ea typeface="+mn-ea"/>
        <a:cs typeface="+mn-cs"/>
      </a:defRPr>
    </a:lvl1pPr>
    <a:lvl2pPr marL="484188" algn="l" defTabSz="1030288" rtl="0" eaLnBrk="0" fontAlgn="base" hangingPunct="0">
      <a:lnSpc>
        <a:spcPct val="87000"/>
      </a:lnSpc>
      <a:spcBef>
        <a:spcPct val="40000"/>
      </a:spcBef>
      <a:spcAft>
        <a:spcPct val="0"/>
      </a:spcAft>
      <a:defRPr sz="1200" kern="1200">
        <a:solidFill>
          <a:schemeClr val="tx1"/>
        </a:solidFill>
        <a:latin typeface="Arial" panose="020B0604020202020204" pitchFamily="34" charset="0"/>
        <a:ea typeface="+mn-ea"/>
        <a:cs typeface="+mn-cs"/>
      </a:defRPr>
    </a:lvl2pPr>
    <a:lvl3pPr marL="971550" algn="l" defTabSz="1030288" rtl="0" eaLnBrk="0" fontAlgn="base" hangingPunct="0">
      <a:lnSpc>
        <a:spcPct val="87000"/>
      </a:lnSpc>
      <a:spcBef>
        <a:spcPct val="40000"/>
      </a:spcBef>
      <a:spcAft>
        <a:spcPct val="0"/>
      </a:spcAft>
      <a:defRPr sz="1200" kern="1200">
        <a:solidFill>
          <a:schemeClr val="tx1"/>
        </a:solidFill>
        <a:latin typeface="Arial" panose="020B0604020202020204" pitchFamily="34" charset="0"/>
        <a:ea typeface="+mn-ea"/>
        <a:cs typeface="+mn-cs"/>
      </a:defRPr>
    </a:lvl3pPr>
    <a:lvl4pPr marL="1457325" algn="l" defTabSz="1030288" rtl="0" eaLnBrk="0" fontAlgn="base" hangingPunct="0">
      <a:lnSpc>
        <a:spcPct val="87000"/>
      </a:lnSpc>
      <a:spcBef>
        <a:spcPct val="40000"/>
      </a:spcBef>
      <a:spcAft>
        <a:spcPct val="0"/>
      </a:spcAft>
      <a:defRPr sz="1200" kern="1200">
        <a:solidFill>
          <a:schemeClr val="tx1"/>
        </a:solidFill>
        <a:latin typeface="Arial" panose="020B0604020202020204" pitchFamily="34" charset="0"/>
        <a:ea typeface="+mn-ea"/>
        <a:cs typeface="+mn-cs"/>
      </a:defRPr>
    </a:lvl4pPr>
    <a:lvl5pPr marL="1944688" algn="l" defTabSz="1030288" rtl="0" eaLnBrk="0" fontAlgn="base" hangingPunct="0">
      <a:lnSpc>
        <a:spcPct val="87000"/>
      </a:lnSpc>
      <a:spcBef>
        <a:spcPct val="4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A7250B42-1E16-44DF-98A8-F6D212E87113}"/>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E8AC3508-7F11-46D6-BFFB-95DFB2FDBF5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Women comprise 55% of the global total of HIV cases worldwide</a:t>
            </a:r>
          </a:p>
          <a:p>
            <a:r>
              <a:rPr lang="is-IS" altLang="en-US"/>
              <a:t>Last year alone, 1.7 million people became infected with HIV</a:t>
            </a:r>
            <a:endParaRPr lang="en-US" altLang="en-US"/>
          </a:p>
          <a:p>
            <a:r>
              <a:rPr lang="en-US" altLang="en-US"/>
              <a:t>Among new cases of HIV in C &amp; W Europe, women account for 20-25% of HIV incidence</a:t>
            </a:r>
          </a:p>
          <a:p>
            <a:r>
              <a:rPr lang="en-US" altLang="en-US"/>
              <a:t>However, in parts of Africa and Asia the proportions are reversed and women account for the majority of new cases. For example, among adolescents in Eastern and Southern Africa, females comprise 79% of new cases.</a:t>
            </a:r>
          </a:p>
          <a:p>
            <a:r>
              <a:rPr lang="en-US" altLang="en-US"/>
              <a:t>HIV/AIDS has become</a:t>
            </a:r>
            <a:r>
              <a:rPr lang="is-IS" altLang="en-US"/>
              <a:t>….</a:t>
            </a:r>
          </a:p>
          <a:p>
            <a:r>
              <a:rPr lang="is-IS" altLang="en-US"/>
              <a:t>And globally....</a:t>
            </a:r>
          </a:p>
        </p:txBody>
      </p:sp>
      <p:sp>
        <p:nvSpPr>
          <p:cNvPr id="24580" name="Slide Number Placeholder 3">
            <a:extLst>
              <a:ext uri="{FF2B5EF4-FFF2-40B4-BE49-F238E27FC236}">
                <a16:creationId xmlns:a16="http://schemas.microsoft.com/office/drawing/2014/main" id="{2DCA4E2D-742C-4BCD-87E0-41823162790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1400">
                <a:solidFill>
                  <a:schemeClr val="tx2"/>
                </a:solidFill>
                <a:latin typeface="Arial" panose="020B0604020202020204" pitchFamily="34" charset="0"/>
              </a:defRPr>
            </a:lvl1pPr>
            <a:lvl2pPr marL="742950" indent="-285750" defTabSz="942975">
              <a:defRPr sz="1400">
                <a:solidFill>
                  <a:schemeClr val="tx2"/>
                </a:solidFill>
                <a:latin typeface="Arial" panose="020B0604020202020204" pitchFamily="34" charset="0"/>
              </a:defRPr>
            </a:lvl2pPr>
            <a:lvl3pPr marL="1143000" indent="-228600" defTabSz="942975">
              <a:defRPr sz="1400">
                <a:solidFill>
                  <a:schemeClr val="tx2"/>
                </a:solidFill>
                <a:latin typeface="Arial" panose="020B0604020202020204" pitchFamily="34" charset="0"/>
              </a:defRPr>
            </a:lvl3pPr>
            <a:lvl4pPr marL="1600200" indent="-228600" defTabSz="942975">
              <a:defRPr sz="1400">
                <a:solidFill>
                  <a:schemeClr val="tx2"/>
                </a:solidFill>
                <a:latin typeface="Arial" panose="020B0604020202020204" pitchFamily="34" charset="0"/>
              </a:defRPr>
            </a:lvl4pPr>
            <a:lvl5pPr marL="2057400" indent="-228600" defTabSz="942975">
              <a:defRPr sz="1400">
                <a:solidFill>
                  <a:schemeClr val="tx2"/>
                </a:solidFill>
                <a:latin typeface="Arial" panose="020B0604020202020204" pitchFamily="34" charset="0"/>
              </a:defRPr>
            </a:lvl5pPr>
            <a:lvl6pPr marL="2514600" indent="-228600" defTabSz="942975" eaLnBrk="0" fontAlgn="base" hangingPunct="0">
              <a:spcBef>
                <a:spcPct val="0"/>
              </a:spcBef>
              <a:spcAft>
                <a:spcPct val="0"/>
              </a:spcAft>
              <a:defRPr sz="1400">
                <a:solidFill>
                  <a:schemeClr val="tx2"/>
                </a:solidFill>
                <a:latin typeface="Arial" panose="020B0604020202020204" pitchFamily="34" charset="0"/>
              </a:defRPr>
            </a:lvl6pPr>
            <a:lvl7pPr marL="2971800" indent="-228600" defTabSz="942975" eaLnBrk="0" fontAlgn="base" hangingPunct="0">
              <a:spcBef>
                <a:spcPct val="0"/>
              </a:spcBef>
              <a:spcAft>
                <a:spcPct val="0"/>
              </a:spcAft>
              <a:defRPr sz="1400">
                <a:solidFill>
                  <a:schemeClr val="tx2"/>
                </a:solidFill>
                <a:latin typeface="Arial" panose="020B0604020202020204" pitchFamily="34" charset="0"/>
              </a:defRPr>
            </a:lvl7pPr>
            <a:lvl8pPr marL="3429000" indent="-228600" defTabSz="942975" eaLnBrk="0" fontAlgn="base" hangingPunct="0">
              <a:spcBef>
                <a:spcPct val="0"/>
              </a:spcBef>
              <a:spcAft>
                <a:spcPct val="0"/>
              </a:spcAft>
              <a:defRPr sz="1400">
                <a:solidFill>
                  <a:schemeClr val="tx2"/>
                </a:solidFill>
                <a:latin typeface="Arial" panose="020B0604020202020204" pitchFamily="34" charset="0"/>
              </a:defRPr>
            </a:lvl8pPr>
            <a:lvl9pPr marL="3886200" indent="-228600" defTabSz="942975" eaLnBrk="0" fontAlgn="base" hangingPunct="0">
              <a:spcBef>
                <a:spcPct val="0"/>
              </a:spcBef>
              <a:spcAft>
                <a:spcPct val="0"/>
              </a:spcAft>
              <a:defRPr sz="1400">
                <a:solidFill>
                  <a:schemeClr val="tx2"/>
                </a:solidFill>
                <a:latin typeface="Arial" panose="020B0604020202020204" pitchFamily="34" charset="0"/>
              </a:defRPr>
            </a:lvl9pPr>
          </a:lstStyle>
          <a:p>
            <a:fld id="{60532112-270B-4C0F-83BE-3EF73F58B866}" type="slidenum">
              <a:rPr lang="en-US" altLang="en-US" sz="1000" smtClean="0">
                <a:solidFill>
                  <a:schemeClr val="tx1"/>
                </a:solidFill>
              </a:rPr>
              <a:pPr/>
              <a:t>4</a:t>
            </a:fld>
            <a:endParaRPr lang="en-US" altLang="en-US" sz="100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8602EC4D-341F-426A-B739-A16398FAEE03}"/>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EECF74B0-93A2-466F-919A-6D2584BAC0B6}"/>
              </a:ext>
            </a:extLst>
          </p:cNvPr>
          <p:cNvSpPr>
            <a:spLocks noGrp="1" noChangeArrowheads="1"/>
          </p:cNvSpPr>
          <p:nvPr>
            <p:ph type="body" idx="1"/>
          </p:nvPr>
        </p:nvSpPr>
        <p:spPr/>
        <p:txBody>
          <a:bodyPr/>
          <a:lstStyle/>
          <a:p>
            <a:pPr defTabSz="914400" eaLnBrk="1" fontAlgn="auto" hangingPunct="1">
              <a:lnSpc>
                <a:spcPct val="100000"/>
              </a:lnSpc>
              <a:spcBef>
                <a:spcPts val="0"/>
              </a:spcBef>
              <a:spcAft>
                <a:spcPts val="0"/>
              </a:spcAft>
              <a:defRPr/>
            </a:pPr>
            <a:r>
              <a:rPr lang="en-US" sz="1800" dirty="0">
                <a:solidFill>
                  <a:srgbClr val="000000"/>
                </a:solidFill>
                <a:effectLst/>
                <a:latin typeface="Times New Roman" panose="02020603050405020304" pitchFamily="18" charset="0"/>
                <a:ea typeface="Calibri" panose="020F0502020204030204" pitchFamily="34" charset="0"/>
              </a:rPr>
              <a:t>HIV incidence</a:t>
            </a:r>
            <a:r>
              <a:rPr lang="en-US" sz="1800" i="1" dirty="0">
                <a:solidFill>
                  <a:srgbClr val="000000"/>
                </a:solidFill>
                <a:effectLst/>
                <a:latin typeface="Times New Roman" panose="02020603050405020304" pitchFamily="18" charset="0"/>
                <a:ea typeface="Calibri" panose="020F0502020204030204" pitchFamily="34" charset="0"/>
              </a:rPr>
              <a:t> </a:t>
            </a:r>
            <a:r>
              <a:rPr lang="en-US" sz="1800" dirty="0">
                <a:solidFill>
                  <a:srgbClr val="000000"/>
                </a:solidFill>
                <a:effectLst/>
                <a:latin typeface="Times New Roman" panose="02020603050405020304" pitchFamily="18" charset="0"/>
                <a:ea typeface="Calibri" panose="020F0502020204030204" pitchFamily="34" charset="0"/>
              </a:rPr>
              <a:t>among women during pregnancy and postpartum is estimated to be two to six times greater than outside of pregnancy</a:t>
            </a:r>
            <a:endParaRPr lang="en-US" altLang="en-US" dirty="0"/>
          </a:p>
        </p:txBody>
      </p:sp>
      <p:sp>
        <p:nvSpPr>
          <p:cNvPr id="30724" name="Slide Number Placeholder 3">
            <a:extLst>
              <a:ext uri="{FF2B5EF4-FFF2-40B4-BE49-F238E27FC236}">
                <a16:creationId xmlns:a16="http://schemas.microsoft.com/office/drawing/2014/main" id="{6AD4A19E-FEE8-49E8-B475-D46281A67D5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1400">
                <a:solidFill>
                  <a:schemeClr val="tx2"/>
                </a:solidFill>
                <a:latin typeface="Arial" panose="020B0604020202020204" pitchFamily="34" charset="0"/>
              </a:defRPr>
            </a:lvl1pPr>
            <a:lvl2pPr marL="742950" indent="-285750" defTabSz="942975">
              <a:defRPr sz="1400">
                <a:solidFill>
                  <a:schemeClr val="tx2"/>
                </a:solidFill>
                <a:latin typeface="Arial" panose="020B0604020202020204" pitchFamily="34" charset="0"/>
              </a:defRPr>
            </a:lvl2pPr>
            <a:lvl3pPr marL="1143000" indent="-228600" defTabSz="942975">
              <a:defRPr sz="1400">
                <a:solidFill>
                  <a:schemeClr val="tx2"/>
                </a:solidFill>
                <a:latin typeface="Arial" panose="020B0604020202020204" pitchFamily="34" charset="0"/>
              </a:defRPr>
            </a:lvl3pPr>
            <a:lvl4pPr marL="1600200" indent="-228600" defTabSz="942975">
              <a:defRPr sz="1400">
                <a:solidFill>
                  <a:schemeClr val="tx2"/>
                </a:solidFill>
                <a:latin typeface="Arial" panose="020B0604020202020204" pitchFamily="34" charset="0"/>
              </a:defRPr>
            </a:lvl4pPr>
            <a:lvl5pPr marL="2057400" indent="-228600" defTabSz="942975">
              <a:defRPr sz="1400">
                <a:solidFill>
                  <a:schemeClr val="tx2"/>
                </a:solidFill>
                <a:latin typeface="Arial" panose="020B0604020202020204" pitchFamily="34" charset="0"/>
              </a:defRPr>
            </a:lvl5pPr>
            <a:lvl6pPr marL="2514600" indent="-228600" defTabSz="942975" eaLnBrk="0" fontAlgn="base" hangingPunct="0">
              <a:spcBef>
                <a:spcPct val="0"/>
              </a:spcBef>
              <a:spcAft>
                <a:spcPct val="0"/>
              </a:spcAft>
              <a:defRPr sz="1400">
                <a:solidFill>
                  <a:schemeClr val="tx2"/>
                </a:solidFill>
                <a:latin typeface="Arial" panose="020B0604020202020204" pitchFamily="34" charset="0"/>
              </a:defRPr>
            </a:lvl6pPr>
            <a:lvl7pPr marL="2971800" indent="-228600" defTabSz="942975" eaLnBrk="0" fontAlgn="base" hangingPunct="0">
              <a:spcBef>
                <a:spcPct val="0"/>
              </a:spcBef>
              <a:spcAft>
                <a:spcPct val="0"/>
              </a:spcAft>
              <a:defRPr sz="1400">
                <a:solidFill>
                  <a:schemeClr val="tx2"/>
                </a:solidFill>
                <a:latin typeface="Arial" panose="020B0604020202020204" pitchFamily="34" charset="0"/>
              </a:defRPr>
            </a:lvl7pPr>
            <a:lvl8pPr marL="3429000" indent="-228600" defTabSz="942975" eaLnBrk="0" fontAlgn="base" hangingPunct="0">
              <a:spcBef>
                <a:spcPct val="0"/>
              </a:spcBef>
              <a:spcAft>
                <a:spcPct val="0"/>
              </a:spcAft>
              <a:defRPr sz="1400">
                <a:solidFill>
                  <a:schemeClr val="tx2"/>
                </a:solidFill>
                <a:latin typeface="Arial" panose="020B0604020202020204" pitchFamily="34" charset="0"/>
              </a:defRPr>
            </a:lvl8pPr>
            <a:lvl9pPr marL="3886200" indent="-228600" defTabSz="942975" eaLnBrk="0" fontAlgn="base" hangingPunct="0">
              <a:spcBef>
                <a:spcPct val="0"/>
              </a:spcBef>
              <a:spcAft>
                <a:spcPct val="0"/>
              </a:spcAft>
              <a:defRPr sz="1400">
                <a:solidFill>
                  <a:schemeClr val="tx2"/>
                </a:solidFill>
                <a:latin typeface="Arial" panose="020B0604020202020204" pitchFamily="34" charset="0"/>
              </a:defRPr>
            </a:lvl9pPr>
          </a:lstStyle>
          <a:p>
            <a:fld id="{94F16FE7-2CE6-4F05-B8DD-ADA6EE85CBA5}" type="slidenum">
              <a:rPr lang="en-US" altLang="en-US" sz="1000" smtClean="0">
                <a:solidFill>
                  <a:schemeClr val="tx1"/>
                </a:solidFill>
              </a:rPr>
              <a:pPr/>
              <a:t>10</a:t>
            </a:fld>
            <a:endParaRPr lang="en-US" altLang="en-US" sz="100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166B0BDC-2370-49A9-A3D1-C8C6B834403F}"/>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8948EEF8-6895-4563-998A-E06636D32D2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772" name="Slide Number Placeholder 3">
            <a:extLst>
              <a:ext uri="{FF2B5EF4-FFF2-40B4-BE49-F238E27FC236}">
                <a16:creationId xmlns:a16="http://schemas.microsoft.com/office/drawing/2014/main" id="{0D119E1A-BCFE-4FD4-A4EA-87B843F751D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1400">
                <a:solidFill>
                  <a:schemeClr val="tx2"/>
                </a:solidFill>
                <a:latin typeface="Arial" panose="020B0604020202020204" pitchFamily="34" charset="0"/>
              </a:defRPr>
            </a:lvl1pPr>
            <a:lvl2pPr marL="742950" indent="-285750" defTabSz="942975">
              <a:defRPr sz="1400">
                <a:solidFill>
                  <a:schemeClr val="tx2"/>
                </a:solidFill>
                <a:latin typeface="Arial" panose="020B0604020202020204" pitchFamily="34" charset="0"/>
              </a:defRPr>
            </a:lvl2pPr>
            <a:lvl3pPr marL="1143000" indent="-228600" defTabSz="942975">
              <a:defRPr sz="1400">
                <a:solidFill>
                  <a:schemeClr val="tx2"/>
                </a:solidFill>
                <a:latin typeface="Arial" panose="020B0604020202020204" pitchFamily="34" charset="0"/>
              </a:defRPr>
            </a:lvl3pPr>
            <a:lvl4pPr marL="1600200" indent="-228600" defTabSz="942975">
              <a:defRPr sz="1400">
                <a:solidFill>
                  <a:schemeClr val="tx2"/>
                </a:solidFill>
                <a:latin typeface="Arial" panose="020B0604020202020204" pitchFamily="34" charset="0"/>
              </a:defRPr>
            </a:lvl4pPr>
            <a:lvl5pPr marL="2057400" indent="-228600" defTabSz="942975">
              <a:defRPr sz="1400">
                <a:solidFill>
                  <a:schemeClr val="tx2"/>
                </a:solidFill>
                <a:latin typeface="Arial" panose="020B0604020202020204" pitchFamily="34" charset="0"/>
              </a:defRPr>
            </a:lvl5pPr>
            <a:lvl6pPr marL="2514600" indent="-228600" defTabSz="942975" eaLnBrk="0" fontAlgn="base" hangingPunct="0">
              <a:spcBef>
                <a:spcPct val="0"/>
              </a:spcBef>
              <a:spcAft>
                <a:spcPct val="0"/>
              </a:spcAft>
              <a:defRPr sz="1400">
                <a:solidFill>
                  <a:schemeClr val="tx2"/>
                </a:solidFill>
                <a:latin typeface="Arial" panose="020B0604020202020204" pitchFamily="34" charset="0"/>
              </a:defRPr>
            </a:lvl6pPr>
            <a:lvl7pPr marL="2971800" indent="-228600" defTabSz="942975" eaLnBrk="0" fontAlgn="base" hangingPunct="0">
              <a:spcBef>
                <a:spcPct val="0"/>
              </a:spcBef>
              <a:spcAft>
                <a:spcPct val="0"/>
              </a:spcAft>
              <a:defRPr sz="1400">
                <a:solidFill>
                  <a:schemeClr val="tx2"/>
                </a:solidFill>
                <a:latin typeface="Arial" panose="020B0604020202020204" pitchFamily="34" charset="0"/>
              </a:defRPr>
            </a:lvl7pPr>
            <a:lvl8pPr marL="3429000" indent="-228600" defTabSz="942975" eaLnBrk="0" fontAlgn="base" hangingPunct="0">
              <a:spcBef>
                <a:spcPct val="0"/>
              </a:spcBef>
              <a:spcAft>
                <a:spcPct val="0"/>
              </a:spcAft>
              <a:defRPr sz="1400">
                <a:solidFill>
                  <a:schemeClr val="tx2"/>
                </a:solidFill>
                <a:latin typeface="Arial" panose="020B0604020202020204" pitchFamily="34" charset="0"/>
              </a:defRPr>
            </a:lvl8pPr>
            <a:lvl9pPr marL="3886200" indent="-228600" defTabSz="942975" eaLnBrk="0" fontAlgn="base" hangingPunct="0">
              <a:spcBef>
                <a:spcPct val="0"/>
              </a:spcBef>
              <a:spcAft>
                <a:spcPct val="0"/>
              </a:spcAft>
              <a:defRPr sz="1400">
                <a:solidFill>
                  <a:schemeClr val="tx2"/>
                </a:solidFill>
                <a:latin typeface="Arial" panose="020B0604020202020204" pitchFamily="34" charset="0"/>
              </a:defRPr>
            </a:lvl9pPr>
          </a:lstStyle>
          <a:p>
            <a:fld id="{09CEBC34-9F68-4B1D-A772-DDA289559ACF}" type="slidenum">
              <a:rPr lang="en-US" altLang="en-US" sz="1000" smtClean="0">
                <a:solidFill>
                  <a:schemeClr val="tx1"/>
                </a:solidFill>
              </a:rPr>
              <a:pPr/>
              <a:t>12</a:t>
            </a:fld>
            <a:endParaRPr lang="en-US" altLang="en-US" sz="100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4399512-E961-4347-8706-661AE02AA638}" type="slidenum">
              <a:rPr lang="en-US" altLang="en-US" smtClean="0"/>
              <a:pPr>
                <a:defRPr/>
              </a:pPr>
              <a:t>17</a:t>
            </a:fld>
            <a:endParaRPr lang="en-US" altLang="en-US"/>
          </a:p>
        </p:txBody>
      </p:sp>
    </p:spTree>
    <p:extLst>
      <p:ext uri="{BB962C8B-B14F-4D97-AF65-F5344CB8AC3E}">
        <p14:creationId xmlns:p14="http://schemas.microsoft.com/office/powerpoint/2010/main" val="1357175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E6E17B17-73D4-498A-89DA-7E99A5ABA684}"/>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1154D120-CE23-4462-A700-8B748121509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Limited data in preg, opportunity PP, although limited to no data for BF women. Could be initially limited to W who do not plan to BF.</a:t>
            </a:r>
          </a:p>
          <a:p>
            <a:endParaRPr lang="en-US" altLang="en-US"/>
          </a:p>
        </p:txBody>
      </p:sp>
      <p:sp>
        <p:nvSpPr>
          <p:cNvPr id="50180" name="Slide Number Placeholder 3">
            <a:extLst>
              <a:ext uri="{FF2B5EF4-FFF2-40B4-BE49-F238E27FC236}">
                <a16:creationId xmlns:a16="http://schemas.microsoft.com/office/drawing/2014/main" id="{3B90CF00-2005-4A88-AA74-4A1EB3BD374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1400">
                <a:solidFill>
                  <a:schemeClr val="tx2"/>
                </a:solidFill>
                <a:latin typeface="Arial" panose="020B0604020202020204" pitchFamily="34" charset="0"/>
              </a:defRPr>
            </a:lvl1pPr>
            <a:lvl2pPr marL="742950" indent="-285750" defTabSz="942975">
              <a:defRPr sz="1400">
                <a:solidFill>
                  <a:schemeClr val="tx2"/>
                </a:solidFill>
                <a:latin typeface="Arial" panose="020B0604020202020204" pitchFamily="34" charset="0"/>
              </a:defRPr>
            </a:lvl2pPr>
            <a:lvl3pPr marL="1143000" indent="-228600" defTabSz="942975">
              <a:defRPr sz="1400">
                <a:solidFill>
                  <a:schemeClr val="tx2"/>
                </a:solidFill>
                <a:latin typeface="Arial" panose="020B0604020202020204" pitchFamily="34" charset="0"/>
              </a:defRPr>
            </a:lvl3pPr>
            <a:lvl4pPr marL="1600200" indent="-228600" defTabSz="942975">
              <a:defRPr sz="1400">
                <a:solidFill>
                  <a:schemeClr val="tx2"/>
                </a:solidFill>
                <a:latin typeface="Arial" panose="020B0604020202020204" pitchFamily="34" charset="0"/>
              </a:defRPr>
            </a:lvl4pPr>
            <a:lvl5pPr marL="2057400" indent="-228600" defTabSz="942975">
              <a:defRPr sz="1400">
                <a:solidFill>
                  <a:schemeClr val="tx2"/>
                </a:solidFill>
                <a:latin typeface="Arial" panose="020B0604020202020204" pitchFamily="34" charset="0"/>
              </a:defRPr>
            </a:lvl5pPr>
            <a:lvl6pPr marL="2514600" indent="-228600" defTabSz="942975" eaLnBrk="0" fontAlgn="base" hangingPunct="0">
              <a:spcBef>
                <a:spcPct val="0"/>
              </a:spcBef>
              <a:spcAft>
                <a:spcPct val="0"/>
              </a:spcAft>
              <a:defRPr sz="1400">
                <a:solidFill>
                  <a:schemeClr val="tx2"/>
                </a:solidFill>
                <a:latin typeface="Arial" panose="020B0604020202020204" pitchFamily="34" charset="0"/>
              </a:defRPr>
            </a:lvl6pPr>
            <a:lvl7pPr marL="2971800" indent="-228600" defTabSz="942975" eaLnBrk="0" fontAlgn="base" hangingPunct="0">
              <a:spcBef>
                <a:spcPct val="0"/>
              </a:spcBef>
              <a:spcAft>
                <a:spcPct val="0"/>
              </a:spcAft>
              <a:defRPr sz="1400">
                <a:solidFill>
                  <a:schemeClr val="tx2"/>
                </a:solidFill>
                <a:latin typeface="Arial" panose="020B0604020202020204" pitchFamily="34" charset="0"/>
              </a:defRPr>
            </a:lvl7pPr>
            <a:lvl8pPr marL="3429000" indent="-228600" defTabSz="942975" eaLnBrk="0" fontAlgn="base" hangingPunct="0">
              <a:spcBef>
                <a:spcPct val="0"/>
              </a:spcBef>
              <a:spcAft>
                <a:spcPct val="0"/>
              </a:spcAft>
              <a:defRPr sz="1400">
                <a:solidFill>
                  <a:schemeClr val="tx2"/>
                </a:solidFill>
                <a:latin typeface="Arial" panose="020B0604020202020204" pitchFamily="34" charset="0"/>
              </a:defRPr>
            </a:lvl8pPr>
            <a:lvl9pPr marL="3886200" indent="-228600" defTabSz="942975" eaLnBrk="0" fontAlgn="base" hangingPunct="0">
              <a:spcBef>
                <a:spcPct val="0"/>
              </a:spcBef>
              <a:spcAft>
                <a:spcPct val="0"/>
              </a:spcAft>
              <a:defRPr sz="1400">
                <a:solidFill>
                  <a:schemeClr val="tx2"/>
                </a:solidFill>
                <a:latin typeface="Arial" panose="020B0604020202020204" pitchFamily="34" charset="0"/>
              </a:defRPr>
            </a:lvl9pPr>
          </a:lstStyle>
          <a:p>
            <a:fld id="{218831EC-9661-40FD-9CD5-44239B0BF018}" type="slidenum">
              <a:rPr lang="en-US" altLang="en-US" sz="1000" smtClean="0">
                <a:solidFill>
                  <a:schemeClr val="tx1"/>
                </a:solidFill>
              </a:rPr>
              <a:pPr/>
              <a:t>19</a:t>
            </a:fld>
            <a:endParaRPr lang="en-US" altLang="en-US" sz="100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E465C0A-D6DD-473E-A3C4-46C91D49B7FF}"/>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3AF16786-237E-4884-A7F6-E3D10B41C0B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en-US" dirty="0"/>
              <a:t>We wanted to </a:t>
            </a:r>
            <a:r>
              <a:rPr lang="en-US" sz="1800" dirty="0">
                <a:effectLst/>
              </a:rPr>
              <a:t>understand women’s perception of </a:t>
            </a:r>
            <a:r>
              <a:rPr lang="en-US" sz="1800" dirty="0" err="1">
                <a:effectLst/>
              </a:rPr>
              <a:t>PrEP</a:t>
            </a:r>
            <a:r>
              <a:rPr lang="en-US" sz="1800" dirty="0">
                <a:effectLst/>
              </a:rPr>
              <a:t> and the intervention-setting fit using CFIR </a:t>
            </a:r>
            <a:endParaRPr lang="en-US" altLang="en-US" dirty="0"/>
          </a:p>
        </p:txBody>
      </p:sp>
      <p:sp>
        <p:nvSpPr>
          <p:cNvPr id="55300" name="Slide Number Placeholder 3">
            <a:extLst>
              <a:ext uri="{FF2B5EF4-FFF2-40B4-BE49-F238E27FC236}">
                <a16:creationId xmlns:a16="http://schemas.microsoft.com/office/drawing/2014/main" id="{9E0A321C-C9A7-4726-A48A-0A801D724A9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1400">
                <a:solidFill>
                  <a:schemeClr val="tx2"/>
                </a:solidFill>
                <a:latin typeface="Arial" panose="020B0604020202020204" pitchFamily="34" charset="0"/>
              </a:defRPr>
            </a:lvl1pPr>
            <a:lvl2pPr marL="742950" indent="-285750" defTabSz="942975">
              <a:defRPr sz="1400">
                <a:solidFill>
                  <a:schemeClr val="tx2"/>
                </a:solidFill>
                <a:latin typeface="Arial" panose="020B0604020202020204" pitchFamily="34" charset="0"/>
              </a:defRPr>
            </a:lvl2pPr>
            <a:lvl3pPr marL="1143000" indent="-228600" defTabSz="942975">
              <a:defRPr sz="1400">
                <a:solidFill>
                  <a:schemeClr val="tx2"/>
                </a:solidFill>
                <a:latin typeface="Arial" panose="020B0604020202020204" pitchFamily="34" charset="0"/>
              </a:defRPr>
            </a:lvl3pPr>
            <a:lvl4pPr marL="1600200" indent="-228600" defTabSz="942975">
              <a:defRPr sz="1400">
                <a:solidFill>
                  <a:schemeClr val="tx2"/>
                </a:solidFill>
                <a:latin typeface="Arial" panose="020B0604020202020204" pitchFamily="34" charset="0"/>
              </a:defRPr>
            </a:lvl4pPr>
            <a:lvl5pPr marL="2057400" indent="-228600" defTabSz="942975">
              <a:defRPr sz="1400">
                <a:solidFill>
                  <a:schemeClr val="tx2"/>
                </a:solidFill>
                <a:latin typeface="Arial" panose="020B0604020202020204" pitchFamily="34" charset="0"/>
              </a:defRPr>
            </a:lvl5pPr>
            <a:lvl6pPr marL="2514600" indent="-228600" defTabSz="942975" eaLnBrk="0" fontAlgn="base" hangingPunct="0">
              <a:spcBef>
                <a:spcPct val="0"/>
              </a:spcBef>
              <a:spcAft>
                <a:spcPct val="0"/>
              </a:spcAft>
              <a:defRPr sz="1400">
                <a:solidFill>
                  <a:schemeClr val="tx2"/>
                </a:solidFill>
                <a:latin typeface="Arial" panose="020B0604020202020204" pitchFamily="34" charset="0"/>
              </a:defRPr>
            </a:lvl6pPr>
            <a:lvl7pPr marL="2971800" indent="-228600" defTabSz="942975" eaLnBrk="0" fontAlgn="base" hangingPunct="0">
              <a:spcBef>
                <a:spcPct val="0"/>
              </a:spcBef>
              <a:spcAft>
                <a:spcPct val="0"/>
              </a:spcAft>
              <a:defRPr sz="1400">
                <a:solidFill>
                  <a:schemeClr val="tx2"/>
                </a:solidFill>
                <a:latin typeface="Arial" panose="020B0604020202020204" pitchFamily="34" charset="0"/>
              </a:defRPr>
            </a:lvl7pPr>
            <a:lvl8pPr marL="3429000" indent="-228600" defTabSz="942975" eaLnBrk="0" fontAlgn="base" hangingPunct="0">
              <a:spcBef>
                <a:spcPct val="0"/>
              </a:spcBef>
              <a:spcAft>
                <a:spcPct val="0"/>
              </a:spcAft>
              <a:defRPr sz="1400">
                <a:solidFill>
                  <a:schemeClr val="tx2"/>
                </a:solidFill>
                <a:latin typeface="Arial" panose="020B0604020202020204" pitchFamily="34" charset="0"/>
              </a:defRPr>
            </a:lvl8pPr>
            <a:lvl9pPr marL="3886200" indent="-228600" defTabSz="942975" eaLnBrk="0" fontAlgn="base" hangingPunct="0">
              <a:spcBef>
                <a:spcPct val="0"/>
              </a:spcBef>
              <a:spcAft>
                <a:spcPct val="0"/>
              </a:spcAft>
              <a:defRPr sz="1400">
                <a:solidFill>
                  <a:schemeClr val="tx2"/>
                </a:solidFill>
                <a:latin typeface="Arial" panose="020B0604020202020204" pitchFamily="34" charset="0"/>
              </a:defRPr>
            </a:lvl9pPr>
          </a:lstStyle>
          <a:p>
            <a:fld id="{A78DA51C-3C06-41F2-8B15-0236249711A5}" type="slidenum">
              <a:rPr lang="en-US" altLang="en-US" sz="1000" smtClean="0">
                <a:solidFill>
                  <a:schemeClr val="tx1"/>
                </a:solidFill>
              </a:rPr>
              <a:pPr/>
              <a:t>23</a:t>
            </a:fld>
            <a:endParaRPr lang="en-US" altLang="en-US" sz="1000">
              <a:solidFill>
                <a:schemeClr val="tx1"/>
              </a:solidFill>
            </a:endParaRPr>
          </a:p>
        </p:txBody>
      </p:sp>
    </p:spTree>
    <p:extLst>
      <p:ext uri="{BB962C8B-B14F-4D97-AF65-F5344CB8AC3E}">
        <p14:creationId xmlns:p14="http://schemas.microsoft.com/office/powerpoint/2010/main" val="1710928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E465C0A-D6DD-473E-A3C4-46C91D49B7FF}"/>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3AF16786-237E-4884-A7F6-E3D10B41C0B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Now, going back to CFIR, here, I’d like to focus more in the inner setting characteristics and the implementation process that may lead to the successful integration of </a:t>
            </a:r>
            <a:r>
              <a:rPr lang="en-US" altLang="en-US" dirty="0" err="1"/>
              <a:t>PrEP</a:t>
            </a:r>
            <a:r>
              <a:rPr lang="en-US" altLang="en-US" dirty="0"/>
              <a:t> in prenatal care.</a:t>
            </a:r>
          </a:p>
        </p:txBody>
      </p:sp>
      <p:sp>
        <p:nvSpPr>
          <p:cNvPr id="55300" name="Slide Number Placeholder 3">
            <a:extLst>
              <a:ext uri="{FF2B5EF4-FFF2-40B4-BE49-F238E27FC236}">
                <a16:creationId xmlns:a16="http://schemas.microsoft.com/office/drawing/2014/main" id="{9E0A321C-C9A7-4726-A48A-0A801D724A9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1400">
                <a:solidFill>
                  <a:schemeClr val="tx2"/>
                </a:solidFill>
                <a:latin typeface="Arial" panose="020B0604020202020204" pitchFamily="34" charset="0"/>
              </a:defRPr>
            </a:lvl1pPr>
            <a:lvl2pPr marL="742950" indent="-285750" defTabSz="942975">
              <a:defRPr sz="1400">
                <a:solidFill>
                  <a:schemeClr val="tx2"/>
                </a:solidFill>
                <a:latin typeface="Arial" panose="020B0604020202020204" pitchFamily="34" charset="0"/>
              </a:defRPr>
            </a:lvl2pPr>
            <a:lvl3pPr marL="1143000" indent="-228600" defTabSz="942975">
              <a:defRPr sz="1400">
                <a:solidFill>
                  <a:schemeClr val="tx2"/>
                </a:solidFill>
                <a:latin typeface="Arial" panose="020B0604020202020204" pitchFamily="34" charset="0"/>
              </a:defRPr>
            </a:lvl3pPr>
            <a:lvl4pPr marL="1600200" indent="-228600" defTabSz="942975">
              <a:defRPr sz="1400">
                <a:solidFill>
                  <a:schemeClr val="tx2"/>
                </a:solidFill>
                <a:latin typeface="Arial" panose="020B0604020202020204" pitchFamily="34" charset="0"/>
              </a:defRPr>
            </a:lvl4pPr>
            <a:lvl5pPr marL="2057400" indent="-228600" defTabSz="942975">
              <a:defRPr sz="1400">
                <a:solidFill>
                  <a:schemeClr val="tx2"/>
                </a:solidFill>
                <a:latin typeface="Arial" panose="020B0604020202020204" pitchFamily="34" charset="0"/>
              </a:defRPr>
            </a:lvl5pPr>
            <a:lvl6pPr marL="2514600" indent="-228600" defTabSz="942975" eaLnBrk="0" fontAlgn="base" hangingPunct="0">
              <a:spcBef>
                <a:spcPct val="0"/>
              </a:spcBef>
              <a:spcAft>
                <a:spcPct val="0"/>
              </a:spcAft>
              <a:defRPr sz="1400">
                <a:solidFill>
                  <a:schemeClr val="tx2"/>
                </a:solidFill>
                <a:latin typeface="Arial" panose="020B0604020202020204" pitchFamily="34" charset="0"/>
              </a:defRPr>
            </a:lvl6pPr>
            <a:lvl7pPr marL="2971800" indent="-228600" defTabSz="942975" eaLnBrk="0" fontAlgn="base" hangingPunct="0">
              <a:spcBef>
                <a:spcPct val="0"/>
              </a:spcBef>
              <a:spcAft>
                <a:spcPct val="0"/>
              </a:spcAft>
              <a:defRPr sz="1400">
                <a:solidFill>
                  <a:schemeClr val="tx2"/>
                </a:solidFill>
                <a:latin typeface="Arial" panose="020B0604020202020204" pitchFamily="34" charset="0"/>
              </a:defRPr>
            </a:lvl7pPr>
            <a:lvl8pPr marL="3429000" indent="-228600" defTabSz="942975" eaLnBrk="0" fontAlgn="base" hangingPunct="0">
              <a:spcBef>
                <a:spcPct val="0"/>
              </a:spcBef>
              <a:spcAft>
                <a:spcPct val="0"/>
              </a:spcAft>
              <a:defRPr sz="1400">
                <a:solidFill>
                  <a:schemeClr val="tx2"/>
                </a:solidFill>
                <a:latin typeface="Arial" panose="020B0604020202020204" pitchFamily="34" charset="0"/>
              </a:defRPr>
            </a:lvl8pPr>
            <a:lvl9pPr marL="3886200" indent="-228600" defTabSz="942975" eaLnBrk="0" fontAlgn="base" hangingPunct="0">
              <a:spcBef>
                <a:spcPct val="0"/>
              </a:spcBef>
              <a:spcAft>
                <a:spcPct val="0"/>
              </a:spcAft>
              <a:defRPr sz="1400">
                <a:solidFill>
                  <a:schemeClr val="tx2"/>
                </a:solidFill>
                <a:latin typeface="Arial" panose="020B0604020202020204" pitchFamily="34" charset="0"/>
              </a:defRPr>
            </a:lvl9pPr>
          </a:lstStyle>
          <a:p>
            <a:fld id="{A78DA51C-3C06-41F2-8B15-0236249711A5}" type="slidenum">
              <a:rPr lang="en-US" altLang="en-US" sz="1000" smtClean="0">
                <a:solidFill>
                  <a:schemeClr val="tx1"/>
                </a:solidFill>
              </a:rPr>
              <a:pPr/>
              <a:t>34</a:t>
            </a:fld>
            <a:endParaRPr lang="en-US" altLang="en-US" sz="1000">
              <a:solidFill>
                <a:schemeClr val="tx1"/>
              </a:solidFill>
            </a:endParaRPr>
          </a:p>
        </p:txBody>
      </p:sp>
    </p:spTree>
    <p:extLst>
      <p:ext uri="{BB962C8B-B14F-4D97-AF65-F5344CB8AC3E}">
        <p14:creationId xmlns:p14="http://schemas.microsoft.com/office/powerpoint/2010/main" val="101300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4399512-E961-4347-8706-661AE02AA638}" type="slidenum">
              <a:rPr lang="en-US" altLang="en-US" smtClean="0"/>
              <a:pPr>
                <a:defRPr/>
              </a:pPr>
              <a:t>36</a:t>
            </a:fld>
            <a:endParaRPr lang="en-US" altLang="en-US"/>
          </a:p>
        </p:txBody>
      </p:sp>
    </p:spTree>
    <p:extLst>
      <p:ext uri="{BB962C8B-B14F-4D97-AF65-F5344CB8AC3E}">
        <p14:creationId xmlns:p14="http://schemas.microsoft.com/office/powerpoint/2010/main" val="3750778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4399512-E961-4347-8706-661AE02AA638}" type="slidenum">
              <a:rPr lang="en-US" altLang="en-US" smtClean="0"/>
              <a:pPr>
                <a:defRPr/>
              </a:pPr>
              <a:t>42</a:t>
            </a:fld>
            <a:endParaRPr lang="en-US" altLang="en-US"/>
          </a:p>
        </p:txBody>
      </p:sp>
    </p:spTree>
    <p:extLst>
      <p:ext uri="{BB962C8B-B14F-4D97-AF65-F5344CB8AC3E}">
        <p14:creationId xmlns:p14="http://schemas.microsoft.com/office/powerpoint/2010/main" val="37550016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880EE0F-8936-034F-832B-8042B5D72D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2287" y="365885"/>
            <a:ext cx="4418390" cy="5049589"/>
          </a:xfrm>
          <a:prstGeom prst="rect">
            <a:avLst/>
          </a:prstGeom>
        </p:spPr>
      </p:pic>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2051" name="Rectangle 3"/>
          <p:cNvSpPr>
            <a:spLocks noGrp="1" noChangeArrowheads="1"/>
          </p:cNvSpPr>
          <p:nvPr>
            <p:ph type="ctrTitle" sz="quarter" hasCustomPrompt="1"/>
          </p:nvPr>
        </p:nvSpPr>
        <p:spPr>
          <a:xfrm>
            <a:off x="603505" y="3284439"/>
            <a:ext cx="10966453" cy="461665"/>
          </a:xfrm>
        </p:spPr>
        <p:txBody>
          <a:bodyPr anchor="t" anchorCtr="0">
            <a:spAutoFit/>
          </a:bodyPr>
          <a:lstStyle>
            <a:lvl1pPr>
              <a:defRPr/>
            </a:lvl1pPr>
          </a:lstStyle>
          <a:p>
            <a:pPr lvl="0"/>
            <a:r>
              <a:rPr lang="en-US" altLang="en-US" noProof="0" dirty="0"/>
              <a:t>Click to Edit Title of Presentation</a:t>
            </a:r>
          </a:p>
        </p:txBody>
      </p:sp>
      <p:pic>
        <p:nvPicPr>
          <p:cNvPr id="14" name="Picture 13">
            <a:extLst>
              <a:ext uri="{FF2B5EF4-FFF2-40B4-BE49-F238E27FC236}">
                <a16:creationId xmlns:a16="http://schemas.microsoft.com/office/drawing/2014/main" id="{81A97D23-F7C6-B046-ADCC-F1ACD792B17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85679"/>
          <a:stretch/>
        </p:blipFill>
        <p:spPr>
          <a:xfrm>
            <a:off x="605367" y="528365"/>
            <a:ext cx="3154870" cy="548456"/>
          </a:xfrm>
          <a:prstGeom prst="rect">
            <a:avLst/>
          </a:prstGeom>
        </p:spPr>
      </p:pic>
      <p:sp>
        <p:nvSpPr>
          <p:cNvPr id="20" name="Text Placeholder 19">
            <a:extLst>
              <a:ext uri="{FF2B5EF4-FFF2-40B4-BE49-F238E27FC236}">
                <a16:creationId xmlns:a16="http://schemas.microsoft.com/office/drawing/2014/main" id="{9B669413-AA1F-7B48-9EF7-51410D7110E3}"/>
              </a:ext>
            </a:extLst>
          </p:cNvPr>
          <p:cNvSpPr>
            <a:spLocks noGrp="1"/>
          </p:cNvSpPr>
          <p:nvPr>
            <p:ph type="body" sz="quarter" idx="10" hasCustomPrompt="1"/>
          </p:nvPr>
        </p:nvSpPr>
        <p:spPr>
          <a:xfrm>
            <a:off x="603504" y="2976470"/>
            <a:ext cx="10966453" cy="242039"/>
          </a:xfrm>
        </p:spPr>
        <p:txBody>
          <a:bodyPr tIns="0" bIns="0">
            <a:noAutofit/>
          </a:bodyPr>
          <a:lstStyle>
            <a:lvl1pPr marL="0" indent="0">
              <a:buNone/>
              <a:defRPr sz="1600" spc="300">
                <a:solidFill>
                  <a:schemeClr val="tx2"/>
                </a:solidFill>
              </a:defRPr>
            </a:lvl1pPr>
          </a:lstStyle>
          <a:p>
            <a:pPr lvl="0"/>
            <a:r>
              <a:rPr lang="en-US" dirty="0"/>
              <a:t>CLICK TO ADD DEPARTMENT OR SERVICE LINE</a:t>
            </a:r>
          </a:p>
          <a:p>
            <a:pPr lvl="0"/>
            <a:endParaRPr lang="en-US" dirty="0"/>
          </a:p>
        </p:txBody>
      </p:sp>
      <p:sp>
        <p:nvSpPr>
          <p:cNvPr id="22" name="Text Placeholder 21">
            <a:extLst>
              <a:ext uri="{FF2B5EF4-FFF2-40B4-BE49-F238E27FC236}">
                <a16:creationId xmlns:a16="http://schemas.microsoft.com/office/drawing/2014/main" id="{7D9F7EEA-6ACC-AA4C-B098-6FCE8583AAFF}"/>
              </a:ext>
            </a:extLst>
          </p:cNvPr>
          <p:cNvSpPr>
            <a:spLocks noGrp="1"/>
          </p:cNvSpPr>
          <p:nvPr>
            <p:ph type="body" sz="quarter" idx="11" hasCustomPrompt="1"/>
          </p:nvPr>
        </p:nvSpPr>
        <p:spPr>
          <a:xfrm>
            <a:off x="603250" y="4746216"/>
            <a:ext cx="10966450" cy="456535"/>
          </a:xfrm>
        </p:spPr>
        <p:txBody>
          <a:bodyPr tIns="0" bIns="0" anchor="b" anchorCtr="0"/>
          <a:lstStyle>
            <a:lvl1pPr marL="0" indent="0">
              <a:spcBef>
                <a:spcPts val="100"/>
              </a:spcBef>
              <a:spcAft>
                <a:spcPts val="100"/>
              </a:spcAft>
              <a:buFontTx/>
              <a:buNone/>
              <a:defRPr sz="1400" b="0">
                <a:solidFill>
                  <a:schemeClr val="bg1">
                    <a:lumMod val="50000"/>
                  </a:schemeClr>
                </a:solidFill>
              </a:defRPr>
            </a:lvl1pPr>
          </a:lstStyle>
          <a:p>
            <a:pPr lvl="0"/>
            <a:r>
              <a:rPr lang="en-US" dirty="0"/>
              <a:t>Presenter Name</a:t>
            </a:r>
          </a:p>
          <a:p>
            <a:pPr lvl="0"/>
            <a:r>
              <a:rPr lang="en-US" dirty="0"/>
              <a:t>Title</a:t>
            </a:r>
          </a:p>
        </p:txBody>
      </p:sp>
      <p:sp>
        <p:nvSpPr>
          <p:cNvPr id="25" name="Content Placeholder 24">
            <a:extLst>
              <a:ext uri="{FF2B5EF4-FFF2-40B4-BE49-F238E27FC236}">
                <a16:creationId xmlns:a16="http://schemas.microsoft.com/office/drawing/2014/main" id="{82640247-F5C8-854C-BFF2-F15A2B477F95}"/>
              </a:ext>
            </a:extLst>
          </p:cNvPr>
          <p:cNvSpPr>
            <a:spLocks noGrp="1"/>
          </p:cNvSpPr>
          <p:nvPr>
            <p:ph sz="quarter" idx="12" hasCustomPrompt="1"/>
          </p:nvPr>
        </p:nvSpPr>
        <p:spPr>
          <a:xfrm>
            <a:off x="603250" y="5546598"/>
            <a:ext cx="10966450" cy="213551"/>
          </a:xfrm>
        </p:spPr>
        <p:txBody>
          <a:bodyPr tIns="0" bIns="0" anchor="t" anchorCtr="0">
            <a:noAutofit/>
          </a:bodyPr>
          <a:lstStyle>
            <a:lvl1pPr marL="0" indent="0">
              <a:buFontTx/>
              <a:buNone/>
              <a:defRPr sz="1600"/>
            </a:lvl1pPr>
          </a:lstStyle>
          <a:p>
            <a:pPr lvl="0"/>
            <a:r>
              <a:rPr lang="en-US" dirty="0"/>
              <a:t>Month XX,2018</a:t>
            </a:r>
          </a:p>
        </p:txBody>
      </p:sp>
      <p:sp>
        <p:nvSpPr>
          <p:cNvPr id="35" name="Rectangle 34">
            <a:extLst>
              <a:ext uri="{FF2B5EF4-FFF2-40B4-BE49-F238E27FC236}">
                <a16:creationId xmlns:a16="http://schemas.microsoft.com/office/drawing/2014/main" id="{203563FC-0F09-0C4F-A98D-09A9A087BFFD}"/>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36" name="Rectangle 35">
            <a:extLst>
              <a:ext uri="{FF2B5EF4-FFF2-40B4-BE49-F238E27FC236}">
                <a16:creationId xmlns:a16="http://schemas.microsoft.com/office/drawing/2014/main" id="{DC4A80AC-0EE5-CE49-AC50-371B0BCEE03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37" name="Rectangle 36">
            <a:extLst>
              <a:ext uri="{FF2B5EF4-FFF2-40B4-BE49-F238E27FC236}">
                <a16:creationId xmlns:a16="http://schemas.microsoft.com/office/drawing/2014/main" id="{E6EA6F35-CA1B-A642-9824-3B515D1BF591}"/>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38" name="Rectangle 37">
            <a:extLst>
              <a:ext uri="{FF2B5EF4-FFF2-40B4-BE49-F238E27FC236}">
                <a16:creationId xmlns:a16="http://schemas.microsoft.com/office/drawing/2014/main" id="{69B4247E-C5F1-3A4E-B4C6-26DD2EAF81A6}"/>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3826021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54DA9F-AFC4-4BF3-90B9-348F214BDE04}"/>
              </a:ext>
            </a:extLst>
          </p:cNvPr>
          <p:cNvSpPr txBox="1"/>
          <p:nvPr userDrawn="1"/>
        </p:nvSpPr>
        <p:spPr>
          <a:xfrm>
            <a:off x="855133" y="6334125"/>
            <a:ext cx="0" cy="0"/>
          </a:xfrm>
          <a:prstGeom prst="rect">
            <a:avLst/>
          </a:prstGeom>
          <a:noFill/>
        </p:spPr>
        <p:txBody>
          <a:bodyPr wrap="none"/>
          <a:lstStyle/>
          <a:p>
            <a:pPr>
              <a:defRPr/>
            </a:pPr>
            <a:endParaRPr lang="en-US" sz="2475" b="1" dirty="0">
              <a:latin typeface="Open Sans"/>
              <a:cs typeface="Open Sans"/>
            </a:endParaRPr>
          </a:p>
        </p:txBody>
      </p:sp>
      <p:sp>
        <p:nvSpPr>
          <p:cNvPr id="9" name="Title Placeholder 3"/>
          <p:cNvSpPr>
            <a:spLocks noGrp="1"/>
          </p:cNvSpPr>
          <p:nvPr>
            <p:ph type="title"/>
          </p:nvPr>
        </p:nvSpPr>
        <p:spPr>
          <a:xfrm>
            <a:off x="861107" y="-35733"/>
            <a:ext cx="10515600" cy="1325033"/>
          </a:xfrm>
          <a:prstGeom prst="rect">
            <a:avLst/>
          </a:prstGeom>
        </p:spPr>
        <p:txBody>
          <a:bodyPr lIns="91440" tIns="45720" rIns="91440" bIns="45720" rtlCol="0" anchor="ctr">
            <a:normAutofit/>
          </a:bodyPr>
          <a:lstStyle/>
          <a:p>
            <a:r>
              <a:rPr lang="en-US" dirty="0"/>
              <a:t>Click to edit Master title style</a:t>
            </a:r>
          </a:p>
        </p:txBody>
      </p:sp>
      <p:sp>
        <p:nvSpPr>
          <p:cNvPr id="11" name="Text Placeholder 2"/>
          <p:cNvSpPr>
            <a:spLocks noGrp="1"/>
          </p:cNvSpPr>
          <p:nvPr>
            <p:ph idx="1"/>
          </p:nvPr>
        </p:nvSpPr>
        <p:spPr>
          <a:xfrm>
            <a:off x="487083" y="1292812"/>
            <a:ext cx="10972800" cy="4525963"/>
          </a:xfrm>
          <a:prstGeom prst="rect">
            <a:avLst/>
          </a:prstGeom>
        </p:spPr>
        <p:txBody>
          <a:bodyPr lIns="217728" tIns="108864" rIns="217728" bIns="108864"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05595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9488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B4F123-30EB-A440-BB44-9D7F067693BF}"/>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10" name="Rectangle 9">
            <a:extLst>
              <a:ext uri="{FF2B5EF4-FFF2-40B4-BE49-F238E27FC236}">
                <a16:creationId xmlns:a16="http://schemas.microsoft.com/office/drawing/2014/main" id="{2CBED2D5-3D21-F846-9AB1-F18C83362D57}"/>
              </a:ext>
            </a:extLst>
          </p:cNvPr>
          <p:cNvSpPr/>
          <p:nvPr userDrawn="1"/>
        </p:nvSpPr>
        <p:spPr bwMode="auto">
          <a:xfrm>
            <a:off x="4272325" y="0"/>
            <a:ext cx="7919676"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2" name="Title 1">
            <a:extLst>
              <a:ext uri="{FF2B5EF4-FFF2-40B4-BE49-F238E27FC236}">
                <a16:creationId xmlns:a16="http://schemas.microsoft.com/office/drawing/2014/main" id="{A0C13092-8DB7-0B4F-ABD0-D6BD93629201}"/>
              </a:ext>
            </a:extLst>
          </p:cNvPr>
          <p:cNvSpPr>
            <a:spLocks noGrp="1"/>
          </p:cNvSpPr>
          <p:nvPr>
            <p:ph type="title" hasCustomPrompt="1"/>
          </p:nvPr>
        </p:nvSpPr>
        <p:spPr>
          <a:xfrm>
            <a:off x="4901133" y="3198167"/>
            <a:ext cx="6662057" cy="461665"/>
          </a:xfrm>
        </p:spPr>
        <p:txBody>
          <a:bodyPr anchor="ctr" anchorCtr="0"/>
          <a:lstStyle>
            <a:lvl1pPr>
              <a:defRPr>
                <a:solidFill>
                  <a:schemeClr val="bg1"/>
                </a:solidFill>
              </a:defRPr>
            </a:lvl1pPr>
          </a:lstStyle>
          <a:p>
            <a:r>
              <a:rPr lang="en-US" dirty="0"/>
              <a:t>Section Divider Title</a:t>
            </a:r>
          </a:p>
        </p:txBody>
      </p:sp>
      <p:sp>
        <p:nvSpPr>
          <p:cNvPr id="17" name="Rectangle 16">
            <a:extLst>
              <a:ext uri="{FF2B5EF4-FFF2-40B4-BE49-F238E27FC236}">
                <a16:creationId xmlns:a16="http://schemas.microsoft.com/office/drawing/2014/main" id="{206BB0AF-9056-B849-8AE6-C1E1BBA3E30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1F111A79-FA5C-6C4A-9F3B-44ACE4907DA5}"/>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F59BD90C-2B1D-CE42-B14E-DB6FD23D2123}"/>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1601492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5368" y="1124081"/>
            <a:ext cx="5115984" cy="17430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05551" y="1124081"/>
            <a:ext cx="5374393"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AC56170B-6943-F84C-A7CF-C98CC69F19FC}"/>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Tree>
    <p:extLst>
      <p:ext uri="{BB962C8B-B14F-4D97-AF65-F5344CB8AC3E}">
        <p14:creationId xmlns:p14="http://schemas.microsoft.com/office/powerpoint/2010/main" val="1982546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5367" y="1173430"/>
            <a:ext cx="535689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5368" y="1739965"/>
            <a:ext cx="5356892"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0171" y="1173430"/>
            <a:ext cx="540977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70171" y="1739965"/>
            <a:ext cx="5409773" cy="17566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FD98137F-E053-8749-A48F-5E7A87B94F8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Tree>
    <p:extLst>
      <p:ext uri="{BB962C8B-B14F-4D97-AF65-F5344CB8AC3E}">
        <p14:creationId xmlns:p14="http://schemas.microsoft.com/office/powerpoint/2010/main" val="238672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F67A72FA-85E0-1C47-93C3-EB1CF1E07A7A}"/>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Tree>
    <p:extLst>
      <p:ext uri="{BB962C8B-B14F-4D97-AF65-F5344CB8AC3E}">
        <p14:creationId xmlns:p14="http://schemas.microsoft.com/office/powerpoint/2010/main" val="3753437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940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pic>
        <p:nvPicPr>
          <p:cNvPr id="14" name="Picture 13">
            <a:extLst>
              <a:ext uri="{FF2B5EF4-FFF2-40B4-BE49-F238E27FC236}">
                <a16:creationId xmlns:a16="http://schemas.microsoft.com/office/drawing/2014/main" id="{81A97D23-F7C6-B046-ADCC-F1ACD792B17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679"/>
          <a:stretch/>
        </p:blipFill>
        <p:spPr>
          <a:xfrm>
            <a:off x="4306868" y="3084953"/>
            <a:ext cx="3154870" cy="548456"/>
          </a:xfrm>
          <a:prstGeom prst="rect">
            <a:avLst/>
          </a:prstGeom>
        </p:spPr>
      </p:pic>
      <p:sp>
        <p:nvSpPr>
          <p:cNvPr id="15" name="Rectangle 14">
            <a:extLst>
              <a:ext uri="{FF2B5EF4-FFF2-40B4-BE49-F238E27FC236}">
                <a16:creationId xmlns:a16="http://schemas.microsoft.com/office/drawing/2014/main" id="{A2562E6E-14D8-0F44-A50D-BEB5AA05E94A}"/>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16" name="Rectangle 15">
            <a:extLst>
              <a:ext uri="{FF2B5EF4-FFF2-40B4-BE49-F238E27FC236}">
                <a16:creationId xmlns:a16="http://schemas.microsoft.com/office/drawing/2014/main" id="{D07A041C-85C9-D44B-987A-C8542A9F68E4}"/>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4E4D422F-FE44-674C-AF4F-23C21B48453C}"/>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5F87DA0F-8041-DB4E-818B-D170DFA1CCEB}"/>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307300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3"/>
          </p:nvPr>
        </p:nvSpPr>
        <p:spPr>
          <a:xfrm>
            <a:off x="609600" y="1371600"/>
            <a:ext cx="5193179" cy="17566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4"/>
          </p:nvPr>
        </p:nvSpPr>
        <p:spPr>
          <a:xfrm>
            <a:off x="6389226" y="1371601"/>
            <a:ext cx="5071255" cy="172582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a:extLst>
              <a:ext uri="{FF2B5EF4-FFF2-40B4-BE49-F238E27FC236}">
                <a16:creationId xmlns:a16="http://schemas.microsoft.com/office/drawing/2014/main" id="{CA50FA92-1B08-4AEC-96A3-9167A1960E80}"/>
              </a:ext>
            </a:extLst>
          </p:cNvPr>
          <p:cNvSpPr>
            <a:spLocks noGrp="1"/>
          </p:cNvSpPr>
          <p:nvPr>
            <p:ph type="sldNum" sz="quarter" idx="15"/>
          </p:nvPr>
        </p:nvSpPr>
        <p:spPr>
          <a:xfrm>
            <a:off x="0" y="0"/>
            <a:ext cx="0" cy="0"/>
          </a:xfrm>
        </p:spPr>
        <p:txBody>
          <a:bodyPr/>
          <a:lstStyle>
            <a:lvl1pPr>
              <a:defRPr/>
            </a:lvl1pPr>
          </a:lstStyle>
          <a:p>
            <a:pPr>
              <a:defRPr/>
            </a:pPr>
            <a:fld id="{C01180C9-89D5-4A18-9B4D-C53966269ED0}" type="slidenum">
              <a:rPr lang="en-US"/>
              <a:pPr>
                <a:defRPr/>
              </a:pPr>
              <a:t>‹#›</a:t>
            </a:fld>
            <a:endParaRPr lang="en-US"/>
          </a:p>
        </p:txBody>
      </p:sp>
    </p:spTree>
    <p:extLst>
      <p:ext uri="{BB962C8B-B14F-4D97-AF65-F5344CB8AC3E}">
        <p14:creationId xmlns:p14="http://schemas.microsoft.com/office/powerpoint/2010/main" val="1427071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B60C43DA-1A5C-A446-A959-2598C0B24E77}"/>
              </a:ext>
            </a:extLst>
          </p:cNvPr>
          <p:cNvSpPr>
            <a:spLocks noGrp="1" noChangeArrowheads="1"/>
          </p:cNvSpPr>
          <p:nvPr>
            <p:ph type="body" idx="1"/>
          </p:nvPr>
        </p:nvSpPr>
        <p:spPr bwMode="auto">
          <a:xfrm>
            <a:off x="607997" y="1114750"/>
            <a:ext cx="11071946" cy="172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7648" rIns="0" bIns="97648" numCol="1" anchor="t" anchorCtr="0" compatLnSpc="1">
            <a:prstTxWarp prst="textNoShape">
              <a:avLst/>
            </a:prstTxWarp>
            <a:spAutoFit/>
          </a:bodyPr>
          <a:lstStyle/>
          <a:p>
            <a:pPr lvl="0"/>
            <a:r>
              <a:rPr lang="en-US" altLang="en-US" dirty="0"/>
              <a:t>Level 1</a:t>
            </a:r>
          </a:p>
          <a:p>
            <a:pPr lvl="1"/>
            <a:r>
              <a:rPr lang="en-US" altLang="en-US" dirty="0"/>
              <a:t>Level two</a:t>
            </a:r>
          </a:p>
          <a:p>
            <a:pPr lvl="2"/>
            <a:r>
              <a:rPr lang="en-US" altLang="en-US" dirty="0"/>
              <a:t>Level three</a:t>
            </a:r>
          </a:p>
          <a:p>
            <a:pPr lvl="3"/>
            <a:r>
              <a:rPr lang="en-US" altLang="en-US" dirty="0"/>
              <a:t>Level four</a:t>
            </a:r>
          </a:p>
          <a:p>
            <a:pPr lvl="4"/>
            <a:r>
              <a:rPr lang="en-US" altLang="en-US" dirty="0"/>
              <a:t>Level five</a:t>
            </a:r>
          </a:p>
        </p:txBody>
      </p:sp>
      <p:sp>
        <p:nvSpPr>
          <p:cNvPr id="1028" name="Rectangle 4">
            <a:extLst>
              <a:ext uri="{FF2B5EF4-FFF2-40B4-BE49-F238E27FC236}">
                <a16:creationId xmlns:a16="http://schemas.microsoft.com/office/drawing/2014/main" id="{01684BA7-7381-CC48-B7B4-6B25FA5DDCE4}"/>
              </a:ext>
            </a:extLst>
          </p:cNvPr>
          <p:cNvSpPr>
            <a:spLocks noChangeArrowheads="1"/>
          </p:cNvSpPr>
          <p:nvPr/>
        </p:nvSpPr>
        <p:spPr bwMode="auto">
          <a:xfrm>
            <a:off x="11679943" y="6448248"/>
            <a:ext cx="30678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defTabSz="901700">
              <a:defRPr>
                <a:solidFill>
                  <a:schemeClr val="tx1"/>
                </a:solidFill>
                <a:latin typeface="Arial" panose="020B0604020202020204" pitchFamily="34" charset="0"/>
              </a:defRPr>
            </a:lvl1pPr>
            <a:lvl2pPr marL="450850" defTabSz="901700">
              <a:defRPr>
                <a:solidFill>
                  <a:schemeClr val="tx1"/>
                </a:solidFill>
                <a:latin typeface="Arial" panose="020B0604020202020204" pitchFamily="34" charset="0"/>
              </a:defRPr>
            </a:lvl2pPr>
            <a:lvl3pPr marL="901700" defTabSz="901700">
              <a:defRPr>
                <a:solidFill>
                  <a:schemeClr val="tx1"/>
                </a:solidFill>
                <a:latin typeface="Arial" panose="020B0604020202020204" pitchFamily="34" charset="0"/>
              </a:defRPr>
            </a:lvl3pPr>
            <a:lvl4pPr marL="1354138" defTabSz="901700">
              <a:defRPr>
                <a:solidFill>
                  <a:schemeClr val="tx1"/>
                </a:solidFill>
                <a:latin typeface="Arial" panose="020B0604020202020204" pitchFamily="34" charset="0"/>
              </a:defRPr>
            </a:lvl4pPr>
            <a:lvl5pPr marL="1803400" defTabSz="901700">
              <a:defRPr>
                <a:solidFill>
                  <a:schemeClr val="tx1"/>
                </a:solidFill>
                <a:latin typeface="Arial" panose="020B0604020202020204" pitchFamily="34" charset="0"/>
              </a:defRPr>
            </a:lvl5pPr>
            <a:lvl6pPr marL="2260600" defTabSz="901700" fontAlgn="base">
              <a:spcBef>
                <a:spcPct val="0"/>
              </a:spcBef>
              <a:spcAft>
                <a:spcPct val="0"/>
              </a:spcAft>
              <a:defRPr>
                <a:solidFill>
                  <a:schemeClr val="tx1"/>
                </a:solidFill>
                <a:latin typeface="Arial" panose="020B0604020202020204" pitchFamily="34" charset="0"/>
              </a:defRPr>
            </a:lvl6pPr>
            <a:lvl7pPr marL="2717800" defTabSz="901700" fontAlgn="base">
              <a:spcBef>
                <a:spcPct val="0"/>
              </a:spcBef>
              <a:spcAft>
                <a:spcPct val="0"/>
              </a:spcAft>
              <a:defRPr>
                <a:solidFill>
                  <a:schemeClr val="tx1"/>
                </a:solidFill>
                <a:latin typeface="Arial" panose="020B0604020202020204" pitchFamily="34" charset="0"/>
              </a:defRPr>
            </a:lvl7pPr>
            <a:lvl8pPr marL="3175000" defTabSz="901700" fontAlgn="base">
              <a:spcBef>
                <a:spcPct val="0"/>
              </a:spcBef>
              <a:spcAft>
                <a:spcPct val="0"/>
              </a:spcAft>
              <a:defRPr>
                <a:solidFill>
                  <a:schemeClr val="tx1"/>
                </a:solidFill>
                <a:latin typeface="Arial" panose="020B0604020202020204" pitchFamily="34" charset="0"/>
              </a:defRPr>
            </a:lvl8pPr>
            <a:lvl9pPr marL="3632200" defTabSz="901700" fontAlgn="base">
              <a:spcBef>
                <a:spcPct val="0"/>
              </a:spcBef>
              <a:spcAft>
                <a:spcPct val="0"/>
              </a:spcAft>
              <a:defRPr>
                <a:solidFill>
                  <a:schemeClr val="tx1"/>
                </a:solidFill>
                <a:latin typeface="Arial" panose="020B0604020202020204" pitchFamily="34" charset="0"/>
              </a:defRPr>
            </a:lvl9pPr>
          </a:lstStyle>
          <a:p>
            <a:pPr algn="r">
              <a:defRPr/>
            </a:pPr>
            <a:fld id="{5B4467E9-E984-A945-AC32-61228A8C1F5F}" type="slidenum">
              <a:rPr lang="en-US" altLang="en-US" sz="1200" b="0" smtClean="0">
                <a:solidFill>
                  <a:schemeClr val="bg1">
                    <a:lumMod val="65000"/>
                  </a:schemeClr>
                </a:solidFill>
                <a:latin typeface="Arial" panose="020B0604020202020204" pitchFamily="34" charset="0"/>
                <a:cs typeface="Arial" panose="020B0604020202020204" pitchFamily="34" charset="0"/>
              </a:rPr>
              <a:pPr algn="r">
                <a:defRPr/>
              </a:pPr>
              <a:t>‹#›</a:t>
            </a:fld>
            <a:endParaRPr lang="en-US" altLang="en-US" sz="1200" b="0" dirty="0">
              <a:solidFill>
                <a:schemeClr val="bg1">
                  <a:lumMod val="65000"/>
                </a:schemeClr>
              </a:solidFill>
              <a:latin typeface="Arial" panose="020B0604020202020204" pitchFamily="34" charset="0"/>
              <a:cs typeface="Arial" panose="020B0604020202020204" pitchFamily="34" charset="0"/>
            </a:endParaRPr>
          </a:p>
        </p:txBody>
      </p:sp>
      <p:sp>
        <p:nvSpPr>
          <p:cNvPr id="2" name="Rectangle 6">
            <a:extLst>
              <a:ext uri="{FF2B5EF4-FFF2-40B4-BE49-F238E27FC236}">
                <a16:creationId xmlns:a16="http://schemas.microsoft.com/office/drawing/2014/main" id="{425B6A2B-1598-5242-AF8F-0A570BD4E3F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
        <p:nvSpPr>
          <p:cNvPr id="1032" name="Rectangle 8">
            <a:extLst>
              <a:ext uri="{FF2B5EF4-FFF2-40B4-BE49-F238E27FC236}">
                <a16:creationId xmlns:a16="http://schemas.microsoft.com/office/drawing/2014/main" id="{26F14E00-C21C-8644-9056-518E0CF27DF9}"/>
              </a:ext>
            </a:extLst>
          </p:cNvPr>
          <p:cNvSpPr>
            <a:spLocks noChangeArrowheads="1"/>
          </p:cNvSpPr>
          <p:nvPr/>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pic>
        <p:nvPicPr>
          <p:cNvPr id="15" name="Picture 14">
            <a:extLst>
              <a:ext uri="{FF2B5EF4-FFF2-40B4-BE49-F238E27FC236}">
                <a16:creationId xmlns:a16="http://schemas.microsoft.com/office/drawing/2014/main" id="{2E2E0A31-819C-9143-859F-CC5CDD40C926}"/>
              </a:ext>
            </a:extLst>
          </p:cNvPr>
          <p:cNvPicPr>
            <a:picLocks noChangeAspect="1"/>
          </p:cNvPicPr>
          <p:nvPr userDrawn="1"/>
        </p:nvPicPr>
        <p:blipFill rotWithShape="1">
          <a:blip r:embed="rId12" cstate="hqprint">
            <a:extLst>
              <a:ext uri="{28A0092B-C50C-407E-A947-70E740481C1C}">
                <a14:useLocalDpi xmlns:a14="http://schemas.microsoft.com/office/drawing/2010/main" val="0"/>
              </a:ext>
            </a:extLst>
          </a:blip>
          <a:srcRect b="85679"/>
          <a:stretch/>
        </p:blipFill>
        <p:spPr>
          <a:xfrm>
            <a:off x="9709391" y="6412091"/>
            <a:ext cx="1902387" cy="330719"/>
          </a:xfrm>
          <a:prstGeom prst="rect">
            <a:avLst/>
          </a:prstGeom>
        </p:spPr>
      </p:pic>
      <p:sp>
        <p:nvSpPr>
          <p:cNvPr id="46" name="Rectangle 45">
            <a:extLst>
              <a:ext uri="{FF2B5EF4-FFF2-40B4-BE49-F238E27FC236}">
                <a16:creationId xmlns:a16="http://schemas.microsoft.com/office/drawing/2014/main" id="{54EFA743-63F0-4B47-A850-8785F92E96BE}"/>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47" name="Rectangle 46">
            <a:extLst>
              <a:ext uri="{FF2B5EF4-FFF2-40B4-BE49-F238E27FC236}">
                <a16:creationId xmlns:a16="http://schemas.microsoft.com/office/drawing/2014/main" id="{C7E024AA-066E-4A4F-81B6-327E570F3A29}"/>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48" name="Rectangle 47">
            <a:extLst>
              <a:ext uri="{FF2B5EF4-FFF2-40B4-BE49-F238E27FC236}">
                <a16:creationId xmlns:a16="http://schemas.microsoft.com/office/drawing/2014/main" id="{DFBC9060-1F5C-B745-BC70-10DC006B7B24}"/>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49" name="Rectangle 48">
            <a:extLst>
              <a:ext uri="{FF2B5EF4-FFF2-40B4-BE49-F238E27FC236}">
                <a16:creationId xmlns:a16="http://schemas.microsoft.com/office/drawing/2014/main" id="{AF40AAF1-9FC3-A148-A6CA-B55E87F31084}"/>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73" r:id="rId3"/>
    <p:sldLayoutId id="2147483663" r:id="rId4"/>
    <p:sldLayoutId id="2147483664" r:id="rId5"/>
    <p:sldLayoutId id="2147483665" r:id="rId6"/>
    <p:sldLayoutId id="2147483666" r:id="rId7"/>
    <p:sldLayoutId id="2147483672" r:id="rId8"/>
    <p:sldLayoutId id="2147483674" r:id="rId9"/>
    <p:sldLayoutId id="2147483675" r:id="rId10"/>
  </p:sldLayoutIdLst>
  <p:txStyles>
    <p:titleStyle>
      <a:lvl1pPr algn="l" defTabSz="969963" rtl="0" eaLnBrk="0" fontAlgn="base" hangingPunct="0">
        <a:spcBef>
          <a:spcPct val="0"/>
        </a:spcBef>
        <a:spcAft>
          <a:spcPct val="0"/>
        </a:spcAft>
        <a:defRPr sz="3000" b="0" i="0" kern="1200">
          <a:solidFill>
            <a:schemeClr val="tx1"/>
          </a:solidFill>
          <a:latin typeface="Arial" panose="020B0604020202020204" pitchFamily="34" charset="0"/>
          <a:ea typeface="+mj-ea"/>
          <a:cs typeface="Arial" panose="020B0604020202020204" pitchFamily="34" charset="0"/>
        </a:defRPr>
      </a:lvl1pPr>
      <a:lvl2pPr algn="l" defTabSz="969963" rtl="0" eaLnBrk="0" fontAlgn="base" hangingPunct="0">
        <a:spcBef>
          <a:spcPct val="0"/>
        </a:spcBef>
        <a:spcAft>
          <a:spcPct val="0"/>
        </a:spcAft>
        <a:defRPr sz="3200" b="1">
          <a:solidFill>
            <a:srgbClr val="AA2B3E"/>
          </a:solidFill>
          <a:latin typeface="Arial" panose="020B0604020202020204" pitchFamily="34" charset="0"/>
        </a:defRPr>
      </a:lvl2pPr>
      <a:lvl3pPr algn="l" defTabSz="969963" rtl="0" eaLnBrk="0" fontAlgn="base" hangingPunct="0">
        <a:spcBef>
          <a:spcPct val="0"/>
        </a:spcBef>
        <a:spcAft>
          <a:spcPct val="0"/>
        </a:spcAft>
        <a:defRPr sz="3200" b="1">
          <a:solidFill>
            <a:srgbClr val="AA2B3E"/>
          </a:solidFill>
          <a:latin typeface="Arial" panose="020B0604020202020204" pitchFamily="34" charset="0"/>
        </a:defRPr>
      </a:lvl3pPr>
      <a:lvl4pPr algn="l" defTabSz="969963" rtl="0" eaLnBrk="0" fontAlgn="base" hangingPunct="0">
        <a:spcBef>
          <a:spcPct val="0"/>
        </a:spcBef>
        <a:spcAft>
          <a:spcPct val="0"/>
        </a:spcAft>
        <a:defRPr sz="3200" b="1">
          <a:solidFill>
            <a:srgbClr val="AA2B3E"/>
          </a:solidFill>
          <a:latin typeface="Arial" panose="020B0604020202020204" pitchFamily="34" charset="0"/>
        </a:defRPr>
      </a:lvl4pPr>
      <a:lvl5pPr algn="l" defTabSz="969963" rtl="0" eaLnBrk="0" fontAlgn="base" hangingPunct="0">
        <a:spcBef>
          <a:spcPct val="0"/>
        </a:spcBef>
        <a:spcAft>
          <a:spcPct val="0"/>
        </a:spcAft>
        <a:defRPr sz="3200" b="1">
          <a:solidFill>
            <a:srgbClr val="AA2B3E"/>
          </a:solidFill>
          <a:latin typeface="Arial" panose="020B0604020202020204" pitchFamily="34" charset="0"/>
        </a:defRPr>
      </a:lvl5pPr>
      <a:lvl6pPr marL="457200" algn="l" defTabSz="969963" rtl="0" eaLnBrk="0" fontAlgn="base" hangingPunct="0">
        <a:spcBef>
          <a:spcPct val="0"/>
        </a:spcBef>
        <a:spcAft>
          <a:spcPct val="0"/>
        </a:spcAft>
        <a:defRPr sz="3200" b="1">
          <a:solidFill>
            <a:srgbClr val="AA2B3E"/>
          </a:solidFill>
          <a:latin typeface="Arial" panose="020B0604020202020204" pitchFamily="34" charset="0"/>
        </a:defRPr>
      </a:lvl6pPr>
      <a:lvl7pPr marL="914400" algn="l" defTabSz="969963" rtl="0" eaLnBrk="0" fontAlgn="base" hangingPunct="0">
        <a:spcBef>
          <a:spcPct val="0"/>
        </a:spcBef>
        <a:spcAft>
          <a:spcPct val="0"/>
        </a:spcAft>
        <a:defRPr sz="3200" b="1">
          <a:solidFill>
            <a:srgbClr val="AA2B3E"/>
          </a:solidFill>
          <a:latin typeface="Arial" panose="020B0604020202020204" pitchFamily="34" charset="0"/>
        </a:defRPr>
      </a:lvl7pPr>
      <a:lvl8pPr marL="1371600" algn="l" defTabSz="969963" rtl="0" eaLnBrk="0" fontAlgn="base" hangingPunct="0">
        <a:spcBef>
          <a:spcPct val="0"/>
        </a:spcBef>
        <a:spcAft>
          <a:spcPct val="0"/>
        </a:spcAft>
        <a:defRPr sz="3200" b="1">
          <a:solidFill>
            <a:srgbClr val="AA2B3E"/>
          </a:solidFill>
          <a:latin typeface="Arial" panose="020B0604020202020204" pitchFamily="34" charset="0"/>
        </a:defRPr>
      </a:lvl8pPr>
      <a:lvl9pPr marL="1828800" algn="l" defTabSz="969963" rtl="0" eaLnBrk="0" fontAlgn="base" hangingPunct="0">
        <a:spcBef>
          <a:spcPct val="0"/>
        </a:spcBef>
        <a:spcAft>
          <a:spcPct val="0"/>
        </a:spcAft>
        <a:defRPr sz="3200" b="1">
          <a:solidFill>
            <a:srgbClr val="AA2B3E"/>
          </a:solidFill>
          <a:latin typeface="Arial" panose="020B0604020202020204" pitchFamily="34" charset="0"/>
        </a:defRPr>
      </a:lvl9pPr>
    </p:titleStyle>
    <p:bodyStyle>
      <a:lvl1pPr marL="242888" indent="-242888" algn="l" defTabSz="901700" rtl="0" eaLnBrk="0" fontAlgn="base" hangingPunct="0">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0" fontAlgn="base" hangingPunct="0">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0" fontAlgn="base" hangingPunct="0">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apps.who.int/iris/bitstream/handle/10665/255866/WHO-HIV-2017.09-eng.pdf" TargetMode="External"/><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994D4-7881-B748-A059-2510940478FA}"/>
              </a:ext>
            </a:extLst>
          </p:cNvPr>
          <p:cNvSpPr>
            <a:spLocks noGrp="1"/>
          </p:cNvSpPr>
          <p:nvPr>
            <p:ph type="ctrTitle" sz="quarter"/>
          </p:nvPr>
        </p:nvSpPr>
        <p:spPr>
          <a:xfrm>
            <a:off x="603505" y="3284439"/>
            <a:ext cx="10966453" cy="923330"/>
          </a:xfrm>
        </p:spPr>
        <p:txBody>
          <a:bodyPr/>
          <a:lstStyle/>
          <a:p>
            <a:r>
              <a:rPr lang="en-US" altLang="en-US" dirty="0" err="1">
                <a:cs typeface="Calibri" panose="020F0502020204030204" pitchFamily="34" charset="0"/>
              </a:rPr>
              <a:t>PrEP</a:t>
            </a:r>
            <a:r>
              <a:rPr lang="en-US" altLang="en-US" dirty="0">
                <a:cs typeface="Calibri" panose="020F0502020204030204" pitchFamily="34" charset="0"/>
              </a:rPr>
              <a:t> Acceptability among Pregnant Women and Implications for HIV Prevention in Clinical Practice </a:t>
            </a:r>
            <a:endParaRPr lang="en-US" dirty="0"/>
          </a:p>
        </p:txBody>
      </p:sp>
      <p:sp>
        <p:nvSpPr>
          <p:cNvPr id="3" name="Text Placeholder 2">
            <a:extLst>
              <a:ext uri="{FF2B5EF4-FFF2-40B4-BE49-F238E27FC236}">
                <a16:creationId xmlns:a16="http://schemas.microsoft.com/office/drawing/2014/main" id="{E71A99DC-376E-314E-9AB9-7B0DC82B2763}"/>
              </a:ext>
            </a:extLst>
          </p:cNvPr>
          <p:cNvSpPr>
            <a:spLocks noGrp="1"/>
          </p:cNvSpPr>
          <p:nvPr>
            <p:ph type="body" sz="quarter" idx="10"/>
          </p:nvPr>
        </p:nvSpPr>
        <p:spPr/>
        <p:txBody>
          <a:bodyPr/>
          <a:lstStyle/>
          <a:p>
            <a:r>
              <a:rPr lang="en-US" dirty="0"/>
              <a:t>Division of Infectious Diseases</a:t>
            </a:r>
          </a:p>
        </p:txBody>
      </p:sp>
      <p:sp>
        <p:nvSpPr>
          <p:cNvPr id="4" name="Text Placeholder 3">
            <a:extLst>
              <a:ext uri="{FF2B5EF4-FFF2-40B4-BE49-F238E27FC236}">
                <a16:creationId xmlns:a16="http://schemas.microsoft.com/office/drawing/2014/main" id="{800FB138-FDCA-B540-80A4-ADDF0489667A}"/>
              </a:ext>
            </a:extLst>
          </p:cNvPr>
          <p:cNvSpPr>
            <a:spLocks noGrp="1"/>
          </p:cNvSpPr>
          <p:nvPr>
            <p:ph type="body" sz="quarter" idx="11"/>
          </p:nvPr>
        </p:nvSpPr>
        <p:spPr>
          <a:xfrm>
            <a:off x="603250" y="4478963"/>
            <a:ext cx="10966450" cy="723788"/>
          </a:xfrm>
        </p:spPr>
        <p:txBody>
          <a:bodyPr/>
          <a:lstStyle/>
          <a:p>
            <a:pPr eaLnBrk="1" hangingPunct="1">
              <a:spcBef>
                <a:spcPct val="30000"/>
              </a:spcBef>
            </a:pPr>
            <a:r>
              <a:rPr lang="en-US" altLang="en-US" sz="1400" b="1" dirty="0">
                <a:solidFill>
                  <a:srgbClr val="004081"/>
                </a:solidFill>
              </a:rPr>
              <a:t>Florence Momplaisir, MD MSHP FACP</a:t>
            </a:r>
          </a:p>
          <a:p>
            <a:pPr eaLnBrk="1" hangingPunct="1">
              <a:spcBef>
                <a:spcPct val="30000"/>
              </a:spcBef>
            </a:pPr>
            <a:r>
              <a:rPr lang="en-US" altLang="en-US" sz="1400" b="1" dirty="0">
                <a:solidFill>
                  <a:srgbClr val="004081"/>
                </a:solidFill>
              </a:rPr>
              <a:t>Assistant Professor</a:t>
            </a:r>
            <a:br>
              <a:rPr lang="en-US" altLang="en-US" sz="1400" b="1" dirty="0">
                <a:solidFill>
                  <a:srgbClr val="004081"/>
                </a:solidFill>
              </a:rPr>
            </a:br>
            <a:r>
              <a:rPr lang="en-US" altLang="en-US" sz="1400" b="1" dirty="0">
                <a:solidFill>
                  <a:srgbClr val="004081"/>
                </a:solidFill>
              </a:rPr>
              <a:t>Division of Infectious Diseases</a:t>
            </a:r>
          </a:p>
        </p:txBody>
      </p:sp>
      <p:sp>
        <p:nvSpPr>
          <p:cNvPr id="5" name="Content Placeholder 4">
            <a:extLst>
              <a:ext uri="{FF2B5EF4-FFF2-40B4-BE49-F238E27FC236}">
                <a16:creationId xmlns:a16="http://schemas.microsoft.com/office/drawing/2014/main" id="{3F0D2EAE-CCC1-9B49-BE60-56184D88E7E5}"/>
              </a:ext>
            </a:extLst>
          </p:cNvPr>
          <p:cNvSpPr>
            <a:spLocks noGrp="1"/>
          </p:cNvSpPr>
          <p:nvPr>
            <p:ph sz="quarter" idx="12"/>
          </p:nvPr>
        </p:nvSpPr>
        <p:spPr/>
        <p:txBody>
          <a:bodyPr/>
          <a:lstStyle/>
          <a:p>
            <a:r>
              <a:rPr lang="en-US" dirty="0"/>
              <a:t>March 22, 2022</a:t>
            </a:r>
          </a:p>
        </p:txBody>
      </p:sp>
    </p:spTree>
    <p:extLst>
      <p:ext uri="{BB962C8B-B14F-4D97-AF65-F5344CB8AC3E}">
        <p14:creationId xmlns:p14="http://schemas.microsoft.com/office/powerpoint/2010/main" val="785662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9">
            <a:extLst>
              <a:ext uri="{FF2B5EF4-FFF2-40B4-BE49-F238E27FC236}">
                <a16:creationId xmlns:a16="http://schemas.microsoft.com/office/drawing/2014/main" id="{C11E22FE-0900-4344-855F-657B913415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314" y="619126"/>
            <a:ext cx="8308975" cy="591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11">
            <a:extLst>
              <a:ext uri="{FF2B5EF4-FFF2-40B4-BE49-F238E27FC236}">
                <a16:creationId xmlns:a16="http://schemas.microsoft.com/office/drawing/2014/main" id="{4F3CCFD4-E8E5-46B5-8F15-562E15BE651B}"/>
              </a:ext>
            </a:extLst>
          </p:cNvPr>
          <p:cNvSpPr txBox="1">
            <a:spLocks noChangeArrowheads="1"/>
          </p:cNvSpPr>
          <p:nvPr/>
        </p:nvSpPr>
        <p:spPr bwMode="auto">
          <a:xfrm>
            <a:off x="5710239" y="6488114"/>
            <a:ext cx="48593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pPr algn="r"/>
            <a:r>
              <a:rPr lang="en-US" altLang="en-US">
                <a:solidFill>
                  <a:schemeClr val="bg1"/>
                </a:solidFill>
                <a:cs typeface="Arial" panose="020B0604020202020204" pitchFamily="34" charset="0"/>
              </a:rPr>
              <a:t>Drake AL et al. PLosMed 2014;11:e1001608</a:t>
            </a:r>
          </a:p>
        </p:txBody>
      </p:sp>
      <p:sp>
        <p:nvSpPr>
          <p:cNvPr id="29700" name="TextBox 12">
            <a:extLst>
              <a:ext uri="{FF2B5EF4-FFF2-40B4-BE49-F238E27FC236}">
                <a16:creationId xmlns:a16="http://schemas.microsoft.com/office/drawing/2014/main" id="{092D3311-0D10-4666-B037-612D5052F909}"/>
              </a:ext>
            </a:extLst>
          </p:cNvPr>
          <p:cNvSpPr txBox="1">
            <a:spLocks noChangeArrowheads="1"/>
          </p:cNvSpPr>
          <p:nvPr/>
        </p:nvSpPr>
        <p:spPr bwMode="auto">
          <a:xfrm>
            <a:off x="5983289" y="4213226"/>
            <a:ext cx="238238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r>
              <a:rPr lang="en-US" altLang="en-US" b="1" u="sng">
                <a:solidFill>
                  <a:srgbClr val="FF0000"/>
                </a:solidFill>
                <a:cs typeface="Arial" panose="020B0604020202020204" pitchFamily="34" charset="0"/>
              </a:rPr>
              <a:t>Cumulative incidence: </a:t>
            </a:r>
          </a:p>
          <a:p>
            <a:r>
              <a:rPr lang="en-US" altLang="en-US" b="1">
                <a:solidFill>
                  <a:srgbClr val="FF0000"/>
                </a:solidFill>
                <a:cs typeface="Arial" panose="020B0604020202020204" pitchFamily="34" charset="0"/>
              </a:rPr>
              <a:t>3.8 per 100 person-years  </a:t>
            </a:r>
          </a:p>
          <a:p>
            <a:r>
              <a:rPr lang="en-US" altLang="en-US" b="1">
                <a:solidFill>
                  <a:srgbClr val="FF0000"/>
                </a:solidFill>
                <a:cs typeface="Arial" panose="020B0604020202020204" pitchFamily="34" charset="0"/>
              </a:rPr>
              <a:t>(95%CI: 2.0,4.6)</a:t>
            </a:r>
          </a:p>
          <a:p>
            <a:endParaRPr lang="en-US" altLang="en-US" b="1">
              <a:solidFill>
                <a:srgbClr val="FF0000"/>
              </a:solidFill>
              <a:cs typeface="Arial" panose="020B0604020202020204" pitchFamily="34" charset="0"/>
            </a:endParaRPr>
          </a:p>
          <a:p>
            <a:r>
              <a:rPr lang="en-US" altLang="en-US" b="1">
                <a:solidFill>
                  <a:srgbClr val="FF0000"/>
                </a:solidFill>
                <a:cs typeface="Arial" panose="020B0604020202020204" pitchFamily="34" charset="0"/>
              </a:rPr>
              <a:t>Pregnancy: 4.7 (3.3-6.1)</a:t>
            </a:r>
          </a:p>
          <a:p>
            <a:r>
              <a:rPr lang="en-US" altLang="en-US" b="1">
                <a:solidFill>
                  <a:srgbClr val="FF0000"/>
                </a:solidFill>
                <a:cs typeface="Arial" panose="020B0604020202020204" pitchFamily="34" charset="0"/>
              </a:rPr>
              <a:t>Postpartum: 2.9 (1.8-4.0)</a:t>
            </a:r>
          </a:p>
        </p:txBody>
      </p:sp>
      <p:sp>
        <p:nvSpPr>
          <p:cNvPr id="29701" name="Title 1">
            <a:extLst>
              <a:ext uri="{FF2B5EF4-FFF2-40B4-BE49-F238E27FC236}">
                <a16:creationId xmlns:a16="http://schemas.microsoft.com/office/drawing/2014/main" id="{EA1BC3FC-7982-4B96-8F2F-096D5A9807EF}"/>
              </a:ext>
            </a:extLst>
          </p:cNvPr>
          <p:cNvSpPr>
            <a:spLocks noGrp="1" noChangeArrowheads="1"/>
          </p:cNvSpPr>
          <p:nvPr>
            <p:ph type="title"/>
          </p:nvPr>
        </p:nvSpPr>
        <p:spPr>
          <a:xfrm>
            <a:off x="438150" y="115889"/>
            <a:ext cx="8229600" cy="461665"/>
          </a:xfrm>
        </p:spPr>
        <p:txBody>
          <a:bodyPr/>
          <a:lstStyle/>
          <a:p>
            <a:r>
              <a:rPr lang="en-US" dirty="0"/>
              <a:t>Incident HIV during pregnancy and postpartum</a:t>
            </a:r>
          </a:p>
        </p:txBody>
      </p:sp>
      <p:sp>
        <p:nvSpPr>
          <p:cNvPr id="2" name="TextBox 1">
            <a:extLst>
              <a:ext uri="{FF2B5EF4-FFF2-40B4-BE49-F238E27FC236}">
                <a16:creationId xmlns:a16="http://schemas.microsoft.com/office/drawing/2014/main" id="{50E0C2F5-89E5-459A-B7F2-E5BDF2A3EFC4}"/>
              </a:ext>
            </a:extLst>
          </p:cNvPr>
          <p:cNvSpPr txBox="1"/>
          <p:nvPr/>
        </p:nvSpPr>
        <p:spPr bwMode="auto">
          <a:xfrm>
            <a:off x="3076575" y="6549798"/>
            <a:ext cx="37528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r>
              <a:rPr lang="en-US" altLang="en-US" dirty="0">
                <a:cs typeface="Arial" panose="020B0604020202020204" pitchFamily="34" charset="0"/>
              </a:rPr>
              <a:t>Drake AL et al. </a:t>
            </a:r>
            <a:r>
              <a:rPr lang="en-US" altLang="en-US" dirty="0" err="1">
                <a:cs typeface="Arial" panose="020B0604020202020204" pitchFamily="34" charset="0"/>
              </a:rPr>
              <a:t>PLosMed</a:t>
            </a:r>
            <a:r>
              <a:rPr lang="en-US" altLang="en-US" dirty="0">
                <a:cs typeface="Arial" panose="020B0604020202020204" pitchFamily="34" charset="0"/>
              </a:rPr>
              <a:t> 2014;11:e1001608</a:t>
            </a:r>
          </a:p>
          <a:p>
            <a:pPr algn="l"/>
            <a:endParaRPr lang="en-US" sz="1400" b="1" dirty="0">
              <a:solidFill>
                <a:schemeClr val="bg1">
                  <a:lumMod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76BFE9-9917-4B0B-BA08-B263407F8AC3}"/>
              </a:ext>
            </a:extLst>
          </p:cNvPr>
          <p:cNvSpPr>
            <a:spLocks noGrp="1"/>
          </p:cNvSpPr>
          <p:nvPr>
            <p:ph type="title"/>
          </p:nvPr>
        </p:nvSpPr>
        <p:spPr>
          <a:xfrm>
            <a:off x="605368" y="476872"/>
            <a:ext cx="11074576" cy="923330"/>
          </a:xfrm>
        </p:spPr>
        <p:txBody>
          <a:bodyPr/>
          <a:lstStyle/>
          <a:p>
            <a:r>
              <a:rPr lang="en-US" dirty="0">
                <a:effectLst/>
                <a:latin typeface="Arial" panose="020B0604020202020204" pitchFamily="34" charset="0"/>
              </a:rPr>
              <a:t>Women may be at increased risk of acquiring HIV during pregnancy, breastfeeding and the postpartum period</a:t>
            </a:r>
            <a:endParaRPr lang="en-US" dirty="0"/>
          </a:p>
        </p:txBody>
      </p:sp>
      <p:pic>
        <p:nvPicPr>
          <p:cNvPr id="7" name="Picture 6">
            <a:extLst>
              <a:ext uri="{FF2B5EF4-FFF2-40B4-BE49-F238E27FC236}">
                <a16:creationId xmlns:a16="http://schemas.microsoft.com/office/drawing/2014/main" id="{CB99BCA4-B7B1-4DCC-A34B-242C0F146E3C}"/>
              </a:ext>
            </a:extLst>
          </p:cNvPr>
          <p:cNvPicPr>
            <a:picLocks noChangeAspect="1"/>
          </p:cNvPicPr>
          <p:nvPr/>
        </p:nvPicPr>
        <p:blipFill>
          <a:blip r:embed="rId2"/>
          <a:stretch>
            <a:fillRect/>
          </a:stretch>
        </p:blipFill>
        <p:spPr>
          <a:xfrm>
            <a:off x="938212" y="1505049"/>
            <a:ext cx="10315575" cy="4567138"/>
          </a:xfrm>
          <a:prstGeom prst="rect">
            <a:avLst/>
          </a:prstGeom>
        </p:spPr>
      </p:pic>
      <p:sp>
        <p:nvSpPr>
          <p:cNvPr id="8" name="TextBox 7">
            <a:extLst>
              <a:ext uri="{FF2B5EF4-FFF2-40B4-BE49-F238E27FC236}">
                <a16:creationId xmlns:a16="http://schemas.microsoft.com/office/drawing/2014/main" id="{697C7FF2-5B23-4512-842A-2D16C38A4155}"/>
              </a:ext>
            </a:extLst>
          </p:cNvPr>
          <p:cNvSpPr txBox="1"/>
          <p:nvPr/>
        </p:nvSpPr>
        <p:spPr bwMode="auto">
          <a:xfrm flipH="1">
            <a:off x="3371915" y="6381128"/>
            <a:ext cx="233356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r>
              <a:rPr lang="en-US" dirty="0"/>
              <a:t>Source: Moodley D. 2017 (4). </a:t>
            </a:r>
            <a:endParaRPr lang="en-US" sz="1400" b="1" dirty="0">
              <a:solidFill>
                <a:schemeClr val="bg1">
                  <a:lumMod val="50000"/>
                </a:schemeClr>
              </a:solidFill>
            </a:endParaRPr>
          </a:p>
        </p:txBody>
      </p:sp>
    </p:spTree>
    <p:extLst>
      <p:ext uri="{BB962C8B-B14F-4D97-AF65-F5344CB8AC3E}">
        <p14:creationId xmlns:p14="http://schemas.microsoft.com/office/powerpoint/2010/main" val="3905906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1">
            <a:extLst>
              <a:ext uri="{FF2B5EF4-FFF2-40B4-BE49-F238E27FC236}">
                <a16:creationId xmlns:a16="http://schemas.microsoft.com/office/drawing/2014/main" id="{980E4B78-E4CC-4B80-8A8E-C35F3BFC01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475" y="1637506"/>
            <a:ext cx="9144000"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Box 2">
            <a:extLst>
              <a:ext uri="{FF2B5EF4-FFF2-40B4-BE49-F238E27FC236}">
                <a16:creationId xmlns:a16="http://schemas.microsoft.com/office/drawing/2014/main" id="{30C5AC8F-8522-4DBF-999E-71A7CEEEAE64}"/>
              </a:ext>
            </a:extLst>
          </p:cNvPr>
          <p:cNvSpPr txBox="1">
            <a:spLocks noChangeArrowheads="1"/>
          </p:cNvSpPr>
          <p:nvPr/>
        </p:nvSpPr>
        <p:spPr bwMode="auto">
          <a:xfrm>
            <a:off x="923925" y="103189"/>
            <a:ext cx="104203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pPr>
              <a:spcBef>
                <a:spcPct val="50000"/>
              </a:spcBef>
            </a:pPr>
            <a:r>
              <a:rPr lang="en-US" altLang="en-US" sz="3000" dirty="0">
                <a:solidFill>
                  <a:schemeClr val="tx1"/>
                </a:solidFill>
                <a:latin typeface="+mn-lt"/>
              </a:rPr>
              <a:t>Acute infection associated with greatest risk of  perinatal HIV transmission risk</a:t>
            </a:r>
          </a:p>
        </p:txBody>
      </p:sp>
      <p:sp>
        <p:nvSpPr>
          <p:cNvPr id="6" name="TextBox 11">
            <a:extLst>
              <a:ext uri="{FF2B5EF4-FFF2-40B4-BE49-F238E27FC236}">
                <a16:creationId xmlns:a16="http://schemas.microsoft.com/office/drawing/2014/main" id="{162B2A6E-6361-455B-889A-676429C326E9}"/>
              </a:ext>
            </a:extLst>
          </p:cNvPr>
          <p:cNvSpPr txBox="1">
            <a:spLocks noChangeArrowheads="1"/>
          </p:cNvSpPr>
          <p:nvPr/>
        </p:nvSpPr>
        <p:spPr bwMode="auto">
          <a:xfrm>
            <a:off x="3050856" y="6459341"/>
            <a:ext cx="4752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pPr algn="r"/>
            <a:r>
              <a:rPr lang="en-US" altLang="en-US" dirty="0">
                <a:cs typeface="Arial" panose="020B0604020202020204" pitchFamily="34" charset="0"/>
              </a:rPr>
              <a:t>Drake AL et al. </a:t>
            </a:r>
            <a:r>
              <a:rPr lang="en-US" altLang="en-US" dirty="0" err="1">
                <a:cs typeface="Arial" panose="020B0604020202020204" pitchFamily="34" charset="0"/>
              </a:rPr>
              <a:t>PLosMed</a:t>
            </a:r>
            <a:r>
              <a:rPr lang="en-US" altLang="en-US" dirty="0">
                <a:cs typeface="Arial" panose="020B0604020202020204" pitchFamily="34" charset="0"/>
              </a:rPr>
              <a:t> 2014;11:e1001608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89F46-3F60-4C4E-9E05-AC29B929964B}"/>
              </a:ext>
            </a:extLst>
          </p:cNvPr>
          <p:cNvSpPr>
            <a:spLocks noGrp="1"/>
          </p:cNvSpPr>
          <p:nvPr>
            <p:ph type="title"/>
          </p:nvPr>
        </p:nvSpPr>
        <p:spPr>
          <a:xfrm>
            <a:off x="4901133" y="2967335"/>
            <a:ext cx="6662057" cy="923330"/>
          </a:xfrm>
        </p:spPr>
        <p:txBody>
          <a:bodyPr/>
          <a:lstStyle/>
          <a:p>
            <a:r>
              <a:rPr lang="en-US" dirty="0" err="1"/>
              <a:t>PrEP</a:t>
            </a:r>
            <a:r>
              <a:rPr lang="en-US" dirty="0"/>
              <a:t> for Pregnant and Postpartum Women</a:t>
            </a:r>
          </a:p>
        </p:txBody>
      </p:sp>
    </p:spTree>
    <p:extLst>
      <p:ext uri="{BB962C8B-B14F-4D97-AF65-F5344CB8AC3E}">
        <p14:creationId xmlns:p14="http://schemas.microsoft.com/office/powerpoint/2010/main" val="3142787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59AD8A9-E9FF-8848-9343-924ED6A041B2}"/>
              </a:ext>
            </a:extLst>
          </p:cNvPr>
          <p:cNvSpPr>
            <a:spLocks noGrp="1"/>
          </p:cNvSpPr>
          <p:nvPr>
            <p:ph type="title"/>
          </p:nvPr>
        </p:nvSpPr>
        <p:spPr/>
        <p:txBody>
          <a:bodyPr/>
          <a:lstStyle/>
          <a:p>
            <a:r>
              <a:rPr lang="en-US" dirty="0" err="1"/>
              <a:t>PrEP</a:t>
            </a:r>
            <a:r>
              <a:rPr lang="en-US" dirty="0"/>
              <a:t> Clinical Trials Limited to non-Pregnant Women</a:t>
            </a:r>
          </a:p>
        </p:txBody>
      </p:sp>
      <p:pic>
        <p:nvPicPr>
          <p:cNvPr id="9" name="Content Placeholder 8">
            <a:extLst>
              <a:ext uri="{FF2B5EF4-FFF2-40B4-BE49-F238E27FC236}">
                <a16:creationId xmlns:a16="http://schemas.microsoft.com/office/drawing/2014/main" id="{E3A6D70E-307F-4AF9-8534-BD0A596F5472}"/>
              </a:ext>
            </a:extLst>
          </p:cNvPr>
          <p:cNvPicPr>
            <a:picLocks noGrp="1" noChangeAspect="1"/>
          </p:cNvPicPr>
          <p:nvPr>
            <p:ph idx="1"/>
          </p:nvPr>
        </p:nvPicPr>
        <p:blipFill>
          <a:blip r:embed="rId2"/>
          <a:stretch>
            <a:fillRect/>
          </a:stretch>
        </p:blipFill>
        <p:spPr>
          <a:xfrm>
            <a:off x="1714909" y="1666875"/>
            <a:ext cx="7895816" cy="3939473"/>
          </a:xfrm>
        </p:spPr>
      </p:pic>
      <p:sp>
        <p:nvSpPr>
          <p:cNvPr id="10" name="TextBox 9">
            <a:extLst>
              <a:ext uri="{FF2B5EF4-FFF2-40B4-BE49-F238E27FC236}">
                <a16:creationId xmlns:a16="http://schemas.microsoft.com/office/drawing/2014/main" id="{3F53B376-9A56-4FAC-99E9-9A5601F13781}"/>
              </a:ext>
            </a:extLst>
          </p:cNvPr>
          <p:cNvSpPr txBox="1"/>
          <p:nvPr/>
        </p:nvSpPr>
        <p:spPr bwMode="auto">
          <a:xfrm flipH="1">
            <a:off x="1810159" y="1235988"/>
            <a:ext cx="789581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r>
              <a:rPr lang="en-US" b="1" dirty="0" err="1">
                <a:solidFill>
                  <a:schemeClr val="tx1"/>
                </a:solidFill>
              </a:rPr>
              <a:t>PrEP</a:t>
            </a:r>
            <a:r>
              <a:rPr lang="en-US" b="1" dirty="0">
                <a:solidFill>
                  <a:schemeClr val="tx1"/>
                </a:solidFill>
              </a:rPr>
              <a:t> effectiveness in preventing HIV-1 acquisition, meta-analysis estimates, and meta-analysis regression results for major </a:t>
            </a:r>
            <a:r>
              <a:rPr lang="en-US" b="1" dirty="0" err="1">
                <a:solidFill>
                  <a:schemeClr val="tx1"/>
                </a:solidFill>
              </a:rPr>
              <a:t>PrEP</a:t>
            </a:r>
            <a:r>
              <a:rPr lang="en-US" b="1" dirty="0">
                <a:solidFill>
                  <a:schemeClr val="tx1"/>
                </a:solidFill>
              </a:rPr>
              <a:t> trials in women</a:t>
            </a:r>
            <a:r>
              <a:rPr lang="en-US" dirty="0">
                <a:solidFill>
                  <a:schemeClr val="tx1"/>
                </a:solidFill>
              </a:rPr>
              <a:t>.</a:t>
            </a:r>
            <a:endParaRPr lang="en-US" sz="1400" b="1" dirty="0">
              <a:solidFill>
                <a:schemeClr val="tx1"/>
              </a:solidFill>
            </a:endParaRPr>
          </a:p>
        </p:txBody>
      </p:sp>
      <p:sp>
        <p:nvSpPr>
          <p:cNvPr id="11" name="TextBox 10">
            <a:extLst>
              <a:ext uri="{FF2B5EF4-FFF2-40B4-BE49-F238E27FC236}">
                <a16:creationId xmlns:a16="http://schemas.microsoft.com/office/drawing/2014/main" id="{BC100E18-869A-4F90-B877-A1C9609A72CD}"/>
              </a:ext>
            </a:extLst>
          </p:cNvPr>
          <p:cNvSpPr txBox="1"/>
          <p:nvPr/>
        </p:nvSpPr>
        <p:spPr bwMode="auto">
          <a:xfrm>
            <a:off x="2886279" y="6381128"/>
            <a:ext cx="555307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l"/>
            <a:r>
              <a:rPr lang="en-US" sz="1400" dirty="0"/>
              <a:t>Hanscom B, et al. </a:t>
            </a:r>
            <a:r>
              <a:rPr lang="en-US" sz="1400" i="1" dirty="0"/>
              <a:t>J </a:t>
            </a:r>
            <a:r>
              <a:rPr lang="en-US" sz="1400" i="1" dirty="0" err="1"/>
              <a:t>Acquir</a:t>
            </a:r>
            <a:r>
              <a:rPr lang="en-US" sz="1400" i="1" dirty="0"/>
              <a:t> Immune </a:t>
            </a:r>
            <a:r>
              <a:rPr lang="en-US" sz="1400" i="1" dirty="0" err="1"/>
              <a:t>Defic</a:t>
            </a:r>
            <a:r>
              <a:rPr lang="en-US" sz="1400" i="1" dirty="0"/>
              <a:t> </a:t>
            </a:r>
            <a:r>
              <a:rPr lang="en-US" sz="1400" i="1" dirty="0" err="1"/>
              <a:t>Syndr</a:t>
            </a:r>
            <a:r>
              <a:rPr lang="en-US" sz="1400" dirty="0"/>
              <a:t>. 2016;73:606-608</a:t>
            </a:r>
            <a:endParaRPr lang="en-US" sz="1400" b="1" dirty="0">
              <a:solidFill>
                <a:schemeClr val="bg1">
                  <a:lumMod val="50000"/>
                </a:schemeClr>
              </a:solidFill>
            </a:endParaRPr>
          </a:p>
        </p:txBody>
      </p:sp>
    </p:spTree>
    <p:extLst>
      <p:ext uri="{BB962C8B-B14F-4D97-AF65-F5344CB8AC3E}">
        <p14:creationId xmlns:p14="http://schemas.microsoft.com/office/powerpoint/2010/main" val="2159485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186EB4C-73CB-4D9D-B382-C8C6C6327BDB}"/>
              </a:ext>
            </a:extLst>
          </p:cNvPr>
          <p:cNvSpPr>
            <a:spLocks noGrp="1"/>
          </p:cNvSpPr>
          <p:nvPr>
            <p:ph sz="half" idx="2"/>
          </p:nvPr>
        </p:nvSpPr>
        <p:spPr>
          <a:xfrm>
            <a:off x="605368" y="1368323"/>
            <a:ext cx="5356892" cy="3995679"/>
          </a:xfrm>
        </p:spPr>
        <p:txBody>
          <a:bodyPr/>
          <a:lstStyle/>
          <a:p>
            <a:pPr eaLnBrk="1" fontAlgn="auto" hangingPunct="1">
              <a:buClr>
                <a:schemeClr val="accent4"/>
              </a:buClr>
              <a:defRPr/>
            </a:pPr>
            <a:r>
              <a:rPr lang="en-US" sz="1950" dirty="0"/>
              <a:t>Secondary analysis of Partners </a:t>
            </a:r>
            <a:r>
              <a:rPr lang="en-US" sz="1950" dirty="0" err="1"/>
              <a:t>PrEP</a:t>
            </a:r>
            <a:r>
              <a:rPr lang="en-US" sz="1950" dirty="0"/>
              <a:t> trial</a:t>
            </a:r>
          </a:p>
          <a:p>
            <a:pPr eaLnBrk="1" fontAlgn="auto" hangingPunct="1">
              <a:buClr>
                <a:schemeClr val="accent4"/>
              </a:buClr>
              <a:defRPr/>
            </a:pPr>
            <a:r>
              <a:rPr lang="en-US" sz="1950" dirty="0"/>
              <a:t>1785 </a:t>
            </a:r>
            <a:r>
              <a:rPr lang="en-US" sz="1950" dirty="0" err="1"/>
              <a:t>serodiscordant</a:t>
            </a:r>
            <a:r>
              <a:rPr lang="en-US" sz="1950" dirty="0"/>
              <a:t> heterosexual couples </a:t>
            </a:r>
          </a:p>
          <a:p>
            <a:pPr eaLnBrk="1" fontAlgn="auto" hangingPunct="1">
              <a:buClr>
                <a:schemeClr val="accent4"/>
              </a:buClr>
              <a:defRPr/>
            </a:pPr>
            <a:r>
              <a:rPr lang="en-US" sz="1950" dirty="0"/>
              <a:t>Pregnancy incidence was </a:t>
            </a:r>
            <a:r>
              <a:rPr lang="en-US" dirty="0"/>
              <a:t>10.3 per 100 women-years</a:t>
            </a:r>
          </a:p>
          <a:p>
            <a:pPr eaLnBrk="1" fontAlgn="auto" hangingPunct="1">
              <a:buClr>
                <a:schemeClr val="accent4"/>
              </a:buClr>
              <a:defRPr/>
            </a:pPr>
            <a:r>
              <a:rPr lang="en-US" dirty="0" err="1"/>
              <a:t>PrEP</a:t>
            </a:r>
            <a:r>
              <a:rPr lang="en-US" dirty="0"/>
              <a:t> discontinued at pregnancy dx</a:t>
            </a:r>
          </a:p>
          <a:p>
            <a:pPr eaLnBrk="1" fontAlgn="auto" hangingPunct="1">
              <a:buClr>
                <a:schemeClr val="accent4"/>
              </a:buClr>
              <a:defRPr/>
            </a:pPr>
            <a:r>
              <a:rPr lang="en-US" sz="1950" dirty="0"/>
              <a:t>No difference between TDF and placebo</a:t>
            </a:r>
          </a:p>
          <a:p>
            <a:pPr marL="548640" lvl="1" indent="-205740" eaLnBrk="1" fontAlgn="auto" hangingPunct="1">
              <a:spcBef>
                <a:spcPts val="0"/>
              </a:spcBef>
              <a:buClr>
                <a:schemeClr val="accent4"/>
              </a:buClr>
              <a:defRPr/>
            </a:pPr>
            <a:r>
              <a:rPr lang="en-US" dirty="0"/>
              <a:t>Pregnancy incidence</a:t>
            </a:r>
          </a:p>
          <a:p>
            <a:pPr marL="548640" lvl="1" indent="-205740" eaLnBrk="1" fontAlgn="auto" hangingPunct="1">
              <a:spcBef>
                <a:spcPts val="0"/>
              </a:spcBef>
              <a:buClr>
                <a:schemeClr val="accent4"/>
              </a:buClr>
              <a:defRPr/>
            </a:pPr>
            <a:r>
              <a:rPr lang="en-US" dirty="0"/>
              <a:t>Congenital abnormalities</a:t>
            </a:r>
          </a:p>
          <a:p>
            <a:pPr eaLnBrk="1" fontAlgn="auto" hangingPunct="1">
              <a:buClr>
                <a:schemeClr val="accent4"/>
              </a:buClr>
              <a:defRPr/>
            </a:pPr>
            <a:r>
              <a:rPr lang="en-US" sz="1950" dirty="0"/>
              <a:t>No evidence in birth outcome and infant growth during the first year of life</a:t>
            </a:r>
          </a:p>
          <a:p>
            <a:endParaRPr lang="en-US" dirty="0"/>
          </a:p>
        </p:txBody>
      </p:sp>
      <p:pic>
        <p:nvPicPr>
          <p:cNvPr id="10" name="Content Placeholder 9">
            <a:extLst>
              <a:ext uri="{FF2B5EF4-FFF2-40B4-BE49-F238E27FC236}">
                <a16:creationId xmlns:a16="http://schemas.microsoft.com/office/drawing/2014/main" id="{49301E86-5742-4EC7-B823-63BB0C87C1B0}"/>
              </a:ext>
            </a:extLst>
          </p:cNvPr>
          <p:cNvPicPr>
            <a:picLocks noGrp="1" noChangeAspect="1"/>
          </p:cNvPicPr>
          <p:nvPr>
            <p:ph sz="quarter" idx="4"/>
          </p:nvPr>
        </p:nvPicPr>
        <p:blipFill>
          <a:blip r:embed="rId2"/>
          <a:stretch>
            <a:fillRect/>
          </a:stretch>
        </p:blipFill>
        <p:spPr>
          <a:xfrm>
            <a:off x="6515101" y="1332624"/>
            <a:ext cx="4886324" cy="4426141"/>
          </a:xfrm>
        </p:spPr>
      </p:pic>
      <p:sp>
        <p:nvSpPr>
          <p:cNvPr id="4" name="Title 3">
            <a:extLst>
              <a:ext uri="{FF2B5EF4-FFF2-40B4-BE49-F238E27FC236}">
                <a16:creationId xmlns:a16="http://schemas.microsoft.com/office/drawing/2014/main" id="{514EE182-C9F8-416B-BCED-D3B05F014B01}"/>
              </a:ext>
            </a:extLst>
          </p:cNvPr>
          <p:cNvSpPr>
            <a:spLocks noGrp="1"/>
          </p:cNvSpPr>
          <p:nvPr>
            <p:ph type="title"/>
          </p:nvPr>
        </p:nvSpPr>
        <p:spPr/>
        <p:txBody>
          <a:bodyPr/>
          <a:lstStyle/>
          <a:p>
            <a:r>
              <a:rPr lang="en-US" dirty="0"/>
              <a:t>Pregnancy and Birth Outcomes, Partners </a:t>
            </a:r>
            <a:r>
              <a:rPr lang="en-US" dirty="0" err="1"/>
              <a:t>PrEP</a:t>
            </a:r>
            <a:r>
              <a:rPr lang="en-US" dirty="0"/>
              <a:t> Trial</a:t>
            </a:r>
          </a:p>
        </p:txBody>
      </p:sp>
      <p:sp>
        <p:nvSpPr>
          <p:cNvPr id="11" name="TextBox 10">
            <a:extLst>
              <a:ext uri="{FF2B5EF4-FFF2-40B4-BE49-F238E27FC236}">
                <a16:creationId xmlns:a16="http://schemas.microsoft.com/office/drawing/2014/main" id="{21B596CB-E4E4-4732-8712-028B16774154}"/>
              </a:ext>
            </a:extLst>
          </p:cNvPr>
          <p:cNvSpPr txBox="1"/>
          <p:nvPr/>
        </p:nvSpPr>
        <p:spPr bwMode="auto">
          <a:xfrm flipH="1">
            <a:off x="3966209" y="6381128"/>
            <a:ext cx="425958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marL="0" indent="0" eaLnBrk="1" fontAlgn="auto" hangingPunct="1">
              <a:buClr>
                <a:schemeClr val="accent4"/>
              </a:buClr>
              <a:buFont typeface="Wingdings" panose="05000000000000000000" pitchFamily="2" charset="2"/>
              <a:buNone/>
              <a:defRPr/>
            </a:pPr>
            <a:r>
              <a:rPr lang="da-DK" dirty="0"/>
              <a:t>Mugo NR, et al. </a:t>
            </a:r>
            <a:r>
              <a:rPr lang="da-DK" i="1" dirty="0"/>
              <a:t>JAMA</a:t>
            </a:r>
            <a:r>
              <a:rPr lang="da-DK" dirty="0"/>
              <a:t> 2014;312:362-371.</a:t>
            </a:r>
            <a:endParaRPr lang="en-US" dirty="0"/>
          </a:p>
        </p:txBody>
      </p:sp>
    </p:spTree>
    <p:extLst>
      <p:ext uri="{BB962C8B-B14F-4D97-AF65-F5344CB8AC3E}">
        <p14:creationId xmlns:p14="http://schemas.microsoft.com/office/powerpoint/2010/main" val="2963588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205326-F143-4A4E-860C-8D39E4637412}"/>
              </a:ext>
            </a:extLst>
          </p:cNvPr>
          <p:cNvSpPr>
            <a:spLocks noGrp="1"/>
          </p:cNvSpPr>
          <p:nvPr>
            <p:ph sz="half" idx="1"/>
          </p:nvPr>
        </p:nvSpPr>
        <p:spPr>
          <a:xfrm>
            <a:off x="605368" y="1124081"/>
            <a:ext cx="5115984" cy="4813852"/>
          </a:xfrm>
        </p:spPr>
        <p:txBody>
          <a:bodyPr/>
          <a:lstStyle/>
          <a:p>
            <a:r>
              <a:rPr lang="en-US" dirty="0"/>
              <a:t>Prospective implementation study to understand the feasibility and effectiveness of ART (U=U) and </a:t>
            </a:r>
            <a:r>
              <a:rPr lang="en-US" dirty="0" err="1"/>
              <a:t>PrEP</a:t>
            </a:r>
            <a:r>
              <a:rPr lang="en-US" dirty="0"/>
              <a:t> in delivery settings</a:t>
            </a:r>
          </a:p>
          <a:p>
            <a:r>
              <a:rPr lang="en-US" dirty="0"/>
              <a:t>1,013 heterosexual HIV-1-serodiscordant couples in Kenya and Uganda</a:t>
            </a:r>
          </a:p>
          <a:p>
            <a:r>
              <a:rPr lang="en-US" dirty="0"/>
              <a:t>ART and </a:t>
            </a:r>
            <a:r>
              <a:rPr lang="en-US" dirty="0" err="1"/>
              <a:t>PrEP</a:t>
            </a:r>
            <a:r>
              <a:rPr lang="en-US" dirty="0"/>
              <a:t> were offered through a pragmatic strategy, with ART promoted for all couples and </a:t>
            </a:r>
            <a:r>
              <a:rPr lang="en-US" dirty="0" err="1"/>
              <a:t>PrEP</a:t>
            </a:r>
            <a:r>
              <a:rPr lang="en-US" dirty="0"/>
              <a:t> offered until 6 </a:t>
            </a:r>
            <a:r>
              <a:rPr lang="en-US" dirty="0" err="1"/>
              <a:t>mo</a:t>
            </a:r>
            <a:r>
              <a:rPr lang="en-US" dirty="0"/>
              <a:t> after ART initiation by the HIV-1 infected partner</a:t>
            </a:r>
          </a:p>
          <a:p>
            <a:r>
              <a:rPr lang="en-US" dirty="0"/>
              <a:t>Objective measures of adherence to both prevention strategies demonstrated high use (≥85%)</a:t>
            </a:r>
          </a:p>
          <a:p>
            <a:endParaRPr lang="en-US" dirty="0"/>
          </a:p>
        </p:txBody>
      </p:sp>
      <p:sp>
        <p:nvSpPr>
          <p:cNvPr id="12" name="Title 11">
            <a:extLst>
              <a:ext uri="{FF2B5EF4-FFF2-40B4-BE49-F238E27FC236}">
                <a16:creationId xmlns:a16="http://schemas.microsoft.com/office/drawing/2014/main" id="{3F9DF87A-58E8-4761-AEDC-FB58A6DC1105}"/>
              </a:ext>
            </a:extLst>
          </p:cNvPr>
          <p:cNvSpPr>
            <a:spLocks noGrp="1"/>
          </p:cNvSpPr>
          <p:nvPr>
            <p:ph type="title"/>
          </p:nvPr>
        </p:nvSpPr>
        <p:spPr/>
        <p:txBody>
          <a:bodyPr/>
          <a:lstStyle/>
          <a:p>
            <a:r>
              <a:rPr lang="en-US" dirty="0"/>
              <a:t>Partners Demonstration Project</a:t>
            </a:r>
          </a:p>
        </p:txBody>
      </p:sp>
      <p:pic>
        <p:nvPicPr>
          <p:cNvPr id="11" name="Picture 10">
            <a:extLst>
              <a:ext uri="{FF2B5EF4-FFF2-40B4-BE49-F238E27FC236}">
                <a16:creationId xmlns:a16="http://schemas.microsoft.com/office/drawing/2014/main" id="{FE8BBAB6-43E9-461E-9202-B2307962E84B}"/>
              </a:ext>
            </a:extLst>
          </p:cNvPr>
          <p:cNvPicPr>
            <a:picLocks noChangeAspect="1"/>
          </p:cNvPicPr>
          <p:nvPr/>
        </p:nvPicPr>
        <p:blipFill>
          <a:blip r:embed="rId2"/>
          <a:stretch>
            <a:fillRect/>
          </a:stretch>
        </p:blipFill>
        <p:spPr>
          <a:xfrm>
            <a:off x="6212240" y="1124081"/>
            <a:ext cx="5374392" cy="3730128"/>
          </a:xfrm>
          <a:prstGeom prst="rect">
            <a:avLst/>
          </a:prstGeom>
        </p:spPr>
      </p:pic>
      <p:sp>
        <p:nvSpPr>
          <p:cNvPr id="15" name="TextBox 14">
            <a:extLst>
              <a:ext uri="{FF2B5EF4-FFF2-40B4-BE49-F238E27FC236}">
                <a16:creationId xmlns:a16="http://schemas.microsoft.com/office/drawing/2014/main" id="{86F16331-5278-4CB1-8826-82321943E03D}"/>
              </a:ext>
            </a:extLst>
          </p:cNvPr>
          <p:cNvSpPr txBox="1"/>
          <p:nvPr/>
        </p:nvSpPr>
        <p:spPr bwMode="auto">
          <a:xfrm>
            <a:off x="6470650" y="5039753"/>
            <a:ext cx="5115983" cy="581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indent="5954">
              <a:lnSpc>
                <a:spcPct val="90000"/>
              </a:lnSpc>
              <a:defRPr/>
            </a:pPr>
            <a:r>
              <a:rPr lang="en-US" baseline="30000" dirty="0" err="1">
                <a:solidFill>
                  <a:schemeClr val="tx1"/>
                </a:solidFill>
                <a:cs typeface="Arial" pitchFamily="34" charset="0"/>
              </a:rPr>
              <a:t>a</a:t>
            </a:r>
            <a:r>
              <a:rPr lang="en-US" dirty="0" err="1">
                <a:solidFill>
                  <a:schemeClr val="tx1"/>
                </a:solidFill>
                <a:cs typeface="Arial" pitchFamily="34" charset="0"/>
              </a:rPr>
              <a:t>One</a:t>
            </a:r>
            <a:r>
              <a:rPr lang="en-US" dirty="0">
                <a:solidFill>
                  <a:schemeClr val="tx1"/>
                </a:solidFill>
                <a:cs typeface="Arial" pitchFamily="34" charset="0"/>
              </a:rPr>
              <a:t> case was not using </a:t>
            </a:r>
            <a:r>
              <a:rPr lang="en-US" dirty="0" err="1">
                <a:solidFill>
                  <a:schemeClr val="tx1"/>
                </a:solidFill>
                <a:cs typeface="Arial" pitchFamily="34" charset="0"/>
              </a:rPr>
              <a:t>PrEP</a:t>
            </a:r>
            <a:r>
              <a:rPr lang="en-US" dirty="0">
                <a:solidFill>
                  <a:schemeClr val="tx1"/>
                </a:solidFill>
                <a:cs typeface="Arial" pitchFamily="34" charset="0"/>
              </a:rPr>
              <a:t> and entered a new relationship prior to pregnancy. The second case was not using </a:t>
            </a:r>
            <a:r>
              <a:rPr lang="en-US" dirty="0" err="1">
                <a:solidFill>
                  <a:schemeClr val="tx1"/>
                </a:solidFill>
                <a:cs typeface="Arial" pitchFamily="34" charset="0"/>
              </a:rPr>
              <a:t>PrEP</a:t>
            </a:r>
            <a:r>
              <a:rPr lang="en-US" dirty="0">
                <a:solidFill>
                  <a:schemeClr val="tx1"/>
                </a:solidFill>
                <a:cs typeface="Arial" pitchFamily="34" charset="0"/>
              </a:rPr>
              <a:t> and ART had not started.</a:t>
            </a:r>
          </a:p>
        </p:txBody>
      </p:sp>
      <p:sp>
        <p:nvSpPr>
          <p:cNvPr id="17" name="TextBox 16">
            <a:extLst>
              <a:ext uri="{FF2B5EF4-FFF2-40B4-BE49-F238E27FC236}">
                <a16:creationId xmlns:a16="http://schemas.microsoft.com/office/drawing/2014/main" id="{E5B430E3-F8B0-4310-93A0-9DC2B83BD2D2}"/>
              </a:ext>
            </a:extLst>
          </p:cNvPr>
          <p:cNvSpPr txBox="1"/>
          <p:nvPr/>
        </p:nvSpPr>
        <p:spPr bwMode="auto">
          <a:xfrm>
            <a:off x="3955961" y="6381128"/>
            <a:ext cx="494347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r>
              <a:rPr lang="en-US" sz="1400" kern="0" dirty="0" err="1">
                <a:latin typeface="+mj-lt"/>
                <a:cs typeface="Arial" pitchFamily="34" charset="0"/>
              </a:rPr>
              <a:t>Baeten</a:t>
            </a:r>
            <a:r>
              <a:rPr lang="en-US" sz="1400" kern="0" dirty="0">
                <a:latin typeface="+mj-lt"/>
                <a:cs typeface="Arial" pitchFamily="34" charset="0"/>
              </a:rPr>
              <a:t> JM, et al. </a:t>
            </a:r>
            <a:r>
              <a:rPr lang="en-US" sz="1400" i="1" kern="0" dirty="0" err="1">
                <a:latin typeface="+mj-lt"/>
                <a:cs typeface="Arial" pitchFamily="34" charset="0"/>
              </a:rPr>
              <a:t>PLoS</a:t>
            </a:r>
            <a:r>
              <a:rPr lang="en-US" sz="1400" i="1" kern="0" dirty="0">
                <a:latin typeface="+mj-lt"/>
                <a:cs typeface="Arial" pitchFamily="34" charset="0"/>
              </a:rPr>
              <a:t> Med</a:t>
            </a:r>
            <a:r>
              <a:rPr lang="en-US" sz="1400" kern="0" dirty="0">
                <a:latin typeface="+mj-lt"/>
                <a:cs typeface="Arial" pitchFamily="34" charset="0"/>
              </a:rPr>
              <a:t>. 2016;13:e1002099.</a:t>
            </a:r>
          </a:p>
          <a:p>
            <a:pPr algn="l"/>
            <a:endParaRPr lang="en-US" sz="1400" b="1" dirty="0">
              <a:solidFill>
                <a:schemeClr val="bg1">
                  <a:lumMod val="50000"/>
                </a:schemeClr>
              </a:solidFill>
            </a:endParaRPr>
          </a:p>
        </p:txBody>
      </p:sp>
    </p:spTree>
    <p:extLst>
      <p:ext uri="{BB962C8B-B14F-4D97-AF65-F5344CB8AC3E}">
        <p14:creationId xmlns:p14="http://schemas.microsoft.com/office/powerpoint/2010/main" val="2935228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72E39-450B-4D68-B9F6-2B5D1F509C80}"/>
              </a:ext>
            </a:extLst>
          </p:cNvPr>
          <p:cNvSpPr>
            <a:spLocks noGrp="1"/>
          </p:cNvSpPr>
          <p:nvPr>
            <p:ph type="title"/>
          </p:nvPr>
        </p:nvSpPr>
        <p:spPr/>
        <p:txBody>
          <a:bodyPr/>
          <a:lstStyle/>
          <a:p>
            <a:r>
              <a:rPr lang="en-US" dirty="0"/>
              <a:t>Rationale for using </a:t>
            </a:r>
            <a:r>
              <a:rPr lang="en-US" dirty="0" err="1"/>
              <a:t>PrEP</a:t>
            </a:r>
            <a:r>
              <a:rPr lang="en-US" dirty="0"/>
              <a:t> during pregnancy</a:t>
            </a:r>
          </a:p>
        </p:txBody>
      </p:sp>
      <p:sp>
        <p:nvSpPr>
          <p:cNvPr id="3" name="Content Placeholder 2">
            <a:extLst>
              <a:ext uri="{FF2B5EF4-FFF2-40B4-BE49-F238E27FC236}">
                <a16:creationId xmlns:a16="http://schemas.microsoft.com/office/drawing/2014/main" id="{25445EE1-1094-424F-BD8E-6AA3DECB8040}"/>
              </a:ext>
            </a:extLst>
          </p:cNvPr>
          <p:cNvSpPr>
            <a:spLocks noGrp="1"/>
          </p:cNvSpPr>
          <p:nvPr>
            <p:ph idx="1"/>
          </p:nvPr>
        </p:nvSpPr>
        <p:spPr>
          <a:xfrm>
            <a:off x="607997" y="1114750"/>
            <a:ext cx="11071946" cy="4162391"/>
          </a:xfrm>
        </p:spPr>
        <p:txBody>
          <a:bodyPr/>
          <a:lstStyle/>
          <a:p>
            <a:r>
              <a:rPr lang="en-US" dirty="0"/>
              <a:t>Large </a:t>
            </a:r>
            <a:r>
              <a:rPr lang="en-US" altLang="en-US" dirty="0"/>
              <a:t>body of data demonstrating the safety of TDF/FTC as treatment in women living with HIV during pregnancy.</a:t>
            </a:r>
          </a:p>
          <a:p>
            <a:endParaRPr lang="en-US" altLang="en-US" dirty="0"/>
          </a:p>
          <a:p>
            <a:r>
              <a:rPr lang="en-US" altLang="en-US" dirty="0"/>
              <a:t>Limited but reassuring safety data on TDF/FTC for prevention in pregnancy.</a:t>
            </a:r>
          </a:p>
          <a:p>
            <a:pPr lvl="1"/>
            <a:r>
              <a:rPr lang="en-US" altLang="en-US" dirty="0"/>
              <a:t>No evidence of </a:t>
            </a:r>
            <a:r>
              <a:rPr lang="en-US" dirty="0"/>
              <a:t>increased congenital anomalies, or adverse maternal or neonatal pregnancy outcomes</a:t>
            </a:r>
            <a:endParaRPr lang="en-US" altLang="en-US" dirty="0"/>
          </a:p>
          <a:p>
            <a:pPr marL="357187" lvl="1" indent="0">
              <a:buNone/>
            </a:pPr>
            <a:endParaRPr lang="en-US" altLang="en-US" dirty="0"/>
          </a:p>
          <a:p>
            <a:pPr>
              <a:defRPr/>
            </a:pPr>
            <a:r>
              <a:rPr lang="en-US" altLang="en-US" dirty="0" err="1"/>
              <a:t>PrEP</a:t>
            </a:r>
            <a:r>
              <a:rPr lang="en-US" altLang="en-US" dirty="0"/>
              <a:t> can effectively reduce the risk of HIV acquisition to the mother and her baby.</a:t>
            </a:r>
          </a:p>
          <a:p>
            <a:pPr>
              <a:defRPr/>
            </a:pPr>
            <a:endParaRPr lang="en-US" altLang="en-US" dirty="0"/>
          </a:p>
          <a:p>
            <a:pPr>
              <a:defRPr/>
            </a:pPr>
            <a:r>
              <a:rPr lang="en-US" altLang="en-US" dirty="0"/>
              <a:t>Woman in control of her risk.</a:t>
            </a:r>
          </a:p>
          <a:p>
            <a:endParaRPr lang="en-US" altLang="en-US" dirty="0"/>
          </a:p>
          <a:p>
            <a:endParaRPr lang="en-US" dirty="0"/>
          </a:p>
        </p:txBody>
      </p:sp>
    </p:spTree>
    <p:extLst>
      <p:ext uri="{BB962C8B-B14F-4D97-AF65-F5344CB8AC3E}">
        <p14:creationId xmlns:p14="http://schemas.microsoft.com/office/powerpoint/2010/main" val="4215175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FDB7A-CA7D-427A-84AF-965527156010}"/>
              </a:ext>
            </a:extLst>
          </p:cNvPr>
          <p:cNvSpPr>
            <a:spLocks noGrp="1"/>
          </p:cNvSpPr>
          <p:nvPr>
            <p:ph type="title"/>
          </p:nvPr>
        </p:nvSpPr>
        <p:spPr/>
        <p:txBody>
          <a:bodyPr/>
          <a:lstStyle/>
          <a:p>
            <a:r>
              <a:rPr lang="en-US" dirty="0" err="1"/>
              <a:t>PrEP</a:t>
            </a:r>
            <a:r>
              <a:rPr lang="en-US" dirty="0"/>
              <a:t> Recommended for HIV Prevention in Pregnancy</a:t>
            </a:r>
          </a:p>
        </p:txBody>
      </p:sp>
      <p:pic>
        <p:nvPicPr>
          <p:cNvPr id="4" name="Content Placeholder 4">
            <a:extLst>
              <a:ext uri="{FF2B5EF4-FFF2-40B4-BE49-F238E27FC236}">
                <a16:creationId xmlns:a16="http://schemas.microsoft.com/office/drawing/2014/main" id="{DCCB37C2-31F9-4743-904E-3352C55CDAD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52287" y="1247774"/>
            <a:ext cx="10268382" cy="3876675"/>
          </a:xfrm>
        </p:spPr>
      </p:pic>
      <p:sp>
        <p:nvSpPr>
          <p:cNvPr id="5" name="TextBox 4">
            <a:extLst>
              <a:ext uri="{FF2B5EF4-FFF2-40B4-BE49-F238E27FC236}">
                <a16:creationId xmlns:a16="http://schemas.microsoft.com/office/drawing/2014/main" id="{3540B02C-A14A-477F-8531-18E3B5D1CC20}"/>
              </a:ext>
            </a:extLst>
          </p:cNvPr>
          <p:cNvSpPr txBox="1"/>
          <p:nvPr/>
        </p:nvSpPr>
        <p:spPr bwMode="auto">
          <a:xfrm>
            <a:off x="2790825" y="6381128"/>
            <a:ext cx="66103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l"/>
            <a:r>
              <a:rPr lang="en-US" sz="1400" b="1" dirty="0"/>
              <a:t>https://clinicalinfo.hiv.gov/en/guidelines/perinatal/whats-new-guidelines</a:t>
            </a:r>
          </a:p>
        </p:txBody>
      </p:sp>
    </p:spTree>
    <p:extLst>
      <p:ext uri="{BB962C8B-B14F-4D97-AF65-F5344CB8AC3E}">
        <p14:creationId xmlns:p14="http://schemas.microsoft.com/office/powerpoint/2010/main" val="2756266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Oval 3">
            <a:extLst>
              <a:ext uri="{FF2B5EF4-FFF2-40B4-BE49-F238E27FC236}">
                <a16:creationId xmlns:a16="http://schemas.microsoft.com/office/drawing/2014/main" id="{66A55E15-4BDC-43BE-BAF8-65325E7163D8}"/>
              </a:ext>
            </a:extLst>
          </p:cNvPr>
          <p:cNvSpPr>
            <a:spLocks noChangeArrowheads="1"/>
          </p:cNvSpPr>
          <p:nvPr/>
        </p:nvSpPr>
        <p:spPr bwMode="auto">
          <a:xfrm>
            <a:off x="5110163" y="2935289"/>
            <a:ext cx="44450" cy="46037"/>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pPr eaLnBrk="1" hangingPunct="1"/>
            <a:endParaRPr lang="en-US" altLang="en-US"/>
          </a:p>
        </p:txBody>
      </p:sp>
      <p:grpSp>
        <p:nvGrpSpPr>
          <p:cNvPr id="3" name="Group 2">
            <a:extLst>
              <a:ext uri="{FF2B5EF4-FFF2-40B4-BE49-F238E27FC236}">
                <a16:creationId xmlns:a16="http://schemas.microsoft.com/office/drawing/2014/main" id="{74C598D1-5649-4914-A233-58850DD8D676}"/>
              </a:ext>
            </a:extLst>
          </p:cNvPr>
          <p:cNvGrpSpPr/>
          <p:nvPr/>
        </p:nvGrpSpPr>
        <p:grpSpPr>
          <a:xfrm>
            <a:off x="1978025" y="287339"/>
            <a:ext cx="7077075" cy="2693987"/>
            <a:chOff x="1978025" y="735013"/>
            <a:chExt cx="7077075" cy="2693987"/>
          </a:xfrm>
        </p:grpSpPr>
        <p:pic>
          <p:nvPicPr>
            <p:cNvPr id="49155" name="Picture 5">
              <a:extLst>
                <a:ext uri="{FF2B5EF4-FFF2-40B4-BE49-F238E27FC236}">
                  <a16:creationId xmlns:a16="http://schemas.microsoft.com/office/drawing/2014/main" id="{FCFDC49A-BD71-4017-9102-3720B0BFF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735013"/>
              <a:ext cx="6997700" cy="269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63AFE04E-9D0B-4652-A27F-D0FFF198BBBA}"/>
                </a:ext>
              </a:extLst>
            </p:cNvPr>
            <p:cNvSpPr>
              <a:spLocks noChangeArrowheads="1"/>
            </p:cNvSpPr>
            <p:nvPr/>
          </p:nvSpPr>
          <p:spPr bwMode="auto">
            <a:xfrm>
              <a:off x="1978025" y="1082675"/>
              <a:ext cx="1879600" cy="469900"/>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pPr eaLnBrk="1" hangingPunct="1"/>
              <a:endParaRPr lang="en-US" altLang="en-US"/>
            </a:p>
          </p:txBody>
        </p:sp>
      </p:grpSp>
      <p:grpSp>
        <p:nvGrpSpPr>
          <p:cNvPr id="4" name="Group 3">
            <a:extLst>
              <a:ext uri="{FF2B5EF4-FFF2-40B4-BE49-F238E27FC236}">
                <a16:creationId xmlns:a16="http://schemas.microsoft.com/office/drawing/2014/main" id="{99C8F681-10B6-47F2-81F3-D76A4B5F1353}"/>
              </a:ext>
            </a:extLst>
          </p:cNvPr>
          <p:cNvGrpSpPr/>
          <p:nvPr/>
        </p:nvGrpSpPr>
        <p:grpSpPr>
          <a:xfrm>
            <a:off x="2254250" y="2995614"/>
            <a:ext cx="6604000" cy="2990851"/>
            <a:chOff x="2451100" y="3378200"/>
            <a:chExt cx="6604000" cy="2990851"/>
          </a:xfrm>
        </p:grpSpPr>
        <p:pic>
          <p:nvPicPr>
            <p:cNvPr id="49157" name="Picture 7">
              <a:extLst>
                <a:ext uri="{FF2B5EF4-FFF2-40B4-BE49-F238E27FC236}">
                  <a16:creationId xmlns:a16="http://schemas.microsoft.com/office/drawing/2014/main" id="{DB4CD8F8-103F-4363-86D1-4ED56844C3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1100" y="3378200"/>
              <a:ext cx="66040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a:extLst>
                <a:ext uri="{FF2B5EF4-FFF2-40B4-BE49-F238E27FC236}">
                  <a16:creationId xmlns:a16="http://schemas.microsoft.com/office/drawing/2014/main" id="{21AE2236-8B5B-42BE-ABC5-5976AAF50EB1}"/>
                </a:ext>
              </a:extLst>
            </p:cNvPr>
            <p:cNvSpPr>
              <a:spLocks noChangeArrowheads="1"/>
            </p:cNvSpPr>
            <p:nvPr/>
          </p:nvSpPr>
          <p:spPr bwMode="auto">
            <a:xfrm>
              <a:off x="3857625" y="5948364"/>
              <a:ext cx="1881188" cy="420687"/>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pPr eaLnBrk="1" hangingPunct="1"/>
              <a:endParaRPr lang="en-US" alt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1EBDC-0743-49E3-A3BB-5B6FFE598232}"/>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3C4D6E54-F1F7-4757-B628-72ECBB0BE6C6}"/>
              </a:ext>
            </a:extLst>
          </p:cNvPr>
          <p:cNvSpPr>
            <a:spLocks noGrp="1"/>
          </p:cNvSpPr>
          <p:nvPr>
            <p:ph idx="1"/>
          </p:nvPr>
        </p:nvSpPr>
        <p:spPr>
          <a:xfrm>
            <a:off x="607997" y="1114750"/>
            <a:ext cx="11071946" cy="5506349"/>
          </a:xfrm>
        </p:spPr>
        <p:txBody>
          <a:bodyPr/>
          <a:lstStyle/>
          <a:p>
            <a:r>
              <a:rPr lang="en-US" dirty="0"/>
              <a:t>HIV Epidemic among women</a:t>
            </a:r>
          </a:p>
          <a:p>
            <a:endParaRPr lang="en-US" dirty="0"/>
          </a:p>
          <a:p>
            <a:r>
              <a:rPr lang="en-US" altLang="en-US" dirty="0" err="1">
                <a:cs typeface="Calibri" panose="020F0502020204030204" pitchFamily="34" charset="0"/>
              </a:rPr>
              <a:t>PrEP</a:t>
            </a:r>
            <a:r>
              <a:rPr lang="en-US" altLang="en-US" dirty="0">
                <a:cs typeface="Calibri" panose="020F0502020204030204" pitchFamily="34" charset="0"/>
              </a:rPr>
              <a:t> Acceptability among Pregnant Women</a:t>
            </a:r>
          </a:p>
          <a:p>
            <a:endParaRPr lang="en-US" altLang="en-US" dirty="0">
              <a:cs typeface="Calibri" panose="020F0502020204030204" pitchFamily="34" charset="0"/>
            </a:endParaRPr>
          </a:p>
          <a:p>
            <a:r>
              <a:rPr lang="en-US" altLang="en-US" dirty="0">
                <a:cs typeface="Calibri" panose="020F0502020204030204" pitchFamily="34" charset="0"/>
              </a:rPr>
              <a:t>Implications for integration of </a:t>
            </a:r>
            <a:r>
              <a:rPr lang="en-US" altLang="en-US" dirty="0" err="1">
                <a:cs typeface="Calibri" panose="020F0502020204030204" pitchFamily="34" charset="0"/>
              </a:rPr>
              <a:t>PrEP</a:t>
            </a:r>
            <a:r>
              <a:rPr lang="en-US" altLang="en-US" dirty="0">
                <a:cs typeface="Calibri" panose="020F0502020204030204" pitchFamily="34" charset="0"/>
              </a:rPr>
              <a:t> in prenatal care</a:t>
            </a:r>
          </a:p>
          <a:p>
            <a:pPr marL="0" indent="0">
              <a:buNone/>
            </a:pPr>
            <a:endParaRPr lang="en-US" altLang="en-US" dirty="0">
              <a:cs typeface="Calibri" panose="020F0502020204030204" pitchFamily="34" charset="0"/>
            </a:endParaRPr>
          </a:p>
          <a:p>
            <a:r>
              <a:rPr lang="en-US" dirty="0">
                <a:cs typeface="Calibri" panose="020F0502020204030204" pitchFamily="34" charset="0"/>
              </a:rPr>
              <a:t>Studies </a:t>
            </a:r>
            <a:r>
              <a:rPr lang="en-US" dirty="0" err="1">
                <a:cs typeface="Calibri" panose="020F0502020204030204" pitchFamily="34" charset="0"/>
              </a:rPr>
              <a:t>PrEP</a:t>
            </a:r>
            <a:r>
              <a:rPr lang="en-US" dirty="0">
                <a:cs typeface="Calibri" panose="020F0502020204030204" pitchFamily="34" charset="0"/>
              </a:rPr>
              <a:t> implemented: lessons from the global setting</a:t>
            </a:r>
          </a:p>
          <a:p>
            <a:pPr marL="0" indent="0">
              <a:buNone/>
            </a:pPr>
            <a:endParaRPr lang="en-US" dirty="0">
              <a:cs typeface="Calibri" panose="020F0502020204030204" pitchFamily="34" charset="0"/>
            </a:endParaRPr>
          </a:p>
          <a:p>
            <a:r>
              <a:rPr lang="en-US" dirty="0">
                <a:cs typeface="Calibri" panose="020F0502020204030204" pitchFamily="34" charset="0"/>
              </a:rPr>
              <a:t>Couples HIV testing and counseling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592420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E010-90F9-469C-906F-455117FB87E2}"/>
              </a:ext>
            </a:extLst>
          </p:cNvPr>
          <p:cNvSpPr>
            <a:spLocks noGrp="1"/>
          </p:cNvSpPr>
          <p:nvPr>
            <p:ph type="title"/>
          </p:nvPr>
        </p:nvSpPr>
        <p:spPr/>
        <p:txBody>
          <a:bodyPr/>
          <a:lstStyle/>
          <a:p>
            <a:r>
              <a:rPr lang="en-US" dirty="0"/>
              <a:t>HIV prevention in the postpartum period</a:t>
            </a:r>
          </a:p>
        </p:txBody>
      </p:sp>
      <p:sp>
        <p:nvSpPr>
          <p:cNvPr id="3" name="Content Placeholder 2">
            <a:extLst>
              <a:ext uri="{FF2B5EF4-FFF2-40B4-BE49-F238E27FC236}">
                <a16:creationId xmlns:a16="http://schemas.microsoft.com/office/drawing/2014/main" id="{A4595592-8921-463F-B045-DF40D5BAD922}"/>
              </a:ext>
            </a:extLst>
          </p:cNvPr>
          <p:cNvSpPr>
            <a:spLocks noGrp="1"/>
          </p:cNvSpPr>
          <p:nvPr>
            <p:ph idx="1"/>
          </p:nvPr>
        </p:nvSpPr>
        <p:spPr>
          <a:xfrm>
            <a:off x="607997" y="1114750"/>
            <a:ext cx="11071946" cy="2987711"/>
          </a:xfrm>
        </p:spPr>
        <p:txBody>
          <a:bodyPr/>
          <a:lstStyle/>
          <a:p>
            <a:r>
              <a:rPr lang="en-US" dirty="0"/>
              <a:t>Women in the postpartum period remain at higher risk of HIV acquisition compared to women outside of the perinatal period.</a:t>
            </a:r>
          </a:p>
          <a:p>
            <a:endParaRPr lang="en-US" dirty="0"/>
          </a:p>
          <a:p>
            <a:r>
              <a:rPr lang="en-US" dirty="0"/>
              <a:t>Perinatal transmission can occur for women who breastfeed.</a:t>
            </a:r>
          </a:p>
          <a:p>
            <a:endParaRPr lang="en-US" dirty="0"/>
          </a:p>
          <a:p>
            <a:r>
              <a:rPr lang="en-US" dirty="0"/>
              <a:t>The postpartum period often disrupts adherence behaviors, making LA-injectable an attractive option for women.</a:t>
            </a:r>
          </a:p>
          <a:p>
            <a:pPr lvl="1"/>
            <a:endParaRPr lang="en-US" dirty="0"/>
          </a:p>
        </p:txBody>
      </p:sp>
    </p:spTree>
    <p:extLst>
      <p:ext uri="{BB962C8B-B14F-4D97-AF65-F5344CB8AC3E}">
        <p14:creationId xmlns:p14="http://schemas.microsoft.com/office/powerpoint/2010/main" val="1458199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E9652-955A-485E-B332-4C825F1F91B2}"/>
              </a:ext>
            </a:extLst>
          </p:cNvPr>
          <p:cNvSpPr>
            <a:spLocks noGrp="1"/>
          </p:cNvSpPr>
          <p:nvPr>
            <p:ph type="title"/>
          </p:nvPr>
        </p:nvSpPr>
        <p:spPr/>
        <p:txBody>
          <a:bodyPr/>
          <a:lstStyle/>
          <a:p>
            <a:r>
              <a:rPr lang="en-US" dirty="0"/>
              <a:t>Extrapolating from the experience of women with HIV</a:t>
            </a:r>
          </a:p>
        </p:txBody>
      </p:sp>
      <p:graphicFrame>
        <p:nvGraphicFramePr>
          <p:cNvPr id="5" name="Content Placeholder 2">
            <a:extLst>
              <a:ext uri="{FF2B5EF4-FFF2-40B4-BE49-F238E27FC236}">
                <a16:creationId xmlns:a16="http://schemas.microsoft.com/office/drawing/2014/main" id="{003AE49F-EE07-4A01-B6FC-D864658544AF}"/>
              </a:ext>
            </a:extLst>
          </p:cNvPr>
          <p:cNvGraphicFramePr>
            <a:graphicFrameLocks noChangeAspect="1"/>
          </p:cNvGraphicFramePr>
          <p:nvPr>
            <p:extLst>
              <p:ext uri="{D42A27DB-BD31-4B8C-83A1-F6EECF244321}">
                <p14:modId xmlns:p14="http://schemas.microsoft.com/office/powerpoint/2010/main" val="524488872"/>
              </p:ext>
            </p:extLst>
          </p:nvPr>
        </p:nvGraphicFramePr>
        <p:xfrm>
          <a:off x="1721732" y="1166018"/>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B1EAA013-E03E-497B-A4C2-2F4658753758}"/>
              </a:ext>
            </a:extLst>
          </p:cNvPr>
          <p:cNvSpPr txBox="1"/>
          <p:nvPr/>
        </p:nvSpPr>
        <p:spPr bwMode="auto">
          <a:xfrm>
            <a:off x="4271962" y="6381128"/>
            <a:ext cx="364807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l"/>
            <a:r>
              <a:rPr lang="en-US" sz="1400" b="1" dirty="0"/>
              <a:t>Adams, JW., et al. </a:t>
            </a:r>
            <a:r>
              <a:rPr lang="en-US" sz="1400" i="1" dirty="0"/>
              <a:t>Clin Infect Dis</a:t>
            </a:r>
            <a:r>
              <a:rPr lang="en-US" sz="1400" dirty="0"/>
              <a:t> (2015</a:t>
            </a:r>
            <a:endParaRPr lang="en-US" sz="1400" b="1" dirty="0">
              <a:solidFill>
                <a:schemeClr val="bg1">
                  <a:lumMod val="50000"/>
                </a:schemeClr>
              </a:solidFill>
            </a:endParaRPr>
          </a:p>
        </p:txBody>
      </p:sp>
    </p:spTree>
    <p:extLst>
      <p:ext uri="{BB962C8B-B14F-4D97-AF65-F5344CB8AC3E}">
        <p14:creationId xmlns:p14="http://schemas.microsoft.com/office/powerpoint/2010/main" val="591858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090C6-678E-9045-AC1C-66CF0D1BB93A}"/>
              </a:ext>
            </a:extLst>
          </p:cNvPr>
          <p:cNvSpPr>
            <a:spLocks noGrp="1"/>
          </p:cNvSpPr>
          <p:nvPr>
            <p:ph type="title"/>
          </p:nvPr>
        </p:nvSpPr>
        <p:spPr>
          <a:xfrm>
            <a:off x="4901133" y="2967334"/>
            <a:ext cx="6662057" cy="923330"/>
          </a:xfrm>
        </p:spPr>
        <p:txBody>
          <a:bodyPr/>
          <a:lstStyle/>
          <a:p>
            <a:r>
              <a:rPr lang="en-US" altLang="en-US" dirty="0" err="1">
                <a:cs typeface="Calibri" panose="020F0502020204030204" pitchFamily="34" charset="0"/>
              </a:rPr>
              <a:t>PrEP</a:t>
            </a:r>
            <a:r>
              <a:rPr lang="en-US" altLang="en-US" dirty="0">
                <a:cs typeface="Calibri" panose="020F0502020204030204" pitchFamily="34" charset="0"/>
              </a:rPr>
              <a:t> Acceptability among Pregnant Women</a:t>
            </a:r>
            <a:endParaRPr lang="en-US" dirty="0"/>
          </a:p>
        </p:txBody>
      </p:sp>
    </p:spTree>
    <p:extLst>
      <p:ext uri="{BB962C8B-B14F-4D97-AF65-F5344CB8AC3E}">
        <p14:creationId xmlns:p14="http://schemas.microsoft.com/office/powerpoint/2010/main" val="179045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8324280F-5A1F-4AB8-A7D2-CA791E59DE81}"/>
              </a:ext>
            </a:extLst>
          </p:cNvPr>
          <p:cNvSpPr>
            <a:spLocks noGrp="1" noChangeArrowheads="1"/>
          </p:cNvSpPr>
          <p:nvPr>
            <p:ph type="title"/>
          </p:nvPr>
        </p:nvSpPr>
        <p:spPr>
          <a:xfrm>
            <a:off x="1714500" y="-36513"/>
            <a:ext cx="9096375" cy="1325563"/>
          </a:xfrm>
        </p:spPr>
        <p:txBody>
          <a:bodyPr/>
          <a:lstStyle/>
          <a:p>
            <a:r>
              <a:rPr lang="en-US" altLang="en-US" dirty="0"/>
              <a:t>Integrating </a:t>
            </a:r>
            <a:r>
              <a:rPr lang="en-US" altLang="en-US" dirty="0" err="1"/>
              <a:t>PrEP</a:t>
            </a:r>
            <a:r>
              <a:rPr lang="en-US" altLang="en-US" dirty="0"/>
              <a:t> in Prenatal and Postpartum Care</a:t>
            </a:r>
          </a:p>
        </p:txBody>
      </p:sp>
      <p:graphicFrame>
        <p:nvGraphicFramePr>
          <p:cNvPr id="8" name="Content Placeholder 7">
            <a:extLst>
              <a:ext uri="{FF2B5EF4-FFF2-40B4-BE49-F238E27FC236}">
                <a16:creationId xmlns:a16="http://schemas.microsoft.com/office/drawing/2014/main" id="{963772E3-A3E0-4FB6-93E9-3551F980344A}"/>
              </a:ext>
            </a:extLst>
          </p:cNvPr>
          <p:cNvGraphicFramePr>
            <a:graphicFrameLocks noGrp="1"/>
          </p:cNvGraphicFramePr>
          <p:nvPr>
            <p:ph idx="1"/>
          </p:nvPr>
        </p:nvGraphicFramePr>
        <p:xfrm>
          <a:off x="1981200" y="2140789"/>
          <a:ext cx="8229600" cy="3000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8E35E26C-8198-4BCC-A2D2-ADD9BC5EF06F}"/>
              </a:ext>
            </a:extLst>
          </p:cNvPr>
          <p:cNvSpPr txBox="1"/>
          <p:nvPr/>
        </p:nvSpPr>
        <p:spPr>
          <a:xfrm>
            <a:off x="2543175" y="1529976"/>
            <a:ext cx="7105650" cy="369887"/>
          </a:xfrm>
          <a:prstGeom prst="rect">
            <a:avLst/>
          </a:prstGeom>
          <a:noFill/>
          <a:ln>
            <a:solidFill>
              <a:schemeClr val="tx2">
                <a:lumMod val="50000"/>
              </a:schemeClr>
            </a:solidFill>
          </a:ln>
        </p:spPr>
        <p:txBody>
          <a:bodyPr>
            <a:spAutoFit/>
          </a:bodyPr>
          <a:lstStyle/>
          <a:p>
            <a:pPr>
              <a:defRPr/>
            </a:pPr>
            <a:r>
              <a:rPr lang="en-US" sz="1800" b="1" dirty="0">
                <a:solidFill>
                  <a:schemeClr val="accent6">
                    <a:lumMod val="50000"/>
                  </a:schemeClr>
                </a:solidFill>
                <a:cs typeface="Arial" panose="020B0604020202020204" pitchFamily="34" charset="0"/>
              </a:rPr>
              <a:t>Consolidated Framework for Implementation Research (CFIR</a:t>
            </a:r>
            <a:r>
              <a:rPr lang="en-US" dirty="0"/>
              <a:t>)</a:t>
            </a:r>
          </a:p>
        </p:txBody>
      </p:sp>
    </p:spTree>
    <p:extLst>
      <p:ext uri="{BB962C8B-B14F-4D97-AF65-F5344CB8AC3E}">
        <p14:creationId xmlns:p14="http://schemas.microsoft.com/office/powerpoint/2010/main" val="3770278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EC45-EC85-45FF-97FB-2BB9F5C3ABC7}"/>
              </a:ext>
            </a:extLst>
          </p:cNvPr>
          <p:cNvSpPr>
            <a:spLocks noGrp="1"/>
          </p:cNvSpPr>
          <p:nvPr>
            <p:ph type="title"/>
          </p:nvPr>
        </p:nvSpPr>
        <p:spPr/>
        <p:txBody>
          <a:bodyPr/>
          <a:lstStyle/>
          <a:p>
            <a:r>
              <a:rPr lang="en-US" dirty="0" err="1"/>
              <a:t>PrEP</a:t>
            </a:r>
            <a:r>
              <a:rPr lang="en-US" dirty="0"/>
              <a:t> acceptability </a:t>
            </a:r>
          </a:p>
        </p:txBody>
      </p:sp>
      <p:sp>
        <p:nvSpPr>
          <p:cNvPr id="3" name="Content Placeholder 2">
            <a:extLst>
              <a:ext uri="{FF2B5EF4-FFF2-40B4-BE49-F238E27FC236}">
                <a16:creationId xmlns:a16="http://schemas.microsoft.com/office/drawing/2014/main" id="{A57817C5-23C4-430F-B9E6-5C97AA4F3F23}"/>
              </a:ext>
            </a:extLst>
          </p:cNvPr>
          <p:cNvSpPr>
            <a:spLocks noGrp="1"/>
          </p:cNvSpPr>
          <p:nvPr>
            <p:ph idx="1"/>
          </p:nvPr>
        </p:nvSpPr>
        <p:spPr>
          <a:xfrm>
            <a:off x="607997" y="1114750"/>
            <a:ext cx="11071946" cy="5198572"/>
          </a:xfrm>
        </p:spPr>
        <p:txBody>
          <a:bodyPr/>
          <a:lstStyle/>
          <a:p>
            <a:r>
              <a:rPr lang="en-US" altLang="en-US" dirty="0"/>
              <a:t>In the interview guide, we a</a:t>
            </a:r>
            <a:r>
              <a:rPr lang="en-US" altLang="en-US" sz="2000" dirty="0"/>
              <a:t>ssessed knowledge, interest, beliefs, and outcome expectancy about oral </a:t>
            </a:r>
            <a:r>
              <a:rPr lang="en-US" altLang="en-US" sz="2000" dirty="0" err="1"/>
              <a:t>PrEP</a:t>
            </a:r>
            <a:r>
              <a:rPr lang="en-US" altLang="en-US" sz="2000" dirty="0"/>
              <a:t> in pregnancy and preference for different </a:t>
            </a:r>
            <a:r>
              <a:rPr lang="en-US" altLang="en-US" sz="2000" dirty="0" err="1"/>
              <a:t>PrEP</a:t>
            </a:r>
            <a:r>
              <a:rPr lang="en-US" altLang="en-US" sz="2000" dirty="0"/>
              <a:t> formulations in the postpartum period.</a:t>
            </a:r>
          </a:p>
          <a:p>
            <a:endParaRPr lang="en-US" b="0" dirty="0">
              <a:ea typeface="Calibri" panose="020F0502020204030204" pitchFamily="34" charset="0"/>
              <a:cs typeface="Times New Roman" panose="02020603050405020304" pitchFamily="18" charset="0"/>
            </a:endParaRPr>
          </a:p>
          <a:p>
            <a:pPr>
              <a:defRPr/>
            </a:pPr>
            <a:r>
              <a:rPr lang="en-US" dirty="0"/>
              <a:t>Inclusion criteria</a:t>
            </a:r>
            <a:r>
              <a:rPr lang="en-US" b="0" dirty="0"/>
              <a:t>: women in care at the Dickens Center (Penn prenatal care clinic), age ≥ 14 years, </a:t>
            </a:r>
            <a:r>
              <a:rPr lang="en-US" b="0" dirty="0">
                <a:ea typeface="Calibri" panose="020F0502020204030204" pitchFamily="34" charset="0"/>
                <a:cs typeface="Times New Roman" panose="02020603050405020304" pitchFamily="18" charset="0"/>
              </a:rPr>
              <a:t>STI during/or the year preceding pregnancy,</a:t>
            </a:r>
            <a:r>
              <a:rPr lang="en-US" b="0" dirty="0"/>
              <a:t> English speaking, able to consent. </a:t>
            </a:r>
          </a:p>
          <a:p>
            <a:pPr>
              <a:defRPr/>
            </a:pPr>
            <a:endParaRPr lang="en-US" b="0" dirty="0"/>
          </a:p>
          <a:p>
            <a:pPr algn="l"/>
            <a:r>
              <a:rPr lang="en-US" b="0" i="0" u="none" strike="noStrike" baseline="0" dirty="0"/>
              <a:t>Participants completed a short Redcap survey, followed by an in-depth, semi-structured interview which lasted about 30 minutes</a:t>
            </a:r>
            <a:r>
              <a:rPr lang="en-US" i="0" u="none" strike="noStrike" baseline="0" dirty="0"/>
              <a:t> (n=20, </a:t>
            </a:r>
            <a:r>
              <a:rPr lang="en-US" dirty="0"/>
              <a:t>August 2020-July 2021).</a:t>
            </a:r>
            <a:endParaRPr lang="en-US" b="0" dirty="0"/>
          </a:p>
          <a:p>
            <a:pPr>
              <a:defRPr/>
            </a:pPr>
            <a:endParaRPr lang="en-US" b="0" dirty="0"/>
          </a:p>
          <a:p>
            <a:pPr algn="l"/>
            <a:r>
              <a:rPr lang="en-US" b="0" i="0" u="none" strike="noStrike" baseline="0" dirty="0"/>
              <a:t>We used deductive and inductive codes for the data analysis, created matrices to explore patterns in findings, and wrote memos to interpret emergent themes</a:t>
            </a:r>
            <a:r>
              <a:rPr lang="en-US" sz="1800" b="0" i="0" u="none" strike="noStrike" baseline="0" dirty="0">
                <a:latin typeface="AdvPSA538"/>
              </a:rPr>
              <a:t>.</a:t>
            </a:r>
            <a:endParaRPr lang="en-US" b="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altLang="en-US" sz="2000" dirty="0">
              <a:latin typeface="Times New Roman" panose="02020603050405020304" pitchFamily="18" charset="0"/>
            </a:endParaRPr>
          </a:p>
          <a:p>
            <a:endParaRPr lang="en-US" altLang="en-US" sz="2000" dirty="0">
              <a:latin typeface="Times New Roman" panose="02020603050405020304" pitchFamily="18" charset="0"/>
            </a:endParaRPr>
          </a:p>
          <a:p>
            <a:endParaRPr lang="en-US" dirty="0"/>
          </a:p>
        </p:txBody>
      </p:sp>
    </p:spTree>
    <p:extLst>
      <p:ext uri="{BB962C8B-B14F-4D97-AF65-F5344CB8AC3E}">
        <p14:creationId xmlns:p14="http://schemas.microsoft.com/office/powerpoint/2010/main" val="3719733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E55AB6-1ABF-426B-9C37-7C64B8FDC21F}"/>
              </a:ext>
            </a:extLst>
          </p:cNvPr>
          <p:cNvPicPr>
            <a:picLocks noChangeAspect="1"/>
          </p:cNvPicPr>
          <p:nvPr/>
        </p:nvPicPr>
        <p:blipFill>
          <a:blip r:embed="rId2"/>
          <a:stretch>
            <a:fillRect/>
          </a:stretch>
        </p:blipFill>
        <p:spPr>
          <a:xfrm>
            <a:off x="1282501" y="419100"/>
            <a:ext cx="8890199" cy="5024437"/>
          </a:xfrm>
          <a:prstGeom prst="rect">
            <a:avLst/>
          </a:prstGeom>
        </p:spPr>
      </p:pic>
    </p:spTree>
    <p:extLst>
      <p:ext uri="{BB962C8B-B14F-4D97-AF65-F5344CB8AC3E}">
        <p14:creationId xmlns:p14="http://schemas.microsoft.com/office/powerpoint/2010/main" val="378687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3161E740-D33C-4511-8D3F-E4C1B816C47B}"/>
              </a:ext>
            </a:extLst>
          </p:cNvPr>
          <p:cNvSpPr>
            <a:spLocks noGrp="1" noChangeArrowheads="1"/>
          </p:cNvSpPr>
          <p:nvPr>
            <p:ph type="title"/>
          </p:nvPr>
        </p:nvSpPr>
        <p:spPr>
          <a:xfrm>
            <a:off x="558712" y="172072"/>
            <a:ext cx="11074576" cy="461665"/>
          </a:xfrm>
        </p:spPr>
        <p:txBody>
          <a:bodyPr/>
          <a:lstStyle/>
          <a:p>
            <a:r>
              <a:rPr lang="en-US" altLang="en-US" dirty="0"/>
              <a:t>Results</a:t>
            </a:r>
            <a:endParaRPr lang="en-US" altLang="en-US" dirty="0">
              <a:solidFill>
                <a:srgbClr val="FF0000"/>
              </a:solidFill>
            </a:endParaRPr>
          </a:p>
        </p:txBody>
      </p:sp>
      <p:graphicFrame>
        <p:nvGraphicFramePr>
          <p:cNvPr id="4" name="Table 4">
            <a:extLst>
              <a:ext uri="{FF2B5EF4-FFF2-40B4-BE49-F238E27FC236}">
                <a16:creationId xmlns:a16="http://schemas.microsoft.com/office/drawing/2014/main" id="{208308D3-36D3-46B1-BEE2-2605F49D3D80}"/>
              </a:ext>
            </a:extLst>
          </p:cNvPr>
          <p:cNvGraphicFramePr>
            <a:graphicFrameLocks noGrp="1"/>
          </p:cNvGraphicFramePr>
          <p:nvPr>
            <p:ph idx="1"/>
            <p:extLst>
              <p:ext uri="{D42A27DB-BD31-4B8C-83A1-F6EECF244321}">
                <p14:modId xmlns:p14="http://schemas.microsoft.com/office/powerpoint/2010/main" val="1845285472"/>
              </p:ext>
            </p:extLst>
          </p:nvPr>
        </p:nvGraphicFramePr>
        <p:xfrm>
          <a:off x="2182814" y="830263"/>
          <a:ext cx="7191375" cy="4940430"/>
        </p:xfrm>
        <a:graphic>
          <a:graphicData uri="http://schemas.openxmlformats.org/drawingml/2006/table">
            <a:tbl>
              <a:tblPr firstRow="1" bandRow="1">
                <a:tableStyleId>{5C22544A-7EE6-4342-B048-85BDC9FD1C3A}</a:tableStyleId>
              </a:tblPr>
              <a:tblGrid>
                <a:gridCol w="4165937">
                  <a:extLst>
                    <a:ext uri="{9D8B030D-6E8A-4147-A177-3AD203B41FA5}">
                      <a16:colId xmlns:a16="http://schemas.microsoft.com/office/drawing/2014/main" val="20000"/>
                    </a:ext>
                  </a:extLst>
                </a:gridCol>
                <a:gridCol w="1070833">
                  <a:extLst>
                    <a:ext uri="{9D8B030D-6E8A-4147-A177-3AD203B41FA5}">
                      <a16:colId xmlns:a16="http://schemas.microsoft.com/office/drawing/2014/main" val="20001"/>
                    </a:ext>
                  </a:extLst>
                </a:gridCol>
                <a:gridCol w="1954605">
                  <a:extLst>
                    <a:ext uri="{9D8B030D-6E8A-4147-A177-3AD203B41FA5}">
                      <a16:colId xmlns:a16="http://schemas.microsoft.com/office/drawing/2014/main" val="20002"/>
                    </a:ext>
                  </a:extLst>
                </a:gridCol>
              </a:tblGrid>
              <a:tr h="449130">
                <a:tc>
                  <a:txBody>
                    <a:bodyPr/>
                    <a:lstStyle/>
                    <a:p>
                      <a:pPr algn="ctr"/>
                      <a:r>
                        <a:rPr lang="en-US" sz="1800" dirty="0"/>
                        <a:t>Patient characteristics</a:t>
                      </a:r>
                    </a:p>
                  </a:txBody>
                  <a:tcPr marL="91442" marR="91442" marT="45716" marB="45716"/>
                </a:tc>
                <a:tc>
                  <a:txBody>
                    <a:bodyPr/>
                    <a:lstStyle/>
                    <a:p>
                      <a:pPr algn="ctr"/>
                      <a:r>
                        <a:rPr lang="en-US" sz="1800" dirty="0"/>
                        <a:t>N=20</a:t>
                      </a:r>
                    </a:p>
                  </a:txBody>
                  <a:tcPr marL="91442" marR="91442" marT="45716" marB="45716"/>
                </a:tc>
                <a:tc>
                  <a:txBody>
                    <a:bodyPr/>
                    <a:lstStyle/>
                    <a:p>
                      <a:pPr algn="ctr"/>
                      <a:endParaRPr lang="en-US" sz="1800" dirty="0"/>
                    </a:p>
                  </a:txBody>
                  <a:tcPr marL="91442" marR="91442" marT="45716" marB="45716"/>
                </a:tc>
                <a:extLst>
                  <a:ext uri="{0D108BD9-81ED-4DB2-BD59-A6C34878D82A}">
                    <a16:rowId xmlns:a16="http://schemas.microsoft.com/office/drawing/2014/main" val="10000"/>
                  </a:ext>
                </a:extLst>
              </a:tr>
              <a:tr h="449130">
                <a:tc>
                  <a:txBody>
                    <a:bodyPr/>
                    <a:lstStyle/>
                    <a:p>
                      <a:r>
                        <a:rPr lang="en-US" sz="1800" dirty="0"/>
                        <a:t>Age, median</a:t>
                      </a:r>
                    </a:p>
                  </a:txBody>
                  <a:tcPr marL="91442" marR="91442" marT="45716" marB="45716"/>
                </a:tc>
                <a:tc>
                  <a:txBody>
                    <a:bodyPr/>
                    <a:lstStyle/>
                    <a:p>
                      <a:pPr algn="ctr"/>
                      <a:r>
                        <a:rPr lang="en-US" sz="1800" dirty="0"/>
                        <a:t>24</a:t>
                      </a:r>
                    </a:p>
                  </a:txBody>
                  <a:tcPr marL="91442" marR="91442" marT="45716" marB="45716"/>
                </a:tc>
                <a:tc>
                  <a:txBody>
                    <a:bodyPr/>
                    <a:lstStyle/>
                    <a:p>
                      <a:pPr algn="ctr"/>
                      <a:r>
                        <a:rPr lang="en-US" sz="1800" dirty="0"/>
                        <a:t>Min 19, max 26</a:t>
                      </a:r>
                    </a:p>
                  </a:txBody>
                  <a:tcPr marL="91442" marR="91442" marT="45716" marB="45716"/>
                </a:tc>
                <a:extLst>
                  <a:ext uri="{0D108BD9-81ED-4DB2-BD59-A6C34878D82A}">
                    <a16:rowId xmlns:a16="http://schemas.microsoft.com/office/drawing/2014/main" val="10001"/>
                  </a:ext>
                </a:extLst>
              </a:tr>
              <a:tr h="449130">
                <a:tc>
                  <a:txBody>
                    <a:bodyPr/>
                    <a:lstStyle/>
                    <a:p>
                      <a:r>
                        <a:rPr lang="en-US" sz="1800" dirty="0"/>
                        <a:t>African American</a:t>
                      </a:r>
                    </a:p>
                  </a:txBody>
                  <a:tcPr marL="91442" marR="91442" marT="45716" marB="45716"/>
                </a:tc>
                <a:tc>
                  <a:txBody>
                    <a:bodyPr/>
                    <a:lstStyle/>
                    <a:p>
                      <a:pPr algn="ctr"/>
                      <a:r>
                        <a:rPr lang="en-US" sz="1800" dirty="0"/>
                        <a:t>19</a:t>
                      </a:r>
                    </a:p>
                  </a:txBody>
                  <a:tcPr marL="91442" marR="91442" marT="45716" marB="45716"/>
                </a:tc>
                <a:tc>
                  <a:txBody>
                    <a:bodyPr/>
                    <a:lstStyle/>
                    <a:p>
                      <a:pPr algn="ctr"/>
                      <a:r>
                        <a:rPr lang="en-US" sz="1800" dirty="0"/>
                        <a:t>95%</a:t>
                      </a:r>
                    </a:p>
                  </a:txBody>
                  <a:tcPr marL="91442" marR="91442" marT="45716" marB="45716"/>
                </a:tc>
                <a:extLst>
                  <a:ext uri="{0D108BD9-81ED-4DB2-BD59-A6C34878D82A}">
                    <a16:rowId xmlns:a16="http://schemas.microsoft.com/office/drawing/2014/main" val="10002"/>
                  </a:ext>
                </a:extLst>
              </a:tr>
              <a:tr h="449130">
                <a:tc>
                  <a:txBody>
                    <a:bodyPr/>
                    <a:lstStyle/>
                    <a:p>
                      <a:r>
                        <a:rPr lang="en-US" sz="1800" dirty="0"/>
                        <a:t>Hispanic</a:t>
                      </a:r>
                    </a:p>
                  </a:txBody>
                  <a:tcPr marL="91442" marR="91442" marT="45716" marB="45716"/>
                </a:tc>
                <a:tc>
                  <a:txBody>
                    <a:bodyPr/>
                    <a:lstStyle/>
                    <a:p>
                      <a:pPr algn="ctr"/>
                      <a:r>
                        <a:rPr lang="en-US" sz="1800" dirty="0"/>
                        <a:t>2</a:t>
                      </a:r>
                    </a:p>
                  </a:txBody>
                  <a:tcPr marL="91442" marR="91442" marT="45716" marB="45716"/>
                </a:tc>
                <a:tc>
                  <a:txBody>
                    <a:bodyPr/>
                    <a:lstStyle/>
                    <a:p>
                      <a:pPr algn="ctr"/>
                      <a:r>
                        <a:rPr lang="en-US" sz="1800" dirty="0"/>
                        <a:t>10%</a:t>
                      </a:r>
                    </a:p>
                  </a:txBody>
                  <a:tcPr marL="91442" marR="91442" marT="45716" marB="45716"/>
                </a:tc>
                <a:extLst>
                  <a:ext uri="{0D108BD9-81ED-4DB2-BD59-A6C34878D82A}">
                    <a16:rowId xmlns:a16="http://schemas.microsoft.com/office/drawing/2014/main" val="3197272696"/>
                  </a:ext>
                </a:extLst>
              </a:tr>
              <a:tr h="449130">
                <a:tc>
                  <a:txBody>
                    <a:bodyPr/>
                    <a:lstStyle/>
                    <a:p>
                      <a:r>
                        <a:rPr lang="en-US" sz="1800" dirty="0"/>
                        <a:t>≥ High school</a:t>
                      </a:r>
                    </a:p>
                  </a:txBody>
                  <a:tcPr marL="91442" marR="91442" marT="45716" marB="45716"/>
                </a:tc>
                <a:tc>
                  <a:txBody>
                    <a:bodyPr/>
                    <a:lstStyle/>
                    <a:p>
                      <a:pPr algn="ctr"/>
                      <a:r>
                        <a:rPr lang="en-US" sz="1800" dirty="0"/>
                        <a:t>23</a:t>
                      </a:r>
                    </a:p>
                  </a:txBody>
                  <a:tcPr marL="91442" marR="91442" marT="45716" marB="45716"/>
                </a:tc>
                <a:tc>
                  <a:txBody>
                    <a:bodyPr/>
                    <a:lstStyle/>
                    <a:p>
                      <a:pPr algn="ctr"/>
                      <a:r>
                        <a:rPr lang="en-US" sz="1800" dirty="0"/>
                        <a:t>65%</a:t>
                      </a:r>
                    </a:p>
                  </a:txBody>
                  <a:tcPr marL="91442" marR="91442" marT="45716" marB="45716"/>
                </a:tc>
                <a:extLst>
                  <a:ext uri="{0D108BD9-81ED-4DB2-BD59-A6C34878D82A}">
                    <a16:rowId xmlns:a16="http://schemas.microsoft.com/office/drawing/2014/main" val="10004"/>
                  </a:ext>
                </a:extLst>
              </a:tr>
              <a:tr h="449130">
                <a:tc>
                  <a:txBody>
                    <a:bodyPr/>
                    <a:lstStyle/>
                    <a:p>
                      <a:r>
                        <a:rPr lang="en-US" sz="1800" dirty="0"/>
                        <a:t>Medicaid</a:t>
                      </a:r>
                    </a:p>
                  </a:txBody>
                  <a:tcPr marL="91442" marR="91442" marT="45716" marB="45716"/>
                </a:tc>
                <a:tc>
                  <a:txBody>
                    <a:bodyPr/>
                    <a:lstStyle/>
                    <a:p>
                      <a:pPr algn="ctr"/>
                      <a:r>
                        <a:rPr lang="en-US" sz="1800" dirty="0"/>
                        <a:t>11</a:t>
                      </a:r>
                    </a:p>
                  </a:txBody>
                  <a:tcPr marL="91442" marR="91442" marT="45716" marB="45716"/>
                </a:tc>
                <a:tc>
                  <a:txBody>
                    <a:bodyPr/>
                    <a:lstStyle/>
                    <a:p>
                      <a:pPr algn="ctr"/>
                      <a:r>
                        <a:rPr lang="en-US" sz="1800" dirty="0"/>
                        <a:t>55%</a:t>
                      </a:r>
                    </a:p>
                  </a:txBody>
                  <a:tcPr marL="91442" marR="91442" marT="45716" marB="45716"/>
                </a:tc>
                <a:extLst>
                  <a:ext uri="{0D108BD9-81ED-4DB2-BD59-A6C34878D82A}">
                    <a16:rowId xmlns:a16="http://schemas.microsoft.com/office/drawing/2014/main" val="10006"/>
                  </a:ext>
                </a:extLst>
              </a:tr>
              <a:tr h="449130">
                <a:tc>
                  <a:txBody>
                    <a:bodyPr/>
                    <a:lstStyle/>
                    <a:p>
                      <a:r>
                        <a:rPr lang="en-US" sz="1800" dirty="0"/>
                        <a:t>Unplanned pregnancy</a:t>
                      </a:r>
                    </a:p>
                  </a:txBody>
                  <a:tcPr marL="91442" marR="91442" marT="45716" marB="45716"/>
                </a:tc>
                <a:tc>
                  <a:txBody>
                    <a:bodyPr/>
                    <a:lstStyle/>
                    <a:p>
                      <a:pPr algn="ctr"/>
                      <a:r>
                        <a:rPr lang="en-US" sz="1800" dirty="0"/>
                        <a:t>14</a:t>
                      </a:r>
                    </a:p>
                  </a:txBody>
                  <a:tcPr marL="91442" marR="91442" marT="45716" marB="45716"/>
                </a:tc>
                <a:tc>
                  <a:txBody>
                    <a:bodyPr/>
                    <a:lstStyle/>
                    <a:p>
                      <a:pPr algn="ctr"/>
                      <a:r>
                        <a:rPr lang="en-US" sz="1800" dirty="0"/>
                        <a:t>70%</a:t>
                      </a:r>
                    </a:p>
                  </a:txBody>
                  <a:tcPr marL="91442" marR="91442" marT="45716" marB="45716"/>
                </a:tc>
                <a:extLst>
                  <a:ext uri="{0D108BD9-81ED-4DB2-BD59-A6C34878D82A}">
                    <a16:rowId xmlns:a16="http://schemas.microsoft.com/office/drawing/2014/main" val="10008"/>
                  </a:ext>
                </a:extLst>
              </a:tr>
              <a:tr h="449130">
                <a:tc>
                  <a:txBody>
                    <a:bodyPr/>
                    <a:lstStyle/>
                    <a:p>
                      <a:r>
                        <a:rPr lang="en-US" sz="1800" dirty="0"/>
                        <a:t>Unprotected sex &gt;1 partner in last Y</a:t>
                      </a:r>
                    </a:p>
                  </a:txBody>
                  <a:tcPr marL="91442" marR="91442" marT="45716" marB="45716"/>
                </a:tc>
                <a:tc>
                  <a:txBody>
                    <a:bodyPr/>
                    <a:lstStyle/>
                    <a:p>
                      <a:pPr algn="ctr"/>
                      <a:r>
                        <a:rPr lang="en-US" sz="1800" dirty="0"/>
                        <a:t>10</a:t>
                      </a:r>
                    </a:p>
                  </a:txBody>
                  <a:tcPr marL="91442" marR="91442" marT="45716" marB="45716"/>
                </a:tc>
                <a:tc>
                  <a:txBody>
                    <a:bodyPr/>
                    <a:lstStyle/>
                    <a:p>
                      <a:pPr algn="ctr"/>
                      <a:r>
                        <a:rPr lang="en-US" sz="1800" dirty="0"/>
                        <a:t>50%</a:t>
                      </a:r>
                    </a:p>
                  </a:txBody>
                  <a:tcPr marL="91442" marR="91442" marT="45716" marB="45716"/>
                </a:tc>
                <a:extLst>
                  <a:ext uri="{0D108BD9-81ED-4DB2-BD59-A6C34878D82A}">
                    <a16:rowId xmlns:a16="http://schemas.microsoft.com/office/drawing/2014/main" val="10010"/>
                  </a:ext>
                </a:extLst>
              </a:tr>
              <a:tr h="449130">
                <a:tc>
                  <a:txBody>
                    <a:bodyPr/>
                    <a:lstStyle/>
                    <a:p>
                      <a:r>
                        <a:rPr lang="en-US" sz="1800" dirty="0"/>
                        <a:t>Ever STI? Yes</a:t>
                      </a:r>
                    </a:p>
                  </a:txBody>
                  <a:tcPr marL="91442" marR="91442" marT="45716" marB="45716"/>
                </a:tc>
                <a:tc>
                  <a:txBody>
                    <a:bodyPr/>
                    <a:lstStyle/>
                    <a:p>
                      <a:pPr algn="ctr"/>
                      <a:r>
                        <a:rPr lang="en-US" sz="1800" dirty="0"/>
                        <a:t>16</a:t>
                      </a:r>
                    </a:p>
                  </a:txBody>
                  <a:tcPr marL="91442" marR="91442" marT="45716" marB="45716"/>
                </a:tc>
                <a:tc>
                  <a:txBody>
                    <a:bodyPr/>
                    <a:lstStyle/>
                    <a:p>
                      <a:pPr algn="ctr"/>
                      <a:r>
                        <a:rPr lang="en-US" sz="1800" dirty="0"/>
                        <a:t>80%</a:t>
                      </a:r>
                    </a:p>
                  </a:txBody>
                  <a:tcPr marL="91442" marR="91442" marT="45716" marB="45716"/>
                </a:tc>
                <a:extLst>
                  <a:ext uri="{0D108BD9-81ED-4DB2-BD59-A6C34878D82A}">
                    <a16:rowId xmlns:a16="http://schemas.microsoft.com/office/drawing/2014/main" val="10011"/>
                  </a:ext>
                </a:extLst>
              </a:tr>
              <a:tr h="449130">
                <a:tc>
                  <a:txBody>
                    <a:bodyPr/>
                    <a:lstStyle/>
                    <a:p>
                      <a:r>
                        <a:rPr lang="en-US" sz="1800" dirty="0"/>
                        <a:t>Risk for HIV? No</a:t>
                      </a:r>
                    </a:p>
                  </a:txBody>
                  <a:tcPr marL="91442" marR="91442" marT="45716" marB="45716"/>
                </a:tc>
                <a:tc>
                  <a:txBody>
                    <a:bodyPr/>
                    <a:lstStyle/>
                    <a:p>
                      <a:pPr algn="ctr"/>
                      <a:r>
                        <a:rPr lang="en-US" sz="1800" dirty="0"/>
                        <a:t>19</a:t>
                      </a:r>
                    </a:p>
                  </a:txBody>
                  <a:tcPr marL="91442" marR="91442" marT="45716" marB="45716"/>
                </a:tc>
                <a:tc>
                  <a:txBody>
                    <a:bodyPr/>
                    <a:lstStyle/>
                    <a:p>
                      <a:pPr algn="ctr"/>
                      <a:r>
                        <a:rPr lang="en-US" sz="1800" dirty="0"/>
                        <a:t>95%</a:t>
                      </a:r>
                    </a:p>
                  </a:txBody>
                  <a:tcPr marL="91442" marR="91442" marT="45716" marB="45716"/>
                </a:tc>
                <a:extLst>
                  <a:ext uri="{0D108BD9-81ED-4DB2-BD59-A6C34878D82A}">
                    <a16:rowId xmlns:a16="http://schemas.microsoft.com/office/drawing/2014/main" val="1623285484"/>
                  </a:ext>
                </a:extLst>
              </a:tr>
              <a:tr h="449130">
                <a:tc>
                  <a:txBody>
                    <a:bodyPr/>
                    <a:lstStyle/>
                    <a:p>
                      <a:r>
                        <a:rPr lang="en-US" sz="1800" dirty="0"/>
                        <a:t>Heard of </a:t>
                      </a:r>
                      <a:r>
                        <a:rPr lang="en-US" sz="1800" dirty="0" err="1"/>
                        <a:t>PrEP</a:t>
                      </a:r>
                      <a:r>
                        <a:rPr lang="en-US" sz="1800" dirty="0"/>
                        <a:t>? Yes</a:t>
                      </a:r>
                    </a:p>
                  </a:txBody>
                  <a:tcPr marL="91442" marR="91442" marT="45716" marB="45716"/>
                </a:tc>
                <a:tc>
                  <a:txBody>
                    <a:bodyPr/>
                    <a:lstStyle/>
                    <a:p>
                      <a:pPr algn="ctr"/>
                      <a:r>
                        <a:rPr lang="en-US" sz="1800" dirty="0"/>
                        <a:t>6</a:t>
                      </a:r>
                    </a:p>
                  </a:txBody>
                  <a:tcPr marL="91442" marR="91442" marT="45716" marB="45716"/>
                </a:tc>
                <a:tc>
                  <a:txBody>
                    <a:bodyPr/>
                    <a:lstStyle/>
                    <a:p>
                      <a:pPr algn="ctr"/>
                      <a:r>
                        <a:rPr lang="en-US" sz="1800" dirty="0"/>
                        <a:t>30%</a:t>
                      </a:r>
                    </a:p>
                  </a:txBody>
                  <a:tcPr marL="91442" marR="91442" marT="45716" marB="45716"/>
                </a:tc>
                <a:extLst>
                  <a:ext uri="{0D108BD9-81ED-4DB2-BD59-A6C34878D82A}">
                    <a16:rowId xmlns:a16="http://schemas.microsoft.com/office/drawing/2014/main" val="3753181925"/>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D75D0-DA7D-4AA8-825B-FAEDE60DA030}"/>
              </a:ext>
            </a:extLst>
          </p:cNvPr>
          <p:cNvSpPr>
            <a:spLocks noGrp="1"/>
          </p:cNvSpPr>
          <p:nvPr>
            <p:ph type="title"/>
          </p:nvPr>
        </p:nvSpPr>
        <p:spPr/>
        <p:txBody>
          <a:bodyPr/>
          <a:lstStyle/>
          <a:p>
            <a:r>
              <a:rPr lang="en-US" dirty="0" err="1"/>
              <a:t>PrEP</a:t>
            </a:r>
            <a:r>
              <a:rPr lang="en-US" dirty="0"/>
              <a:t> Knowledge was low</a:t>
            </a:r>
          </a:p>
        </p:txBody>
      </p:sp>
      <p:sp>
        <p:nvSpPr>
          <p:cNvPr id="3" name="Content Placeholder 2">
            <a:extLst>
              <a:ext uri="{FF2B5EF4-FFF2-40B4-BE49-F238E27FC236}">
                <a16:creationId xmlns:a16="http://schemas.microsoft.com/office/drawing/2014/main" id="{A3888CE4-DD28-4C67-A122-E394AD3F363B}"/>
              </a:ext>
            </a:extLst>
          </p:cNvPr>
          <p:cNvSpPr>
            <a:spLocks noGrp="1"/>
          </p:cNvSpPr>
          <p:nvPr>
            <p:ph idx="1"/>
          </p:nvPr>
        </p:nvSpPr>
        <p:spPr>
          <a:xfrm>
            <a:off x="607997" y="1114750"/>
            <a:ext cx="11071946" cy="4070058"/>
          </a:xfrm>
        </p:spPr>
        <p:txBody>
          <a:bodyPr/>
          <a:lstStyle/>
          <a:p>
            <a:pPr algn="l"/>
            <a:r>
              <a:rPr lang="en-US" dirty="0"/>
              <a:t>≈</a:t>
            </a:r>
            <a:r>
              <a:rPr lang="en-US" b="0" i="0" u="none" strike="noStrike" baseline="0" dirty="0"/>
              <a:t> two thirds of participants had never heard of </a:t>
            </a:r>
            <a:r>
              <a:rPr lang="en-US" b="0" i="0" u="none" strike="noStrike" baseline="0" dirty="0" err="1"/>
              <a:t>PrEP</a:t>
            </a:r>
            <a:r>
              <a:rPr lang="en-US" b="0" i="0" u="none" strike="noStrike" baseline="0" dirty="0"/>
              <a:t> before the in-depth interview.</a:t>
            </a:r>
          </a:p>
          <a:p>
            <a:pPr marL="0" indent="0" algn="l">
              <a:buNone/>
            </a:pPr>
            <a:endParaRPr lang="en-US" b="0" i="0" u="none" strike="noStrike" baseline="0" dirty="0"/>
          </a:p>
          <a:p>
            <a:pPr algn="l"/>
            <a:r>
              <a:rPr lang="en-US" b="0" i="0" u="none" strike="noStrike" baseline="0" dirty="0"/>
              <a:t>The remainder had heard of </a:t>
            </a:r>
            <a:r>
              <a:rPr lang="en-US" b="0" i="0" u="none" strike="noStrike" baseline="0" dirty="0" err="1"/>
              <a:t>PrEP</a:t>
            </a:r>
            <a:r>
              <a:rPr lang="en-US" b="0" i="0" u="none" strike="noStrike" baseline="0" dirty="0"/>
              <a:t> and knew that it would prevent HIV </a:t>
            </a:r>
            <a:r>
              <a:rPr lang="en-US" dirty="0"/>
              <a:t>infectio</a:t>
            </a:r>
            <a:r>
              <a:rPr lang="en-US" b="0" i="0" u="none" strike="noStrike" baseline="0" dirty="0"/>
              <a:t>n.</a:t>
            </a:r>
          </a:p>
          <a:p>
            <a:pPr algn="l"/>
            <a:endParaRPr lang="en-US" b="0" i="0" u="none" strike="noStrike" baseline="0" dirty="0"/>
          </a:p>
          <a:p>
            <a:pPr algn="l"/>
            <a:r>
              <a:rPr lang="en-US" b="0" i="0" u="none" strike="noStrike" baseline="0" dirty="0"/>
              <a:t>Almost all participants who knew about </a:t>
            </a:r>
            <a:r>
              <a:rPr lang="en-US" b="0" i="0" u="none" strike="noStrike" baseline="0" dirty="0" err="1"/>
              <a:t>PrEP</a:t>
            </a:r>
            <a:r>
              <a:rPr lang="en-US" b="0" i="0" u="none" strike="noStrike" baseline="0" dirty="0"/>
              <a:t> had learned about it through marketing campaigns, and some voiced skepticism: </a:t>
            </a:r>
          </a:p>
          <a:p>
            <a:pPr marL="357187" lvl="1" indent="0">
              <a:buNone/>
            </a:pPr>
            <a:r>
              <a:rPr lang="en-US" sz="2000" b="0" i="0" u="none" strike="noStrike" baseline="0" dirty="0"/>
              <a:t>“cause you know TV commercials could be just trying to promote the product. I don’t believe it works 100%. I probably think it’s like 50%.” </a:t>
            </a:r>
          </a:p>
          <a:p>
            <a:pPr marL="357187" lvl="1" indent="0">
              <a:buNone/>
            </a:pPr>
            <a:endParaRPr lang="en-US" sz="2000" b="0" i="0" u="none" strike="noStrike" baseline="0" dirty="0"/>
          </a:p>
          <a:p>
            <a:pPr algn="l"/>
            <a:r>
              <a:rPr lang="en-US" b="0" i="0" u="none" strike="noStrike" baseline="0" dirty="0"/>
              <a:t>Just two participants noted that their ob-gyns had talked with them about the benefits of </a:t>
            </a:r>
            <a:r>
              <a:rPr lang="en-US" b="0" i="0" u="none" strike="noStrike" baseline="0" dirty="0" err="1"/>
              <a:t>PrEP</a:t>
            </a:r>
            <a:r>
              <a:rPr lang="en-US" b="0" i="0" u="none" strike="noStrike" baseline="0" dirty="0"/>
              <a:t> in reducing HIV </a:t>
            </a:r>
            <a:r>
              <a:rPr lang="en-US" dirty="0"/>
              <a:t>infection</a:t>
            </a:r>
            <a:r>
              <a:rPr lang="en-US" b="0" i="0" u="none" strike="noStrike" baseline="0" dirty="0"/>
              <a:t> during pregnancy.</a:t>
            </a:r>
            <a:endParaRPr lang="en-US" dirty="0"/>
          </a:p>
        </p:txBody>
      </p:sp>
    </p:spTree>
    <p:extLst>
      <p:ext uri="{BB962C8B-B14F-4D97-AF65-F5344CB8AC3E}">
        <p14:creationId xmlns:p14="http://schemas.microsoft.com/office/powerpoint/2010/main" val="1925506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3ACED-F647-4AFB-93BC-439568D650C9}"/>
              </a:ext>
            </a:extLst>
          </p:cNvPr>
          <p:cNvSpPr>
            <a:spLocks noGrp="1"/>
          </p:cNvSpPr>
          <p:nvPr>
            <p:ph type="title"/>
          </p:nvPr>
        </p:nvSpPr>
        <p:spPr/>
        <p:txBody>
          <a:bodyPr/>
          <a:lstStyle/>
          <a:p>
            <a:r>
              <a:rPr lang="en-US" dirty="0"/>
              <a:t>Barriers to </a:t>
            </a:r>
            <a:r>
              <a:rPr lang="en-US" dirty="0" err="1"/>
              <a:t>PrEP</a:t>
            </a:r>
            <a:r>
              <a:rPr lang="en-US" dirty="0"/>
              <a:t> acceptability</a:t>
            </a:r>
          </a:p>
        </p:txBody>
      </p:sp>
      <p:sp>
        <p:nvSpPr>
          <p:cNvPr id="3" name="Content Placeholder 2">
            <a:extLst>
              <a:ext uri="{FF2B5EF4-FFF2-40B4-BE49-F238E27FC236}">
                <a16:creationId xmlns:a16="http://schemas.microsoft.com/office/drawing/2014/main" id="{70D6C45D-E82C-4DAD-BFCC-49C0E773A597}"/>
              </a:ext>
            </a:extLst>
          </p:cNvPr>
          <p:cNvSpPr>
            <a:spLocks noGrp="1"/>
          </p:cNvSpPr>
          <p:nvPr>
            <p:ph idx="1"/>
          </p:nvPr>
        </p:nvSpPr>
        <p:spPr>
          <a:xfrm>
            <a:off x="607997" y="1114750"/>
            <a:ext cx="11071946" cy="3736634"/>
          </a:xfrm>
        </p:spPr>
        <p:txBody>
          <a:bodyPr/>
          <a:lstStyle/>
          <a:p>
            <a:pPr algn="l"/>
            <a:r>
              <a:rPr lang="en-US" dirty="0"/>
              <a:t>C</a:t>
            </a:r>
            <a:r>
              <a:rPr lang="en-US" b="0" i="0" u="none" strike="noStrike" baseline="0" dirty="0"/>
              <a:t>oncerns about taking </a:t>
            </a:r>
            <a:r>
              <a:rPr lang="en-US" b="0" i="1" u="none" strike="noStrike" baseline="0" dirty="0"/>
              <a:t>any </a:t>
            </a:r>
            <a:r>
              <a:rPr lang="en-US" b="0" i="0" u="none" strike="noStrike" baseline="0" dirty="0"/>
              <a:t>medication while pregnant unless their clinician indicated that it was necessary and safe.</a:t>
            </a:r>
          </a:p>
          <a:p>
            <a:pPr algn="l"/>
            <a:endParaRPr lang="en-US" b="0" i="0" u="none" strike="noStrike" baseline="0" dirty="0"/>
          </a:p>
          <a:p>
            <a:pPr algn="l"/>
            <a:r>
              <a:rPr lang="en-US" dirty="0"/>
              <a:t>D</a:t>
            </a:r>
            <a:r>
              <a:rPr lang="en-US" b="0" i="0" u="none" strike="noStrike" baseline="0" dirty="0"/>
              <a:t>esire to protect themselves and their babies from potentially harmful side effects of medication. </a:t>
            </a:r>
          </a:p>
          <a:p>
            <a:pPr algn="l"/>
            <a:endParaRPr lang="en-US" b="0" i="0" u="none" strike="noStrike" baseline="0" dirty="0"/>
          </a:p>
          <a:p>
            <a:pPr algn="l"/>
            <a:r>
              <a:rPr lang="en-US" b="0" i="0" u="none" strike="noStrike" baseline="0" dirty="0"/>
              <a:t>Further, their low perceived susceptibility to HIV infection combined with their low knowledge of </a:t>
            </a:r>
            <a:r>
              <a:rPr lang="en-US" b="0" i="0" u="none" strike="noStrike" baseline="0" dirty="0" err="1"/>
              <a:t>PrEP</a:t>
            </a:r>
            <a:r>
              <a:rPr lang="en-US" b="0" i="0" u="none" strike="noStrike" baseline="0" dirty="0"/>
              <a:t> meant that, for most participants, these perceived risks of </a:t>
            </a:r>
            <a:r>
              <a:rPr lang="en-US" b="0" i="0" u="none" strike="noStrike" baseline="0" dirty="0" err="1"/>
              <a:t>PrEP</a:t>
            </a:r>
            <a:r>
              <a:rPr lang="en-US" b="0" i="0" u="none" strike="noStrike" baseline="0" dirty="0"/>
              <a:t> outweighed the perceived benefits. </a:t>
            </a:r>
          </a:p>
          <a:p>
            <a:pPr algn="l"/>
            <a:endParaRPr lang="en-US" b="0" i="0" u="none" strike="noStrike" baseline="0" dirty="0"/>
          </a:p>
          <a:p>
            <a:pPr algn="l"/>
            <a:r>
              <a:rPr lang="en-US" b="0" i="0" u="none" strike="noStrike" baseline="0" dirty="0"/>
              <a:t>One quarter of participants did not have any opinions regarding </a:t>
            </a:r>
            <a:r>
              <a:rPr lang="en-US" b="0" i="0" u="none" strike="noStrike" baseline="0" dirty="0" err="1"/>
              <a:t>PrEP</a:t>
            </a:r>
            <a:r>
              <a:rPr lang="en-US" sz="1800" b="0" i="0" u="none" strike="noStrike" baseline="0" dirty="0" err="1">
                <a:latin typeface="AdvOTa54b5d5d"/>
              </a:rPr>
              <a:t>.</a:t>
            </a:r>
            <a:endParaRPr lang="en-US" dirty="0"/>
          </a:p>
        </p:txBody>
      </p:sp>
    </p:spTree>
    <p:extLst>
      <p:ext uri="{BB962C8B-B14F-4D97-AF65-F5344CB8AC3E}">
        <p14:creationId xmlns:p14="http://schemas.microsoft.com/office/powerpoint/2010/main" val="2899356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16D99-8EFD-4883-A3BB-04C703618F24}"/>
              </a:ext>
            </a:extLst>
          </p:cNvPr>
          <p:cNvSpPr>
            <a:spLocks noGrp="1"/>
          </p:cNvSpPr>
          <p:nvPr>
            <p:ph type="title"/>
          </p:nvPr>
        </p:nvSpPr>
        <p:spPr/>
        <p:txBody>
          <a:bodyPr/>
          <a:lstStyle/>
          <a:p>
            <a:r>
              <a:rPr lang="en-US" dirty="0"/>
              <a:t>Facilitators to </a:t>
            </a:r>
            <a:r>
              <a:rPr lang="en-US" dirty="0" err="1"/>
              <a:t>PrEP</a:t>
            </a:r>
            <a:r>
              <a:rPr lang="en-US" dirty="0"/>
              <a:t> acceptability</a:t>
            </a:r>
          </a:p>
        </p:txBody>
      </p:sp>
      <p:sp>
        <p:nvSpPr>
          <p:cNvPr id="3" name="Content Placeholder 2">
            <a:extLst>
              <a:ext uri="{FF2B5EF4-FFF2-40B4-BE49-F238E27FC236}">
                <a16:creationId xmlns:a16="http://schemas.microsoft.com/office/drawing/2014/main" id="{0ECAC63C-1A52-436A-B123-CF0258469257}"/>
              </a:ext>
            </a:extLst>
          </p:cNvPr>
          <p:cNvSpPr>
            <a:spLocks noGrp="1"/>
          </p:cNvSpPr>
          <p:nvPr>
            <p:ph idx="1"/>
          </p:nvPr>
        </p:nvSpPr>
        <p:spPr>
          <a:xfrm>
            <a:off x="607998" y="1074652"/>
            <a:ext cx="11071946" cy="3782800"/>
          </a:xfrm>
        </p:spPr>
        <p:txBody>
          <a:bodyPr/>
          <a:lstStyle/>
          <a:p>
            <a:pPr algn="l"/>
            <a:r>
              <a:rPr lang="en-US" dirty="0"/>
              <a:t>All participants</a:t>
            </a:r>
            <a:r>
              <a:rPr lang="en-US" b="0" i="0" u="none" strike="noStrike" baseline="0" dirty="0"/>
              <a:t> </a:t>
            </a:r>
            <a:r>
              <a:rPr lang="en-US" dirty="0"/>
              <a:t>were</a:t>
            </a:r>
            <a:r>
              <a:rPr lang="en-US" b="0" i="0" u="none" strike="noStrike" baseline="0" dirty="0"/>
              <a:t> open to </a:t>
            </a:r>
            <a:r>
              <a:rPr lang="en-US" dirty="0"/>
              <a:t>having</a:t>
            </a:r>
            <a:r>
              <a:rPr lang="en-US" b="0" i="0" u="none" strike="noStrike" baseline="0" dirty="0"/>
              <a:t> conversations about </a:t>
            </a:r>
            <a:r>
              <a:rPr lang="en-US" b="0" i="0" u="none" strike="noStrike" baseline="0" dirty="0" err="1"/>
              <a:t>PrEP</a:t>
            </a:r>
            <a:r>
              <a:rPr lang="en-US" b="0" i="0" u="none" strike="noStrike" baseline="0" dirty="0"/>
              <a:t>:</a:t>
            </a:r>
          </a:p>
          <a:p>
            <a:pPr lvl="1"/>
            <a:r>
              <a:rPr lang="en-US" b="0" i="0" u="none" strike="noStrike" baseline="0" dirty="0"/>
              <a:t>“I think if you found out you’re pregnant and they do your blood work and feel like you’re at high risk of getting HIV. I feel like you should, they should give you </a:t>
            </a:r>
            <a:r>
              <a:rPr lang="en-US" b="0" i="0" u="none" strike="noStrike" baseline="0" dirty="0" err="1"/>
              <a:t>PrEP</a:t>
            </a:r>
            <a:r>
              <a:rPr lang="en-US" b="0" i="0" u="none" strike="noStrike" baseline="0" dirty="0"/>
              <a:t> as a medication, or tell you about it and give you options.”</a:t>
            </a:r>
          </a:p>
          <a:p>
            <a:pPr lvl="1"/>
            <a:endParaRPr lang="en-US" b="0" i="0" u="none" strike="noStrike" baseline="0" dirty="0"/>
          </a:p>
          <a:p>
            <a:pPr algn="l"/>
            <a:r>
              <a:rPr lang="en-US" dirty="0"/>
              <a:t>T</a:t>
            </a:r>
            <a:r>
              <a:rPr lang="en-US" b="0" i="0" u="none" strike="noStrike" baseline="0" dirty="0"/>
              <a:t>hey indicated a strong preference for hearing about </a:t>
            </a:r>
            <a:r>
              <a:rPr lang="en-US" b="0" i="0" u="none" strike="noStrike" baseline="0" dirty="0" err="1"/>
              <a:t>PrEP</a:t>
            </a:r>
            <a:r>
              <a:rPr lang="en-US" b="0" i="0" u="none" strike="noStrike" baseline="0" dirty="0"/>
              <a:t> from their ob-gyns as opposed to a pharmacist or through commercials. </a:t>
            </a:r>
          </a:p>
          <a:p>
            <a:pPr algn="l"/>
            <a:endParaRPr lang="en-US" b="0" i="0" u="none" strike="noStrike" baseline="0" dirty="0"/>
          </a:p>
          <a:p>
            <a:pPr algn="l"/>
            <a:r>
              <a:rPr lang="en-US" b="0" i="0" u="none" strike="noStrike" baseline="0" dirty="0"/>
              <a:t>Women perceived their ob-gyn </a:t>
            </a:r>
            <a:r>
              <a:rPr lang="en-US" dirty="0"/>
              <a:t>to be</a:t>
            </a:r>
            <a:r>
              <a:rPr lang="en-US" b="0" i="0" u="none" strike="noStrike" baseline="0" dirty="0"/>
              <a:t> a credible source of information: </a:t>
            </a:r>
          </a:p>
          <a:p>
            <a:pPr lvl="1"/>
            <a:r>
              <a:rPr lang="en-US" b="0" i="0" u="none" strike="noStrike" baseline="0" dirty="0"/>
              <a:t>“The information they tell me, I feel confident in talking to them about certain stuff because they’re </a:t>
            </a:r>
            <a:r>
              <a:rPr lang="en-US" b="0" i="0" u="none" strike="noStrike" baseline="0" dirty="0" err="1"/>
              <a:t>gonna</a:t>
            </a:r>
            <a:r>
              <a:rPr lang="en-US" b="0" i="0" u="none" strike="noStrike" baseline="0" dirty="0"/>
              <a:t> tell me the truth and they’re </a:t>
            </a:r>
            <a:r>
              <a:rPr lang="en-US" b="0" i="0" u="none" strike="noStrike" baseline="0" dirty="0" err="1"/>
              <a:t>gonna</a:t>
            </a:r>
            <a:r>
              <a:rPr lang="en-US" b="0" i="0" u="none" strike="noStrike" baseline="0" dirty="0"/>
              <a:t> give me the information about it.”</a:t>
            </a:r>
            <a:endParaRPr lang="en-US" dirty="0"/>
          </a:p>
        </p:txBody>
      </p:sp>
    </p:spTree>
    <p:extLst>
      <p:ext uri="{BB962C8B-B14F-4D97-AF65-F5344CB8AC3E}">
        <p14:creationId xmlns:p14="http://schemas.microsoft.com/office/powerpoint/2010/main" val="1276892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090C6-678E-9045-AC1C-66CF0D1BB93A}"/>
              </a:ext>
            </a:extLst>
          </p:cNvPr>
          <p:cNvSpPr>
            <a:spLocks noGrp="1"/>
          </p:cNvSpPr>
          <p:nvPr>
            <p:ph type="title"/>
          </p:nvPr>
        </p:nvSpPr>
        <p:spPr>
          <a:xfrm>
            <a:off x="4901133" y="3198167"/>
            <a:ext cx="6662057" cy="461665"/>
          </a:xfrm>
        </p:spPr>
        <p:txBody>
          <a:bodyPr/>
          <a:lstStyle/>
          <a:p>
            <a:r>
              <a:rPr lang="en-US" dirty="0"/>
              <a:t>HIV Epidemic among Women</a:t>
            </a:r>
          </a:p>
        </p:txBody>
      </p:sp>
    </p:spTree>
    <p:extLst>
      <p:ext uri="{BB962C8B-B14F-4D97-AF65-F5344CB8AC3E}">
        <p14:creationId xmlns:p14="http://schemas.microsoft.com/office/powerpoint/2010/main" val="2088650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E5C47-6DC3-4963-A1C7-189CC6DD8AEF}"/>
              </a:ext>
            </a:extLst>
          </p:cNvPr>
          <p:cNvSpPr>
            <a:spLocks noGrp="1"/>
          </p:cNvSpPr>
          <p:nvPr>
            <p:ph type="title"/>
          </p:nvPr>
        </p:nvSpPr>
        <p:spPr/>
        <p:txBody>
          <a:bodyPr/>
          <a:lstStyle/>
          <a:p>
            <a:r>
              <a:rPr lang="en-US" dirty="0"/>
              <a:t>Injectable </a:t>
            </a:r>
            <a:r>
              <a:rPr lang="en-US" dirty="0" err="1"/>
              <a:t>PrEP</a:t>
            </a:r>
            <a:endParaRPr lang="en-US" dirty="0"/>
          </a:p>
        </p:txBody>
      </p:sp>
      <p:sp>
        <p:nvSpPr>
          <p:cNvPr id="3" name="Content Placeholder 2">
            <a:extLst>
              <a:ext uri="{FF2B5EF4-FFF2-40B4-BE49-F238E27FC236}">
                <a16:creationId xmlns:a16="http://schemas.microsoft.com/office/drawing/2014/main" id="{0BC86EFA-CC64-4644-96F3-E3F99A7A71FF}"/>
              </a:ext>
            </a:extLst>
          </p:cNvPr>
          <p:cNvSpPr>
            <a:spLocks noGrp="1"/>
          </p:cNvSpPr>
          <p:nvPr>
            <p:ph idx="1"/>
          </p:nvPr>
        </p:nvSpPr>
        <p:spPr>
          <a:xfrm>
            <a:off x="607997" y="1114750"/>
            <a:ext cx="11071946" cy="4064929"/>
          </a:xfrm>
        </p:spPr>
        <p:txBody>
          <a:bodyPr/>
          <a:lstStyle/>
          <a:p>
            <a:pPr marL="0">
              <a:spcBef>
                <a:spcPts val="0"/>
              </a:spcBef>
              <a:spcAft>
                <a:spcPts val="0"/>
              </a:spcAft>
              <a:defRPr/>
            </a:pPr>
            <a:r>
              <a:rPr lang="en-US" dirty="0">
                <a:ea typeface="Calibri" panose="020F0502020204030204" pitchFamily="34" charset="0"/>
                <a:cs typeface="Times New Roman" panose="02020603050405020304" pitchFamily="18" charset="0"/>
              </a:rPr>
              <a:t>Close to half of women</a:t>
            </a:r>
            <a:r>
              <a:rPr lang="en-US" b="0" dirty="0">
                <a:ea typeface="Calibri" panose="020F0502020204030204" pitchFamily="34" charset="0"/>
                <a:cs typeface="Times New Roman" panose="02020603050405020304" pitchFamily="18" charset="0"/>
              </a:rPr>
              <a:t> preferred injectable </a:t>
            </a:r>
            <a:r>
              <a:rPr lang="en-US" b="0" dirty="0" err="1">
                <a:ea typeface="Calibri" panose="020F0502020204030204" pitchFamily="34" charset="0"/>
                <a:cs typeface="Times New Roman" panose="02020603050405020304" pitchFamily="18" charset="0"/>
              </a:rPr>
              <a:t>PrEP</a:t>
            </a:r>
            <a:r>
              <a:rPr lang="en-US" b="0" dirty="0">
                <a:ea typeface="Calibri" panose="020F0502020204030204" pitchFamily="34" charset="0"/>
                <a:cs typeface="Times New Roman" panose="02020603050405020304" pitchFamily="18" charset="0"/>
              </a:rPr>
              <a:t> over the oral </a:t>
            </a:r>
            <a:r>
              <a:rPr lang="en-US" b="0" dirty="0" err="1">
                <a:ea typeface="Calibri" panose="020F0502020204030204" pitchFamily="34" charset="0"/>
                <a:cs typeface="Times New Roman" panose="02020603050405020304" pitchFamily="18" charset="0"/>
              </a:rPr>
              <a:t>PrEP.</a:t>
            </a:r>
            <a:endParaRPr lang="en-US" b="0" dirty="0">
              <a:ea typeface="Calibri" panose="020F0502020204030204" pitchFamily="34" charset="0"/>
              <a:cs typeface="Times New Roman" panose="02020603050405020304" pitchFamily="18" charset="0"/>
            </a:endParaRPr>
          </a:p>
          <a:p>
            <a:pPr marL="0">
              <a:spcBef>
                <a:spcPts val="0"/>
              </a:spcBef>
              <a:spcAft>
                <a:spcPts val="0"/>
              </a:spcAft>
              <a:defRPr/>
            </a:pPr>
            <a:endParaRPr lang="en-US" b="0" dirty="0">
              <a:ea typeface="Calibri" panose="020F0502020204030204" pitchFamily="34" charset="0"/>
              <a:cs typeface="Times New Roman" panose="02020603050405020304" pitchFamily="18" charset="0"/>
            </a:endParaRPr>
          </a:p>
          <a:p>
            <a:pPr marL="0">
              <a:spcBef>
                <a:spcPts val="0"/>
              </a:spcBef>
              <a:spcAft>
                <a:spcPts val="0"/>
              </a:spcAft>
              <a:defRPr/>
            </a:pPr>
            <a:r>
              <a:rPr lang="en-US" b="0" dirty="0">
                <a:ea typeface="Calibri" panose="020F0502020204030204" pitchFamily="34" charset="0"/>
                <a:cs typeface="Times New Roman" panose="02020603050405020304" pitchFamily="18" charset="0"/>
              </a:rPr>
              <a:t>Reasons for acceptability: not having to remember to take a medication daily, health beliefs associated with injectables (works better, lasts longer). </a:t>
            </a:r>
          </a:p>
          <a:p>
            <a:pPr marL="0">
              <a:spcBef>
                <a:spcPts val="0"/>
              </a:spcBef>
              <a:spcAft>
                <a:spcPts val="0"/>
              </a:spcAft>
              <a:defRPr/>
            </a:pPr>
            <a:endParaRPr lang="en-US" dirty="0">
              <a:ea typeface="Calibri" panose="020F0502020204030204" pitchFamily="34" charset="0"/>
              <a:cs typeface="Times New Roman" panose="02020603050405020304" pitchFamily="18" charset="0"/>
            </a:endParaRPr>
          </a:p>
          <a:p>
            <a:pPr marL="0">
              <a:spcBef>
                <a:spcPts val="0"/>
              </a:spcBef>
              <a:spcAft>
                <a:spcPts val="0"/>
              </a:spcAft>
              <a:defRPr/>
            </a:pPr>
            <a:r>
              <a:rPr lang="en-US" b="0" dirty="0">
                <a:ea typeface="Calibri" panose="020F0502020204030204" pitchFamily="34" charset="0"/>
                <a:cs typeface="Times New Roman" panose="02020603050405020304" pitchFamily="18" charset="0"/>
              </a:rPr>
              <a:t>Participants often compared this to long acting contraception which helped to normalize </a:t>
            </a:r>
            <a:r>
              <a:rPr lang="en-US" b="0" dirty="0" err="1">
                <a:ea typeface="Calibri" panose="020F0502020204030204" pitchFamily="34" charset="0"/>
                <a:cs typeface="Times New Roman" panose="02020603050405020304" pitchFamily="18" charset="0"/>
              </a:rPr>
              <a:t>PrEP.</a:t>
            </a:r>
            <a:endParaRPr lang="en-US" sz="1800" b="0" dirty="0">
              <a:solidFill>
                <a:schemeClr val="bg2">
                  <a:lumMod val="50000"/>
                </a:schemeClr>
              </a:solidFill>
              <a:ea typeface="Calibri" panose="020F0502020204030204" pitchFamily="34" charset="0"/>
              <a:cs typeface="Times New Roman" panose="02020603050405020304" pitchFamily="18" charset="0"/>
            </a:endParaRPr>
          </a:p>
          <a:p>
            <a:pPr marL="0" indent="0" algn="ctr">
              <a:spcBef>
                <a:spcPts val="0"/>
              </a:spcBef>
              <a:spcAft>
                <a:spcPts val="0"/>
              </a:spcAft>
              <a:buFont typeface="Wingdings" panose="05000000000000000000" pitchFamily="2" charset="2"/>
              <a:buNone/>
              <a:defRPr/>
            </a:pPr>
            <a:endParaRPr lang="en-US" sz="1800" b="0" dirty="0">
              <a:solidFill>
                <a:schemeClr val="bg2">
                  <a:lumMod val="50000"/>
                </a:schemeClr>
              </a:solidFill>
              <a:ea typeface="Calibri" panose="020F0502020204030204" pitchFamily="34" charset="0"/>
              <a:cs typeface="Times New Roman" panose="02020603050405020304" pitchFamily="18" charset="0"/>
            </a:endParaRPr>
          </a:p>
          <a:p>
            <a:pPr marL="0" indent="0" algn="ctr">
              <a:spcBef>
                <a:spcPts val="0"/>
              </a:spcBef>
              <a:spcAft>
                <a:spcPts val="0"/>
              </a:spcAft>
              <a:buFont typeface="Wingdings" panose="05000000000000000000" pitchFamily="2" charset="2"/>
              <a:buNone/>
              <a:defRPr/>
            </a:pPr>
            <a:r>
              <a:rPr lang="en-US" sz="1800" b="0" dirty="0">
                <a:solidFill>
                  <a:schemeClr val="bg2">
                    <a:lumMod val="50000"/>
                  </a:schemeClr>
                </a:solidFill>
                <a:ea typeface="Calibri" panose="020F0502020204030204" pitchFamily="34" charset="0"/>
                <a:cs typeface="Times New Roman" panose="02020603050405020304" pitchFamily="18" charset="0"/>
              </a:rPr>
              <a:t>“Like, when I plan on not having a baby, I plan on getting an IUD. I don’t want the pill that I got to think about taking everyday. If I get the IUD that lasts 5 years, I don’t have to worry about it.”</a:t>
            </a:r>
          </a:p>
          <a:p>
            <a:pPr marL="0" indent="0" algn="ctr">
              <a:spcBef>
                <a:spcPts val="0"/>
              </a:spcBef>
              <a:spcAft>
                <a:spcPts val="0"/>
              </a:spcAft>
              <a:buFont typeface="Wingdings" panose="05000000000000000000" pitchFamily="2" charset="2"/>
              <a:buNone/>
              <a:defRPr/>
            </a:pPr>
            <a:endParaRPr lang="en-US" sz="1800" b="0" dirty="0">
              <a:solidFill>
                <a:schemeClr val="bg2">
                  <a:lumMod val="50000"/>
                </a:schemeClr>
              </a:solidFill>
              <a:ea typeface="Calibri" panose="020F0502020204030204" pitchFamily="34" charset="0"/>
              <a:cs typeface="Times New Roman" panose="02020603050405020304" pitchFamily="18" charset="0"/>
            </a:endParaRPr>
          </a:p>
          <a:p>
            <a:pPr marL="0" indent="0" algn="ctr">
              <a:spcBef>
                <a:spcPts val="0"/>
              </a:spcBef>
              <a:spcAft>
                <a:spcPts val="0"/>
              </a:spcAft>
              <a:buFont typeface="Wingdings" panose="05000000000000000000" pitchFamily="2" charset="2"/>
              <a:buNone/>
              <a:defRPr/>
            </a:pPr>
            <a:r>
              <a:rPr lang="en-US" sz="1800" b="0" dirty="0">
                <a:solidFill>
                  <a:schemeClr val="bg2">
                    <a:lumMod val="50000"/>
                  </a:schemeClr>
                </a:solidFill>
                <a:ea typeface="Calibri" panose="020F0502020204030204" pitchFamily="34" charset="0"/>
                <a:cs typeface="Times New Roman" panose="02020603050405020304" pitchFamily="18" charset="0"/>
              </a:rPr>
              <a:t>“Yeah 8 weeks, that’s like me getting my double shot every four weeks or something like that, or every couple of months.”</a:t>
            </a:r>
          </a:p>
          <a:p>
            <a:endParaRPr lang="en-US" dirty="0"/>
          </a:p>
        </p:txBody>
      </p:sp>
    </p:spTree>
    <p:extLst>
      <p:ext uri="{BB962C8B-B14F-4D97-AF65-F5344CB8AC3E}">
        <p14:creationId xmlns:p14="http://schemas.microsoft.com/office/powerpoint/2010/main" val="1365729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6495A-82E8-4B22-B182-6B82E69F1D81}"/>
              </a:ext>
            </a:extLst>
          </p:cNvPr>
          <p:cNvSpPr>
            <a:spLocks noGrp="1"/>
          </p:cNvSpPr>
          <p:nvPr>
            <p:ph type="title"/>
          </p:nvPr>
        </p:nvSpPr>
        <p:spPr/>
        <p:txBody>
          <a:bodyPr/>
          <a:lstStyle/>
          <a:p>
            <a:r>
              <a:rPr lang="en-US" dirty="0"/>
              <a:t>Injectable </a:t>
            </a:r>
            <a:r>
              <a:rPr lang="en-US" dirty="0" err="1"/>
              <a:t>PrEP</a:t>
            </a:r>
            <a:endParaRPr lang="en-US" dirty="0"/>
          </a:p>
        </p:txBody>
      </p:sp>
      <p:sp>
        <p:nvSpPr>
          <p:cNvPr id="3" name="Content Placeholder 2">
            <a:extLst>
              <a:ext uri="{FF2B5EF4-FFF2-40B4-BE49-F238E27FC236}">
                <a16:creationId xmlns:a16="http://schemas.microsoft.com/office/drawing/2014/main" id="{CB736BE1-790F-4988-943C-DAB182CEAEF2}"/>
              </a:ext>
            </a:extLst>
          </p:cNvPr>
          <p:cNvSpPr>
            <a:spLocks noGrp="1"/>
          </p:cNvSpPr>
          <p:nvPr>
            <p:ph idx="1"/>
          </p:nvPr>
        </p:nvSpPr>
        <p:spPr>
          <a:xfrm>
            <a:off x="607997" y="1114750"/>
            <a:ext cx="11071946" cy="2926155"/>
          </a:xfrm>
        </p:spPr>
        <p:txBody>
          <a:bodyPr/>
          <a:lstStyle/>
          <a:p>
            <a:pPr marL="0">
              <a:spcBef>
                <a:spcPts val="0"/>
              </a:spcBef>
              <a:spcAft>
                <a:spcPts val="0"/>
              </a:spcAft>
              <a:defRPr/>
            </a:pPr>
            <a:r>
              <a:rPr lang="en-US" dirty="0">
                <a:ea typeface="Calibri" panose="020F0502020204030204" pitchFamily="34" charset="0"/>
                <a:cs typeface="Times New Roman" panose="02020603050405020304" pitchFamily="18" charset="0"/>
              </a:rPr>
              <a:t>Barriers to acceptability of injectable </a:t>
            </a:r>
            <a:r>
              <a:rPr lang="en-US" dirty="0" err="1">
                <a:ea typeface="Calibri" panose="020F0502020204030204" pitchFamily="34" charset="0"/>
                <a:cs typeface="Times New Roman" panose="02020603050405020304" pitchFamily="18" charset="0"/>
              </a:rPr>
              <a:t>PrEP</a:t>
            </a:r>
            <a:r>
              <a:rPr lang="en-US" dirty="0">
                <a:ea typeface="Calibri" panose="020F0502020204030204" pitchFamily="34" charset="0"/>
                <a:cs typeface="Times New Roman" panose="02020603050405020304" pitchFamily="18" charset="0"/>
              </a:rPr>
              <a:t> included “n</a:t>
            </a:r>
            <a:r>
              <a:rPr lang="en-US" b="0" dirty="0">
                <a:ea typeface="Calibri" panose="020F0502020204030204" pitchFamily="34" charset="0"/>
                <a:cs typeface="Times New Roman" panose="02020603050405020304" pitchFamily="18" charset="0"/>
              </a:rPr>
              <a:t>ot liking needles”.</a:t>
            </a:r>
          </a:p>
          <a:p>
            <a:pPr marL="0">
              <a:spcBef>
                <a:spcPts val="0"/>
              </a:spcBef>
              <a:spcAft>
                <a:spcPts val="0"/>
              </a:spcAft>
              <a:defRPr/>
            </a:pPr>
            <a:endParaRPr lang="en-US" b="0" dirty="0">
              <a:ea typeface="Calibri" panose="020F0502020204030204" pitchFamily="34" charset="0"/>
              <a:cs typeface="Times New Roman" panose="02020603050405020304" pitchFamily="18" charset="0"/>
            </a:endParaRPr>
          </a:p>
          <a:p>
            <a:pPr marL="0">
              <a:spcBef>
                <a:spcPts val="0"/>
              </a:spcBef>
              <a:spcAft>
                <a:spcPts val="0"/>
              </a:spcAft>
              <a:defRPr/>
            </a:pPr>
            <a:r>
              <a:rPr lang="en-US" dirty="0">
                <a:ea typeface="Calibri" panose="020F0502020204030204" pitchFamily="34" charset="0"/>
                <a:cs typeface="Times New Roman" panose="02020603050405020304" pitchFamily="18" charset="0"/>
              </a:rPr>
              <a:t>Perception that an </a:t>
            </a:r>
            <a:r>
              <a:rPr lang="en-US" b="0" dirty="0">
                <a:ea typeface="Calibri" panose="020F0502020204030204" pitchFamily="34" charset="0"/>
                <a:cs typeface="Times New Roman" panose="02020603050405020304" pitchFamily="18" charset="0"/>
              </a:rPr>
              <a:t>injection is more intrusive, specially when there is limited understanding of what is being injected.</a:t>
            </a:r>
          </a:p>
          <a:p>
            <a:pPr marL="0">
              <a:spcBef>
                <a:spcPts val="0"/>
              </a:spcBef>
              <a:spcAft>
                <a:spcPts val="0"/>
              </a:spcAft>
              <a:defRPr/>
            </a:pPr>
            <a:endParaRPr lang="en-US" dirty="0">
              <a:ea typeface="Calibri" panose="020F0502020204030204" pitchFamily="34" charset="0"/>
              <a:cs typeface="Times New Roman" panose="02020603050405020304" pitchFamily="18" charset="0"/>
            </a:endParaRPr>
          </a:p>
          <a:p>
            <a:pPr marL="0" indent="0" algn="ctr">
              <a:spcBef>
                <a:spcPts val="0"/>
              </a:spcBef>
              <a:spcAft>
                <a:spcPts val="0"/>
              </a:spcAft>
              <a:buNone/>
              <a:defRPr/>
            </a:pPr>
            <a:r>
              <a:rPr lang="en-US" sz="1800" b="0" dirty="0">
                <a:solidFill>
                  <a:schemeClr val="bg2">
                    <a:lumMod val="50000"/>
                  </a:schemeClr>
                </a:solidFill>
                <a:ea typeface="Calibri" panose="020F0502020204030204" pitchFamily="34" charset="0"/>
                <a:cs typeface="Times New Roman" panose="02020603050405020304" pitchFamily="18" charset="0"/>
              </a:rPr>
              <a:t>“I would rather do oral than do an injection…I don’t know, just inject anything with a needle especially in my butt wouldn’t be for me now. Oral pill, I could do that.”</a:t>
            </a:r>
          </a:p>
          <a:p>
            <a:pPr marL="0" indent="0" algn="ctr">
              <a:spcBef>
                <a:spcPts val="0"/>
              </a:spcBef>
              <a:spcAft>
                <a:spcPts val="0"/>
              </a:spcAft>
              <a:buNone/>
              <a:defRPr/>
            </a:pPr>
            <a:endParaRPr lang="en-US" sz="1800" b="0" dirty="0">
              <a:solidFill>
                <a:schemeClr val="bg2">
                  <a:lumMod val="50000"/>
                </a:schemeClr>
              </a:solidFill>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48932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A81E9-298A-496E-9509-7C57CFB5468C}"/>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6B11F49A-F810-4048-BA73-97691EF67AFF}"/>
              </a:ext>
            </a:extLst>
          </p:cNvPr>
          <p:cNvSpPr>
            <a:spLocks noGrp="1"/>
          </p:cNvSpPr>
          <p:nvPr>
            <p:ph idx="1"/>
          </p:nvPr>
        </p:nvSpPr>
        <p:spPr>
          <a:xfrm>
            <a:off x="607997" y="1114750"/>
            <a:ext cx="11071946" cy="5121628"/>
          </a:xfrm>
        </p:spPr>
        <p:txBody>
          <a:bodyPr/>
          <a:lstStyle/>
          <a:p>
            <a:r>
              <a:rPr lang="en-US" dirty="0" err="1"/>
              <a:t>PrEP</a:t>
            </a:r>
            <a:r>
              <a:rPr lang="en-US" dirty="0"/>
              <a:t> is an evidence-based intervention recommended for HIV prevention in pregnancy and postpartum.</a:t>
            </a:r>
          </a:p>
          <a:p>
            <a:endParaRPr lang="en-US" dirty="0"/>
          </a:p>
          <a:p>
            <a:pPr algn="l"/>
            <a:r>
              <a:rPr lang="en-US" b="0" i="0" u="none" strike="noStrike" baseline="0" dirty="0"/>
              <a:t>Patient level, two key barriers to </a:t>
            </a:r>
            <a:r>
              <a:rPr lang="en-US" b="0" i="0" u="none" strike="noStrike" baseline="0" dirty="0" err="1"/>
              <a:t>PrEP</a:t>
            </a:r>
            <a:r>
              <a:rPr lang="en-US" b="0" i="0" u="none" strike="noStrike" baseline="0" dirty="0"/>
              <a:t> acceptability were low HIV risk perception and low knowledge of </a:t>
            </a:r>
            <a:r>
              <a:rPr lang="en-US" b="0" i="0" u="none" strike="noStrike" baseline="0" dirty="0" err="1"/>
              <a:t>PrEP.</a:t>
            </a:r>
            <a:endParaRPr lang="en-US" b="0" i="0" u="none" strike="noStrike" baseline="0" dirty="0"/>
          </a:p>
          <a:p>
            <a:pPr algn="l"/>
            <a:endParaRPr lang="en-US" b="0" i="0" u="none" strike="noStrike" baseline="0" dirty="0"/>
          </a:p>
          <a:p>
            <a:pPr algn="l"/>
            <a:r>
              <a:rPr lang="en-US" dirty="0"/>
              <a:t>Provider level, </a:t>
            </a:r>
            <a:r>
              <a:rPr lang="en-US" b="0" i="0" u="none" strike="noStrike" baseline="0" dirty="0"/>
              <a:t>few OB/GYN had discussed </a:t>
            </a:r>
            <a:r>
              <a:rPr lang="en-US" b="0" i="0" u="none" strike="noStrike" baseline="0" dirty="0" err="1"/>
              <a:t>PrEP</a:t>
            </a:r>
            <a:r>
              <a:rPr lang="en-US" b="0" i="0" u="none" strike="noStrike" baseline="0" dirty="0"/>
              <a:t> with pregnant participants who had recently been diagnosed with an STI.</a:t>
            </a:r>
          </a:p>
          <a:p>
            <a:pPr algn="l"/>
            <a:endParaRPr lang="en-US" dirty="0"/>
          </a:p>
          <a:p>
            <a:pPr algn="l"/>
            <a:r>
              <a:rPr lang="en-US" b="0" i="0" u="none" strike="noStrike" baseline="0" dirty="0"/>
              <a:t>Participants based their preference of </a:t>
            </a:r>
            <a:r>
              <a:rPr lang="en-US" b="0" i="0" u="none" strike="noStrike" baseline="0" dirty="0" err="1"/>
              <a:t>PrEP</a:t>
            </a:r>
            <a:r>
              <a:rPr lang="en-US" b="0" i="0" u="none" strike="noStrike" baseline="0" dirty="0"/>
              <a:t> formulation in the postpartum period on multiple attributes, including perceived convenience, beliefs based on prior experience with birth control, perceived safety, and side effects.</a:t>
            </a:r>
            <a:endParaRPr lang="en-US" dirty="0"/>
          </a:p>
          <a:p>
            <a:endParaRPr lang="en-US" dirty="0"/>
          </a:p>
          <a:p>
            <a:endParaRPr lang="en-US" dirty="0"/>
          </a:p>
        </p:txBody>
      </p:sp>
    </p:spTree>
    <p:extLst>
      <p:ext uri="{BB962C8B-B14F-4D97-AF65-F5344CB8AC3E}">
        <p14:creationId xmlns:p14="http://schemas.microsoft.com/office/powerpoint/2010/main" val="1084489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090C6-678E-9045-AC1C-66CF0D1BB93A}"/>
              </a:ext>
            </a:extLst>
          </p:cNvPr>
          <p:cNvSpPr>
            <a:spLocks noGrp="1"/>
          </p:cNvSpPr>
          <p:nvPr>
            <p:ph type="title"/>
          </p:nvPr>
        </p:nvSpPr>
        <p:spPr>
          <a:xfrm>
            <a:off x="4901133" y="3198166"/>
            <a:ext cx="6662057" cy="461665"/>
          </a:xfrm>
        </p:spPr>
        <p:txBody>
          <a:bodyPr/>
          <a:lstStyle/>
          <a:p>
            <a:r>
              <a:rPr lang="en-US" altLang="en-US" dirty="0">
                <a:cs typeface="Calibri" panose="020F0502020204030204" pitchFamily="34" charset="0"/>
              </a:rPr>
              <a:t>Integration of </a:t>
            </a:r>
            <a:r>
              <a:rPr lang="en-US" altLang="en-US" dirty="0" err="1">
                <a:cs typeface="Calibri" panose="020F0502020204030204" pitchFamily="34" charset="0"/>
              </a:rPr>
              <a:t>PrEP</a:t>
            </a:r>
            <a:r>
              <a:rPr lang="en-US" altLang="en-US" dirty="0">
                <a:cs typeface="Calibri" panose="020F0502020204030204" pitchFamily="34" charset="0"/>
              </a:rPr>
              <a:t> in Clinical Practice</a:t>
            </a:r>
            <a:endParaRPr lang="en-US" dirty="0"/>
          </a:p>
        </p:txBody>
      </p:sp>
    </p:spTree>
    <p:extLst>
      <p:ext uri="{BB962C8B-B14F-4D97-AF65-F5344CB8AC3E}">
        <p14:creationId xmlns:p14="http://schemas.microsoft.com/office/powerpoint/2010/main" val="3150236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8324280F-5A1F-4AB8-A7D2-CA791E59DE81}"/>
              </a:ext>
            </a:extLst>
          </p:cNvPr>
          <p:cNvSpPr>
            <a:spLocks noGrp="1" noChangeArrowheads="1"/>
          </p:cNvSpPr>
          <p:nvPr>
            <p:ph type="title"/>
          </p:nvPr>
        </p:nvSpPr>
        <p:spPr>
          <a:xfrm>
            <a:off x="1714500" y="-36513"/>
            <a:ext cx="9096375" cy="1325563"/>
          </a:xfrm>
        </p:spPr>
        <p:txBody>
          <a:bodyPr/>
          <a:lstStyle/>
          <a:p>
            <a:r>
              <a:rPr lang="en-US" altLang="en-US" dirty="0"/>
              <a:t>Integrating </a:t>
            </a:r>
            <a:r>
              <a:rPr lang="en-US" altLang="en-US" dirty="0" err="1"/>
              <a:t>PrEP</a:t>
            </a:r>
            <a:r>
              <a:rPr lang="en-US" altLang="en-US" dirty="0"/>
              <a:t> in Prenatal and Postpartum Care</a:t>
            </a:r>
          </a:p>
        </p:txBody>
      </p:sp>
      <p:graphicFrame>
        <p:nvGraphicFramePr>
          <p:cNvPr id="8" name="Content Placeholder 7">
            <a:extLst>
              <a:ext uri="{FF2B5EF4-FFF2-40B4-BE49-F238E27FC236}">
                <a16:creationId xmlns:a16="http://schemas.microsoft.com/office/drawing/2014/main" id="{963772E3-A3E0-4FB6-93E9-3551F980344A}"/>
              </a:ext>
            </a:extLst>
          </p:cNvPr>
          <p:cNvGraphicFramePr>
            <a:graphicFrameLocks noGrp="1"/>
          </p:cNvGraphicFramePr>
          <p:nvPr>
            <p:ph idx="1"/>
          </p:nvPr>
        </p:nvGraphicFramePr>
        <p:xfrm>
          <a:off x="1981200" y="2140789"/>
          <a:ext cx="8229600" cy="3000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8E35E26C-8198-4BCC-A2D2-ADD9BC5EF06F}"/>
              </a:ext>
            </a:extLst>
          </p:cNvPr>
          <p:cNvSpPr txBox="1"/>
          <p:nvPr/>
        </p:nvSpPr>
        <p:spPr>
          <a:xfrm>
            <a:off x="2543175" y="1529976"/>
            <a:ext cx="7105650" cy="369887"/>
          </a:xfrm>
          <a:prstGeom prst="rect">
            <a:avLst/>
          </a:prstGeom>
          <a:noFill/>
          <a:ln>
            <a:solidFill>
              <a:schemeClr val="tx2">
                <a:lumMod val="50000"/>
              </a:schemeClr>
            </a:solidFill>
          </a:ln>
        </p:spPr>
        <p:txBody>
          <a:bodyPr>
            <a:spAutoFit/>
          </a:bodyPr>
          <a:lstStyle/>
          <a:p>
            <a:pPr>
              <a:defRPr/>
            </a:pPr>
            <a:r>
              <a:rPr lang="en-US" sz="1800" b="1" dirty="0">
                <a:solidFill>
                  <a:schemeClr val="accent6">
                    <a:lumMod val="50000"/>
                  </a:schemeClr>
                </a:solidFill>
                <a:cs typeface="Arial" panose="020B0604020202020204" pitchFamily="34" charset="0"/>
              </a:rPr>
              <a:t>Consolidated Framework for Implementation Research (CFIR</a:t>
            </a:r>
            <a:r>
              <a:rPr lang="en-US" dirty="0"/>
              <a:t>)</a:t>
            </a:r>
          </a:p>
        </p:txBody>
      </p:sp>
    </p:spTree>
    <p:extLst>
      <p:ext uri="{BB962C8B-B14F-4D97-AF65-F5344CB8AC3E}">
        <p14:creationId xmlns:p14="http://schemas.microsoft.com/office/powerpoint/2010/main" val="2283257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099C-9665-426C-806F-D408DBF54FBC}"/>
              </a:ext>
            </a:extLst>
          </p:cNvPr>
          <p:cNvSpPr>
            <a:spLocks noGrp="1"/>
          </p:cNvSpPr>
          <p:nvPr>
            <p:ph type="title"/>
          </p:nvPr>
        </p:nvSpPr>
        <p:spPr>
          <a:xfrm>
            <a:off x="558712" y="114213"/>
            <a:ext cx="11074576" cy="461665"/>
          </a:xfrm>
        </p:spPr>
        <p:txBody>
          <a:bodyPr/>
          <a:lstStyle/>
          <a:p>
            <a:r>
              <a:rPr lang="en-US" dirty="0"/>
              <a:t>WHO: Integration of </a:t>
            </a:r>
            <a:r>
              <a:rPr lang="en-US" dirty="0" err="1"/>
              <a:t>PrEP</a:t>
            </a:r>
            <a:r>
              <a:rPr lang="en-US" dirty="0"/>
              <a:t> Delivery in Prenatal Care</a:t>
            </a:r>
          </a:p>
        </p:txBody>
      </p:sp>
      <p:pic>
        <p:nvPicPr>
          <p:cNvPr id="4" name="Picture 3">
            <a:extLst>
              <a:ext uri="{FF2B5EF4-FFF2-40B4-BE49-F238E27FC236}">
                <a16:creationId xmlns:a16="http://schemas.microsoft.com/office/drawing/2014/main" id="{8B46EE17-5634-48D8-87CF-B6C83DEF49B7}"/>
              </a:ext>
            </a:extLst>
          </p:cNvPr>
          <p:cNvPicPr>
            <a:picLocks noChangeAspect="1"/>
          </p:cNvPicPr>
          <p:nvPr/>
        </p:nvPicPr>
        <p:blipFill>
          <a:blip r:embed="rId2"/>
          <a:stretch>
            <a:fillRect/>
          </a:stretch>
        </p:blipFill>
        <p:spPr>
          <a:xfrm>
            <a:off x="2028826" y="562626"/>
            <a:ext cx="6591300" cy="6163850"/>
          </a:xfrm>
          <a:prstGeom prst="rect">
            <a:avLst/>
          </a:prstGeom>
        </p:spPr>
      </p:pic>
      <p:sp>
        <p:nvSpPr>
          <p:cNvPr id="5" name="Oval 4">
            <a:extLst>
              <a:ext uri="{FF2B5EF4-FFF2-40B4-BE49-F238E27FC236}">
                <a16:creationId xmlns:a16="http://schemas.microsoft.com/office/drawing/2014/main" id="{E33F756A-FE0B-4A33-B736-4ECDC63CDA11}"/>
              </a:ext>
            </a:extLst>
          </p:cNvPr>
          <p:cNvSpPr/>
          <p:nvPr/>
        </p:nvSpPr>
        <p:spPr bwMode="auto">
          <a:xfrm>
            <a:off x="6276975" y="2343150"/>
            <a:ext cx="2343151" cy="847725"/>
          </a:xfrm>
          <a:prstGeom prst="ellipse">
            <a:avLst/>
          </a:prstGeom>
          <a:noFill/>
          <a:ln w="9525" cap="flat" cmpd="sng" algn="ctr">
            <a:solidFill>
              <a:schemeClr val="tx2">
                <a:lumMod val="60000"/>
                <a:lumOff val="4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solidFill>
                  <a:schemeClr val="tx2"/>
                </a:solidFill>
              </a:ln>
              <a:solidFill>
                <a:schemeClr val="tx2"/>
              </a:solidFill>
              <a:effectLst/>
              <a:latin typeface="Arial" panose="020B0604020202020204" pitchFamily="34" charset="0"/>
            </a:endParaRPr>
          </a:p>
        </p:txBody>
      </p:sp>
      <p:sp>
        <p:nvSpPr>
          <p:cNvPr id="6" name="Oval 5">
            <a:extLst>
              <a:ext uri="{FF2B5EF4-FFF2-40B4-BE49-F238E27FC236}">
                <a16:creationId xmlns:a16="http://schemas.microsoft.com/office/drawing/2014/main" id="{564F8FEC-D8C9-4CEF-AE53-3C64C17FC09D}"/>
              </a:ext>
            </a:extLst>
          </p:cNvPr>
          <p:cNvSpPr/>
          <p:nvPr/>
        </p:nvSpPr>
        <p:spPr bwMode="auto">
          <a:xfrm>
            <a:off x="2190750" y="2343149"/>
            <a:ext cx="2343151" cy="847725"/>
          </a:xfrm>
          <a:prstGeom prst="ellipse">
            <a:avLst/>
          </a:prstGeom>
          <a:noFill/>
          <a:ln w="9525" cap="flat" cmpd="sng" algn="ctr">
            <a:solidFill>
              <a:schemeClr val="tx2">
                <a:lumMod val="60000"/>
                <a:lumOff val="4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solidFill>
                  <a:schemeClr val="tx2"/>
                </a:solidFill>
              </a:ln>
              <a:solidFill>
                <a:schemeClr val="tx2"/>
              </a:solidFill>
              <a:effectLst/>
              <a:latin typeface="Arial" panose="020B0604020202020204" pitchFamily="34" charset="0"/>
            </a:endParaRPr>
          </a:p>
        </p:txBody>
      </p:sp>
      <p:sp>
        <p:nvSpPr>
          <p:cNvPr id="7" name="TextBox 6">
            <a:extLst>
              <a:ext uri="{FF2B5EF4-FFF2-40B4-BE49-F238E27FC236}">
                <a16:creationId xmlns:a16="http://schemas.microsoft.com/office/drawing/2014/main" id="{6CC3C814-647D-4BAE-872A-7DBF03BBD6FE}"/>
              </a:ext>
            </a:extLst>
          </p:cNvPr>
          <p:cNvSpPr txBox="1"/>
          <p:nvPr/>
        </p:nvSpPr>
        <p:spPr bwMode="auto">
          <a:xfrm flipH="1">
            <a:off x="465946" y="6295374"/>
            <a:ext cx="541801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r>
              <a:rPr lang="en-US" dirty="0">
                <a:hlinkClick r:id="rId3"/>
              </a:rPr>
              <a:t>https://apps.who.int/iris/bitstream/handle/10665/255866/WHO-HIV-2017.09-eng.pdf</a:t>
            </a:r>
            <a:r>
              <a:rPr lang="en-US" dirty="0"/>
              <a:t>. VMMC: </a:t>
            </a:r>
            <a:r>
              <a:rPr lang="en-US" b="0" i="0" u="none" strike="noStrike" baseline="0" dirty="0">
                <a:solidFill>
                  <a:srgbClr val="000000"/>
                </a:solidFill>
              </a:rPr>
              <a:t>voluntary medical male circumcision </a:t>
            </a:r>
            <a:endParaRPr lang="en-US" dirty="0"/>
          </a:p>
        </p:txBody>
      </p:sp>
    </p:spTree>
    <p:extLst>
      <p:ext uri="{BB962C8B-B14F-4D97-AF65-F5344CB8AC3E}">
        <p14:creationId xmlns:p14="http://schemas.microsoft.com/office/powerpoint/2010/main" val="410286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99D840-72DD-4872-86AC-D582CAA31419}"/>
              </a:ext>
            </a:extLst>
          </p:cNvPr>
          <p:cNvPicPr>
            <a:picLocks noChangeAspect="1"/>
          </p:cNvPicPr>
          <p:nvPr/>
        </p:nvPicPr>
        <p:blipFill>
          <a:blip r:embed="rId3"/>
          <a:stretch>
            <a:fillRect/>
          </a:stretch>
        </p:blipFill>
        <p:spPr>
          <a:xfrm>
            <a:off x="0" y="152400"/>
            <a:ext cx="11987319" cy="3160643"/>
          </a:xfrm>
          <a:prstGeom prst="rect">
            <a:avLst/>
          </a:prstGeom>
        </p:spPr>
      </p:pic>
      <p:sp>
        <p:nvSpPr>
          <p:cNvPr id="6" name="TextBox 5">
            <a:extLst>
              <a:ext uri="{FF2B5EF4-FFF2-40B4-BE49-F238E27FC236}">
                <a16:creationId xmlns:a16="http://schemas.microsoft.com/office/drawing/2014/main" id="{61BFA84A-49CD-4784-94F3-DD047D46CFED}"/>
              </a:ext>
            </a:extLst>
          </p:cNvPr>
          <p:cNvSpPr txBox="1"/>
          <p:nvPr/>
        </p:nvSpPr>
        <p:spPr bwMode="auto">
          <a:xfrm flipH="1">
            <a:off x="1190625" y="3733164"/>
            <a:ext cx="10467975"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marL="285750" indent="-285750" algn="l">
              <a:buFont typeface="Arial" panose="020B0604020202020204" pitchFamily="34" charset="0"/>
              <a:buChar char="•"/>
            </a:pPr>
            <a:r>
              <a:rPr lang="en-US" sz="2000" dirty="0">
                <a:solidFill>
                  <a:schemeClr val="accent1">
                    <a:lumMod val="50000"/>
                  </a:schemeClr>
                </a:solidFill>
                <a:latin typeface="+mn-lt"/>
              </a:rPr>
              <a:t>Real-world implementation of </a:t>
            </a:r>
            <a:r>
              <a:rPr lang="en-US" sz="2000" dirty="0" err="1">
                <a:solidFill>
                  <a:schemeClr val="accent1">
                    <a:lumMod val="50000"/>
                  </a:schemeClr>
                </a:solidFill>
                <a:latin typeface="+mn-lt"/>
              </a:rPr>
              <a:t>PrEP</a:t>
            </a:r>
            <a:r>
              <a:rPr lang="en-US" sz="2000" dirty="0">
                <a:solidFill>
                  <a:schemeClr val="accent1">
                    <a:lumMod val="50000"/>
                  </a:schemeClr>
                </a:solidFill>
                <a:latin typeface="+mn-lt"/>
              </a:rPr>
              <a:t> in 16 maternal and child health clinics in a region with high HIV prevalence (antenatal HIV prevalence &gt;20%)</a:t>
            </a:r>
          </a:p>
          <a:p>
            <a:pPr marL="285750" indent="-285750" algn="l">
              <a:buFont typeface="Arial" panose="020B0604020202020204" pitchFamily="34" charset="0"/>
              <a:buChar char="•"/>
            </a:pPr>
            <a:r>
              <a:rPr lang="en-US" sz="2000" i="0" u="none" strike="noStrike" baseline="0" dirty="0">
                <a:solidFill>
                  <a:schemeClr val="accent1">
                    <a:lumMod val="50000"/>
                  </a:schemeClr>
                </a:solidFill>
                <a:latin typeface="+mn-lt"/>
              </a:rPr>
              <a:t>Of 9376 pregnant or postpartum women, 21.7% initiated </a:t>
            </a:r>
            <a:r>
              <a:rPr lang="en-US" sz="2000" i="0" u="none" strike="noStrike" baseline="0" dirty="0" err="1">
                <a:solidFill>
                  <a:schemeClr val="accent1">
                    <a:lumMod val="50000"/>
                  </a:schemeClr>
                </a:solidFill>
                <a:latin typeface="+mn-lt"/>
              </a:rPr>
              <a:t>PrEP</a:t>
            </a:r>
            <a:endParaRPr lang="en-US" sz="2000" i="0" u="none" strike="noStrike" baseline="0" dirty="0">
              <a:solidFill>
                <a:schemeClr val="accent1">
                  <a:lumMod val="50000"/>
                </a:schemeClr>
              </a:solidFill>
              <a:latin typeface="+mn-lt"/>
            </a:endParaRPr>
          </a:p>
          <a:p>
            <a:pPr marL="285750" indent="-285750" algn="l">
              <a:buFont typeface="Arial" panose="020B0604020202020204" pitchFamily="34" charset="0"/>
              <a:buChar char="•"/>
            </a:pPr>
            <a:r>
              <a:rPr lang="en-US" sz="2000" dirty="0">
                <a:solidFill>
                  <a:schemeClr val="accent1">
                    <a:lumMod val="50000"/>
                  </a:schemeClr>
                </a:solidFill>
                <a:latin typeface="+mn-lt"/>
              </a:rPr>
              <a:t>Predictors: younger age, having a partner living with HIV, being dx or treated for a STI, IPV, injection of drugs.</a:t>
            </a:r>
          </a:p>
          <a:p>
            <a:pPr marL="285750" indent="-285750" algn="l">
              <a:buFont typeface="Arial" panose="020B0604020202020204" pitchFamily="34" charset="0"/>
              <a:buChar char="•"/>
            </a:pPr>
            <a:r>
              <a:rPr lang="en-US" sz="2000" i="0" u="none" strike="noStrike" baseline="0" dirty="0">
                <a:solidFill>
                  <a:schemeClr val="accent1">
                    <a:lumMod val="50000"/>
                  </a:schemeClr>
                </a:solidFill>
                <a:latin typeface="+mn-lt"/>
              </a:rPr>
              <a:t>Having a partner living with HIV was the only predictor of </a:t>
            </a:r>
            <a:r>
              <a:rPr lang="en-US" sz="2000" i="0" u="none" strike="noStrike" baseline="0" dirty="0" err="1">
                <a:solidFill>
                  <a:schemeClr val="accent1">
                    <a:lumMod val="50000"/>
                  </a:schemeClr>
                </a:solidFill>
                <a:latin typeface="+mn-lt"/>
              </a:rPr>
              <a:t>PrEP</a:t>
            </a:r>
            <a:r>
              <a:rPr lang="en-US" sz="2000" i="0" u="none" strike="noStrike" baseline="0" dirty="0">
                <a:solidFill>
                  <a:schemeClr val="accent1">
                    <a:lumMod val="50000"/>
                  </a:schemeClr>
                </a:solidFill>
                <a:latin typeface="+mn-lt"/>
              </a:rPr>
              <a:t> continuation at 1 month.</a:t>
            </a:r>
            <a:endParaRPr lang="en-US" sz="2000" dirty="0">
              <a:solidFill>
                <a:schemeClr val="accent1">
                  <a:lumMod val="50000"/>
                </a:schemeClr>
              </a:solidFill>
            </a:endParaRPr>
          </a:p>
        </p:txBody>
      </p:sp>
      <p:sp>
        <p:nvSpPr>
          <p:cNvPr id="2" name="TextBox 1">
            <a:extLst>
              <a:ext uri="{FF2B5EF4-FFF2-40B4-BE49-F238E27FC236}">
                <a16:creationId xmlns:a16="http://schemas.microsoft.com/office/drawing/2014/main" id="{EF8774AC-B53D-43A7-A2B6-53DF451F3832}"/>
              </a:ext>
            </a:extLst>
          </p:cNvPr>
          <p:cNvSpPr txBox="1"/>
          <p:nvPr/>
        </p:nvSpPr>
        <p:spPr bwMode="auto">
          <a:xfrm flipH="1">
            <a:off x="3994866" y="6361043"/>
            <a:ext cx="5016611" cy="21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r>
              <a:rPr lang="en-US" dirty="0"/>
              <a:t>Kinuthia, J. 2020. </a:t>
            </a:r>
            <a:r>
              <a:rPr lang="en-US" i="1" dirty="0"/>
              <a:t>The lancet HIV</a:t>
            </a:r>
            <a:r>
              <a:rPr lang="en-US" dirty="0"/>
              <a:t>, </a:t>
            </a:r>
            <a:r>
              <a:rPr lang="en-US" i="1" dirty="0"/>
              <a:t>7</a:t>
            </a:r>
            <a:r>
              <a:rPr lang="en-US" dirty="0"/>
              <a:t>(1), pp.e38-e48</a:t>
            </a:r>
            <a:endParaRPr lang="en-US" sz="1400" b="1" dirty="0">
              <a:solidFill>
                <a:schemeClr val="bg1">
                  <a:lumMod val="50000"/>
                </a:schemeClr>
              </a:solidFill>
            </a:endParaRPr>
          </a:p>
        </p:txBody>
      </p:sp>
    </p:spTree>
    <p:extLst>
      <p:ext uri="{BB962C8B-B14F-4D97-AF65-F5344CB8AC3E}">
        <p14:creationId xmlns:p14="http://schemas.microsoft.com/office/powerpoint/2010/main" val="1978967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C43738-0A11-4AA8-8F1C-F63D432B39AB}"/>
              </a:ext>
            </a:extLst>
          </p:cNvPr>
          <p:cNvPicPr>
            <a:picLocks noChangeAspect="1"/>
          </p:cNvPicPr>
          <p:nvPr/>
        </p:nvPicPr>
        <p:blipFill>
          <a:blip r:embed="rId2"/>
          <a:stretch>
            <a:fillRect/>
          </a:stretch>
        </p:blipFill>
        <p:spPr>
          <a:xfrm>
            <a:off x="690562" y="447675"/>
            <a:ext cx="10353675" cy="2209800"/>
          </a:xfrm>
          <a:prstGeom prst="rect">
            <a:avLst/>
          </a:prstGeom>
        </p:spPr>
      </p:pic>
      <p:sp>
        <p:nvSpPr>
          <p:cNvPr id="5" name="Content Placeholder 4">
            <a:extLst>
              <a:ext uri="{FF2B5EF4-FFF2-40B4-BE49-F238E27FC236}">
                <a16:creationId xmlns:a16="http://schemas.microsoft.com/office/drawing/2014/main" id="{F35252F3-3181-4220-BF62-84D209A4DF9E}"/>
              </a:ext>
            </a:extLst>
          </p:cNvPr>
          <p:cNvSpPr>
            <a:spLocks noGrp="1"/>
          </p:cNvSpPr>
          <p:nvPr>
            <p:ph idx="1"/>
          </p:nvPr>
        </p:nvSpPr>
        <p:spPr>
          <a:xfrm>
            <a:off x="1151657" y="2800675"/>
            <a:ext cx="10353675" cy="2448525"/>
          </a:xfrm>
        </p:spPr>
        <p:txBody>
          <a:bodyPr/>
          <a:lstStyle/>
          <a:p>
            <a:pPr marL="0" indent="0">
              <a:lnSpc>
                <a:spcPct val="150000"/>
              </a:lnSpc>
              <a:buNone/>
            </a:pPr>
            <a:r>
              <a:rPr lang="en-US" dirty="0"/>
              <a:t>This study shows that maternal and child health clinics could potentially be an effective platform for </a:t>
            </a:r>
            <a:r>
              <a:rPr lang="en-US" dirty="0" err="1"/>
              <a:t>PrEP</a:t>
            </a:r>
            <a:r>
              <a:rPr lang="en-US" dirty="0"/>
              <a:t> delivery </a:t>
            </a:r>
            <a:r>
              <a:rPr lang="en-US" b="1" dirty="0"/>
              <a:t>because of existing services for the prevention of mother-to-child transmission and integrated HIV testing and retesting of HIV-uninfected women</a:t>
            </a:r>
            <a:r>
              <a:rPr lang="en-US" dirty="0"/>
              <a:t>; however, it also indicates that advising and dispensing </a:t>
            </a:r>
            <a:r>
              <a:rPr lang="en-US" dirty="0" err="1"/>
              <a:t>PrEP</a:t>
            </a:r>
            <a:r>
              <a:rPr lang="en-US" dirty="0"/>
              <a:t> are, alone, unlikely to be sufficient to protect all pregnant women at risk for HIV.</a:t>
            </a:r>
          </a:p>
        </p:txBody>
      </p:sp>
    </p:spTree>
    <p:extLst>
      <p:ext uri="{BB962C8B-B14F-4D97-AF65-F5344CB8AC3E}">
        <p14:creationId xmlns:p14="http://schemas.microsoft.com/office/powerpoint/2010/main" val="3253039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9934-BA0E-4F19-85BC-3B384F0C0F4E}"/>
              </a:ext>
            </a:extLst>
          </p:cNvPr>
          <p:cNvSpPr>
            <a:spLocks noGrp="1"/>
          </p:cNvSpPr>
          <p:nvPr>
            <p:ph type="title"/>
          </p:nvPr>
        </p:nvSpPr>
        <p:spPr/>
        <p:txBody>
          <a:bodyPr/>
          <a:lstStyle/>
          <a:p>
            <a:r>
              <a:rPr lang="en-US" dirty="0"/>
              <a:t>U.S. Context</a:t>
            </a:r>
          </a:p>
        </p:txBody>
      </p:sp>
      <p:sp>
        <p:nvSpPr>
          <p:cNvPr id="3" name="Content Placeholder 2">
            <a:extLst>
              <a:ext uri="{FF2B5EF4-FFF2-40B4-BE49-F238E27FC236}">
                <a16:creationId xmlns:a16="http://schemas.microsoft.com/office/drawing/2014/main" id="{75318204-06A3-4BAB-A9DF-7E9E24440418}"/>
              </a:ext>
            </a:extLst>
          </p:cNvPr>
          <p:cNvSpPr>
            <a:spLocks noGrp="1"/>
          </p:cNvSpPr>
          <p:nvPr>
            <p:ph idx="1"/>
          </p:nvPr>
        </p:nvSpPr>
        <p:spPr>
          <a:xfrm>
            <a:off x="607997" y="1114750"/>
            <a:ext cx="11071946" cy="4013633"/>
          </a:xfrm>
        </p:spPr>
        <p:txBody>
          <a:bodyPr/>
          <a:lstStyle/>
          <a:p>
            <a:r>
              <a:rPr lang="en-US" dirty="0"/>
              <a:t>Limited literature on how to operationalize </a:t>
            </a:r>
            <a:r>
              <a:rPr lang="en-US" dirty="0" err="1"/>
              <a:t>PrEP</a:t>
            </a:r>
            <a:r>
              <a:rPr lang="en-US" dirty="0"/>
              <a:t> in routine prenatal and postpartum care</a:t>
            </a:r>
          </a:p>
          <a:p>
            <a:endParaRPr lang="en-US" dirty="0"/>
          </a:p>
          <a:p>
            <a:r>
              <a:rPr lang="en-US" dirty="0"/>
              <a:t>Findings presented at OB/GYN Grand Rounds resulted in buy-in</a:t>
            </a:r>
          </a:p>
          <a:p>
            <a:endParaRPr lang="en-US" dirty="0"/>
          </a:p>
          <a:p>
            <a:r>
              <a:rPr lang="en-US" dirty="0"/>
              <a:t>Implementation strategies</a:t>
            </a:r>
          </a:p>
          <a:p>
            <a:pPr lvl="1"/>
            <a:r>
              <a:rPr lang="en-US" dirty="0"/>
              <a:t>Clinical protocols</a:t>
            </a:r>
          </a:p>
          <a:p>
            <a:pPr lvl="1"/>
            <a:r>
              <a:rPr lang="en-US" dirty="0"/>
              <a:t>Smart order set and smart phrases embedded in EMR</a:t>
            </a:r>
          </a:p>
          <a:p>
            <a:pPr lvl="1"/>
            <a:r>
              <a:rPr lang="en-US" dirty="0"/>
              <a:t>Involvement care coordinators and </a:t>
            </a:r>
            <a:r>
              <a:rPr lang="en-US" dirty="0" err="1"/>
              <a:t>PrEP</a:t>
            </a:r>
            <a:r>
              <a:rPr lang="en-US" dirty="0"/>
              <a:t> navigator</a:t>
            </a:r>
          </a:p>
          <a:p>
            <a:pPr lvl="1"/>
            <a:r>
              <a:rPr lang="en-US" dirty="0"/>
              <a:t>Going away from using risk-based </a:t>
            </a:r>
            <a:r>
              <a:rPr lang="en-US" dirty="0" err="1"/>
              <a:t>PrEP</a:t>
            </a:r>
            <a:r>
              <a:rPr lang="en-US" dirty="0"/>
              <a:t> counseling</a:t>
            </a:r>
          </a:p>
          <a:p>
            <a:pPr lvl="1"/>
            <a:r>
              <a:rPr lang="en-US" dirty="0"/>
              <a:t>Asking about partner HIV status </a:t>
            </a:r>
          </a:p>
          <a:p>
            <a:pPr lvl="1"/>
            <a:endParaRPr lang="en-US" dirty="0"/>
          </a:p>
        </p:txBody>
      </p:sp>
    </p:spTree>
    <p:extLst>
      <p:ext uri="{BB962C8B-B14F-4D97-AF65-F5344CB8AC3E}">
        <p14:creationId xmlns:p14="http://schemas.microsoft.com/office/powerpoint/2010/main" val="2011891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0E7985-6676-4794-BEA8-D88801F1E12F}"/>
              </a:ext>
            </a:extLst>
          </p:cNvPr>
          <p:cNvPicPr>
            <a:picLocks noChangeAspect="1"/>
          </p:cNvPicPr>
          <p:nvPr/>
        </p:nvPicPr>
        <p:blipFill>
          <a:blip r:embed="rId2"/>
          <a:stretch>
            <a:fillRect/>
          </a:stretch>
        </p:blipFill>
        <p:spPr>
          <a:xfrm>
            <a:off x="2114551" y="194675"/>
            <a:ext cx="6591300" cy="6163850"/>
          </a:xfrm>
          <a:prstGeom prst="rect">
            <a:avLst/>
          </a:prstGeom>
        </p:spPr>
      </p:pic>
      <p:sp>
        <p:nvSpPr>
          <p:cNvPr id="6" name="Oval 5">
            <a:extLst>
              <a:ext uri="{FF2B5EF4-FFF2-40B4-BE49-F238E27FC236}">
                <a16:creationId xmlns:a16="http://schemas.microsoft.com/office/drawing/2014/main" id="{00AE3B86-1A3F-495D-ACAD-21030060260A}"/>
              </a:ext>
            </a:extLst>
          </p:cNvPr>
          <p:cNvSpPr/>
          <p:nvPr/>
        </p:nvSpPr>
        <p:spPr bwMode="auto">
          <a:xfrm>
            <a:off x="2238375" y="1924050"/>
            <a:ext cx="2343151" cy="847725"/>
          </a:xfrm>
          <a:prstGeom prst="ellipse">
            <a:avLst/>
          </a:prstGeom>
          <a:noFill/>
          <a:ln w="9525" cap="flat" cmpd="sng" algn="ctr">
            <a:solidFill>
              <a:schemeClr val="tx2">
                <a:lumMod val="60000"/>
                <a:lumOff val="4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solidFill>
                  <a:schemeClr val="tx2"/>
                </a:solid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363527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a:extLst>
              <a:ext uri="{FF2B5EF4-FFF2-40B4-BE49-F238E27FC236}">
                <a16:creationId xmlns:a16="http://schemas.microsoft.com/office/drawing/2014/main" id="{BD398D24-62E7-4C2E-BAE8-96257102074E}"/>
              </a:ext>
            </a:extLst>
          </p:cNvPr>
          <p:cNvSpPr>
            <a:spLocks noGrp="1" noChangeArrowheads="1"/>
          </p:cNvSpPr>
          <p:nvPr>
            <p:ph type="title"/>
          </p:nvPr>
        </p:nvSpPr>
        <p:spPr/>
        <p:txBody>
          <a:bodyPr/>
          <a:lstStyle/>
          <a:p>
            <a:r>
              <a:rPr lang="en-US" altLang="en-US" dirty="0"/>
              <a:t>Global Perspective</a:t>
            </a:r>
          </a:p>
        </p:txBody>
      </p:sp>
      <p:sp>
        <p:nvSpPr>
          <p:cNvPr id="23555" name="Content Placeholder 4">
            <a:extLst>
              <a:ext uri="{FF2B5EF4-FFF2-40B4-BE49-F238E27FC236}">
                <a16:creationId xmlns:a16="http://schemas.microsoft.com/office/drawing/2014/main" id="{1C9F8D70-E5B8-4B86-8295-E873E33DBFB6}"/>
              </a:ext>
            </a:extLst>
          </p:cNvPr>
          <p:cNvSpPr>
            <a:spLocks noGrp="1" noChangeArrowheads="1"/>
          </p:cNvSpPr>
          <p:nvPr>
            <p:ph sz="quarter" idx="13"/>
          </p:nvPr>
        </p:nvSpPr>
        <p:spPr>
          <a:xfrm>
            <a:off x="514350" y="1162051"/>
            <a:ext cx="4171950" cy="2838952"/>
          </a:xfrm>
        </p:spPr>
        <p:txBody>
          <a:bodyPr/>
          <a:lstStyle/>
          <a:p>
            <a:r>
              <a:rPr lang="en-GB" altLang="en-US" dirty="0"/>
              <a:t>37.9 million people living with HIV worldwide </a:t>
            </a:r>
          </a:p>
          <a:p>
            <a:pPr lvl="1"/>
            <a:r>
              <a:rPr lang="en-GB" altLang="en-US" sz="2000" dirty="0"/>
              <a:t>55% WOMEN</a:t>
            </a:r>
          </a:p>
          <a:p>
            <a:pPr lvl="1"/>
            <a:r>
              <a:rPr lang="en-GB" altLang="en-US" sz="2000" dirty="0"/>
              <a:t>Majority of new cases in Africa, up to 79% in Southern and Eastern Africa</a:t>
            </a:r>
          </a:p>
          <a:p>
            <a:r>
              <a:rPr lang="en-GB" altLang="en-US" dirty="0"/>
              <a:t>Globally, 1.3 million women with  HIV become pregnant each year</a:t>
            </a:r>
          </a:p>
        </p:txBody>
      </p:sp>
      <p:pic>
        <p:nvPicPr>
          <p:cNvPr id="23556" name="Content Placeholder 7">
            <a:extLst>
              <a:ext uri="{FF2B5EF4-FFF2-40B4-BE49-F238E27FC236}">
                <a16:creationId xmlns:a16="http://schemas.microsoft.com/office/drawing/2014/main" id="{79B8F302-D025-432F-A3BE-867D2279172A}"/>
              </a:ext>
            </a:extLst>
          </p:cNvPr>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t="-17233" b="-17233"/>
          <a:stretch>
            <a:fillRect/>
          </a:stretch>
        </p:blipFill>
        <p:spPr>
          <a:xfrm>
            <a:off x="5238750" y="476872"/>
            <a:ext cx="6153150" cy="5369698"/>
          </a:xfrm>
        </p:spPr>
      </p:pic>
      <p:sp>
        <p:nvSpPr>
          <p:cNvPr id="23557" name="TextBox 6">
            <a:extLst>
              <a:ext uri="{FF2B5EF4-FFF2-40B4-BE49-F238E27FC236}">
                <a16:creationId xmlns:a16="http://schemas.microsoft.com/office/drawing/2014/main" id="{6C9227B5-EE5B-43B6-ACAB-E9D9DF665414}"/>
              </a:ext>
            </a:extLst>
          </p:cNvPr>
          <p:cNvSpPr txBox="1">
            <a:spLocks noChangeArrowheads="1"/>
          </p:cNvSpPr>
          <p:nvPr/>
        </p:nvSpPr>
        <p:spPr bwMode="auto">
          <a:xfrm>
            <a:off x="854076" y="6408380"/>
            <a:ext cx="8194675" cy="31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pPr>
              <a:lnSpc>
                <a:spcPct val="82000"/>
              </a:lnSpc>
            </a:pPr>
            <a:r>
              <a:rPr lang="en-US" altLang="en-US" sz="900" dirty="0"/>
              <a:t>Global HIV &amp; AIDS statistics — 2019 fact sheet. UNAIDS website. www.unaids.org/en/resources/fact-sheet.; Facts and figures: HIV and AIDS. UN Women website. www.unwomen.org/en/what-we-do/hiv-and-aids/facts-and-figures.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0B4E2-AC61-488F-860B-DCBEDBADF5C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BA7A066-9CA5-43A1-A60A-84D1FD6C3EB6}"/>
              </a:ext>
            </a:extLst>
          </p:cNvPr>
          <p:cNvPicPr>
            <a:picLocks noGrp="1" noChangeAspect="1"/>
          </p:cNvPicPr>
          <p:nvPr>
            <p:ph idx="1"/>
          </p:nvPr>
        </p:nvPicPr>
        <p:blipFill>
          <a:blip r:embed="rId2"/>
          <a:stretch>
            <a:fillRect/>
          </a:stretch>
        </p:blipFill>
        <p:spPr>
          <a:xfrm>
            <a:off x="1666240" y="738512"/>
            <a:ext cx="8859520" cy="4851642"/>
          </a:xfrm>
        </p:spPr>
      </p:pic>
    </p:spTree>
    <p:extLst>
      <p:ext uri="{BB962C8B-B14F-4D97-AF65-F5344CB8AC3E}">
        <p14:creationId xmlns:p14="http://schemas.microsoft.com/office/powerpoint/2010/main" val="3648542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0042E-9F58-4DB1-B61E-7545FDB903E0}"/>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B69AA723-F0E0-4E7F-AD80-003B13179A8F}"/>
              </a:ext>
            </a:extLst>
          </p:cNvPr>
          <p:cNvSpPr>
            <a:spLocks noGrp="1"/>
          </p:cNvSpPr>
          <p:nvPr>
            <p:ph idx="1"/>
          </p:nvPr>
        </p:nvSpPr>
        <p:spPr>
          <a:xfrm>
            <a:off x="607997" y="1114750"/>
            <a:ext cx="11071946" cy="5095980"/>
          </a:xfrm>
        </p:spPr>
        <p:txBody>
          <a:bodyPr/>
          <a:lstStyle/>
          <a:p>
            <a:pPr algn="l"/>
            <a:r>
              <a:rPr lang="en-US" dirty="0"/>
              <a:t>Pr</a:t>
            </a:r>
            <a:r>
              <a:rPr lang="en-US" b="0" i="0" u="none" strike="noStrike" baseline="0" dirty="0"/>
              <a:t>egnant women in HIV–</a:t>
            </a:r>
            <a:r>
              <a:rPr lang="en-US" b="0" i="0" u="none" strike="noStrike" baseline="0" dirty="0" err="1"/>
              <a:t>serodiscordant</a:t>
            </a:r>
            <a:r>
              <a:rPr lang="en-US" b="0" i="0" u="none" strike="noStrike" baseline="0" dirty="0"/>
              <a:t> partnerships are at risk of HIV acquisition when the partner with infection is not on ART or not virally suppressed.</a:t>
            </a:r>
          </a:p>
          <a:p>
            <a:pPr algn="l"/>
            <a:endParaRPr lang="en-US" b="0" i="0" u="none" strike="noStrike" baseline="0" dirty="0"/>
          </a:p>
          <a:p>
            <a:pPr algn="l"/>
            <a:r>
              <a:rPr lang="en-US" b="0" i="0" u="none" strike="noStrike" baseline="0" dirty="0"/>
              <a:t>Pregnant women in </a:t>
            </a:r>
            <a:r>
              <a:rPr lang="en-US" b="0" i="0" u="none" strike="noStrike" baseline="0" dirty="0" err="1"/>
              <a:t>serodisordant</a:t>
            </a:r>
            <a:r>
              <a:rPr lang="en-US" b="0" i="0" u="none" strike="noStrike" baseline="0" dirty="0"/>
              <a:t> relationship are more likely to initiate and maintain </a:t>
            </a:r>
            <a:r>
              <a:rPr lang="en-US" b="0" i="0" u="none" strike="noStrike" baseline="0" dirty="0" err="1"/>
              <a:t>PrEP.</a:t>
            </a:r>
            <a:endParaRPr lang="en-US" b="0" i="0" u="none" strike="noStrike" baseline="0" dirty="0"/>
          </a:p>
          <a:p>
            <a:pPr algn="l"/>
            <a:endParaRPr lang="en-US" b="0" i="0" u="none" strike="noStrike" baseline="0" dirty="0"/>
          </a:p>
          <a:p>
            <a:pPr algn="l"/>
            <a:r>
              <a:rPr lang="en-US" dirty="0"/>
              <a:t>A</a:t>
            </a:r>
            <a:r>
              <a:rPr lang="en-US" b="0" i="0" u="none" strike="noStrike" baseline="0" dirty="0"/>
              <a:t> significant number of men do not know their HIV status because of lack of access to primary care resulting in lack of HIV testing. Among those who are aware of their status, a large proportion do not disclose to their female partners.</a:t>
            </a:r>
            <a:r>
              <a:rPr lang="en-US" b="0" i="0" u="none" strike="noStrike" baseline="30000" dirty="0"/>
              <a:t>1</a:t>
            </a:r>
          </a:p>
          <a:p>
            <a:pPr algn="l"/>
            <a:endParaRPr lang="en-US" b="0" i="0" u="none" strike="noStrike" baseline="30000" dirty="0"/>
          </a:p>
          <a:p>
            <a:pPr algn="l"/>
            <a:r>
              <a:rPr lang="en-US" b="0" i="0" u="none" strike="noStrike" baseline="0" dirty="0"/>
              <a:t>In general, couples struggle to initiate discussions about HIV testing, disclosure, and risk reduction behaviors.</a:t>
            </a:r>
          </a:p>
          <a:p>
            <a:pPr algn="l"/>
            <a:endParaRPr lang="en-US" b="0" i="0" u="none" strike="noStrike" baseline="0" dirty="0"/>
          </a:p>
          <a:p>
            <a:pPr algn="l"/>
            <a:r>
              <a:rPr lang="en-US" dirty="0"/>
              <a:t>Shifting this responsibility to the health care system.</a:t>
            </a:r>
            <a:endParaRPr lang="en-US" b="0" i="0" u="none" strike="noStrike" baseline="30000" dirty="0"/>
          </a:p>
          <a:p>
            <a:pPr algn="l"/>
            <a:endParaRPr lang="en-US" dirty="0"/>
          </a:p>
        </p:txBody>
      </p:sp>
      <p:sp>
        <p:nvSpPr>
          <p:cNvPr id="4" name="TextBox 3">
            <a:extLst>
              <a:ext uri="{FF2B5EF4-FFF2-40B4-BE49-F238E27FC236}">
                <a16:creationId xmlns:a16="http://schemas.microsoft.com/office/drawing/2014/main" id="{13EF6E3B-FBF3-40C4-AA34-9600C09F1026}"/>
              </a:ext>
            </a:extLst>
          </p:cNvPr>
          <p:cNvSpPr txBox="1"/>
          <p:nvPr/>
        </p:nvSpPr>
        <p:spPr bwMode="auto">
          <a:xfrm flipH="1">
            <a:off x="2981739" y="6381128"/>
            <a:ext cx="555266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l"/>
            <a:r>
              <a:rPr lang="en-US" sz="1400" b="1" dirty="0">
                <a:solidFill>
                  <a:schemeClr val="bg1">
                    <a:lumMod val="50000"/>
                  </a:schemeClr>
                </a:solidFill>
              </a:rPr>
              <a:t>1. </a:t>
            </a:r>
            <a:r>
              <a:rPr lang="en-US" sz="1800" b="0" i="0" u="none" strike="noStrike" baseline="0" dirty="0" err="1">
                <a:latin typeface="AdvOTa54b5d5d"/>
              </a:rPr>
              <a:t>Ciccarone</a:t>
            </a:r>
            <a:r>
              <a:rPr lang="en-US" sz="1800" b="0" i="0" u="none" strike="noStrike" baseline="0" dirty="0">
                <a:latin typeface="AdvOTa54b5d5d"/>
              </a:rPr>
              <a:t> DH. Am J Public Health 2003;93:949</a:t>
            </a:r>
            <a:r>
              <a:rPr lang="en-US" sz="1800" b="0" i="0" u="none" strike="noStrike" baseline="0" dirty="0">
                <a:latin typeface="AdvOTa54b5d5d+20"/>
              </a:rPr>
              <a:t>–</a:t>
            </a:r>
            <a:r>
              <a:rPr lang="en-US" sz="1800" b="0" i="0" u="none" strike="noStrike" baseline="0" dirty="0">
                <a:latin typeface="AdvOTa54b5d5d"/>
              </a:rPr>
              <a:t>54.</a:t>
            </a:r>
            <a:endParaRPr lang="en-US" sz="1400" b="1" dirty="0">
              <a:solidFill>
                <a:schemeClr val="bg1">
                  <a:lumMod val="50000"/>
                </a:schemeClr>
              </a:solidFill>
            </a:endParaRPr>
          </a:p>
        </p:txBody>
      </p:sp>
    </p:spTree>
    <p:extLst>
      <p:ext uri="{BB962C8B-B14F-4D97-AF65-F5344CB8AC3E}">
        <p14:creationId xmlns:p14="http://schemas.microsoft.com/office/powerpoint/2010/main" val="5933316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25E78F-30DB-4716-AEBB-F4594FF68777}"/>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id="{8D388307-7395-4216-8E03-D44C1D0781A6}"/>
              </a:ext>
            </a:extLst>
          </p:cNvPr>
          <p:cNvPicPr>
            <a:picLocks noChangeAspect="1"/>
          </p:cNvPicPr>
          <p:nvPr/>
        </p:nvPicPr>
        <p:blipFill>
          <a:blip r:embed="rId3"/>
          <a:stretch>
            <a:fillRect/>
          </a:stretch>
        </p:blipFill>
        <p:spPr>
          <a:xfrm>
            <a:off x="2332383" y="304133"/>
            <a:ext cx="6891130" cy="5782673"/>
          </a:xfrm>
          <a:prstGeom prst="rect">
            <a:avLst/>
          </a:prstGeom>
        </p:spPr>
      </p:pic>
      <p:sp>
        <p:nvSpPr>
          <p:cNvPr id="7" name="TextBox 6">
            <a:extLst>
              <a:ext uri="{FF2B5EF4-FFF2-40B4-BE49-F238E27FC236}">
                <a16:creationId xmlns:a16="http://schemas.microsoft.com/office/drawing/2014/main" id="{CEA118ED-3EC8-45AE-A158-6886C0756DF7}"/>
              </a:ext>
            </a:extLst>
          </p:cNvPr>
          <p:cNvSpPr txBox="1"/>
          <p:nvPr/>
        </p:nvSpPr>
        <p:spPr bwMode="auto">
          <a:xfrm flipH="1">
            <a:off x="1007165" y="6338423"/>
            <a:ext cx="821634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ctr"/>
            <a:r>
              <a:rPr lang="en-US" dirty="0"/>
              <a:t>World Health Organization, 2012. Guidance on couples HIV testing and counselling including ART for treatment and prevention in </a:t>
            </a:r>
            <a:r>
              <a:rPr lang="en-US" dirty="0" err="1"/>
              <a:t>serodiscordant</a:t>
            </a:r>
            <a:r>
              <a:rPr lang="en-US" dirty="0"/>
              <a:t> couples</a:t>
            </a:r>
            <a:endParaRPr lang="en-US" sz="1400" b="1" dirty="0">
              <a:solidFill>
                <a:schemeClr val="bg1">
                  <a:lumMod val="50000"/>
                </a:schemeClr>
              </a:solidFill>
            </a:endParaRPr>
          </a:p>
        </p:txBody>
      </p:sp>
    </p:spTree>
    <p:extLst>
      <p:ext uri="{BB962C8B-B14F-4D97-AF65-F5344CB8AC3E}">
        <p14:creationId xmlns:p14="http://schemas.microsoft.com/office/powerpoint/2010/main" val="9007170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9EEC2-82D2-4D03-8613-1090EE258321}"/>
              </a:ext>
            </a:extLst>
          </p:cNvPr>
          <p:cNvSpPr>
            <a:spLocks noGrp="1"/>
          </p:cNvSpPr>
          <p:nvPr>
            <p:ph type="title"/>
          </p:nvPr>
        </p:nvSpPr>
        <p:spPr>
          <a:xfrm>
            <a:off x="558712" y="105811"/>
            <a:ext cx="11074576" cy="461665"/>
          </a:xfrm>
        </p:spPr>
        <p:txBody>
          <a:bodyPr/>
          <a:lstStyle/>
          <a:p>
            <a:r>
              <a:rPr lang="en-US" dirty="0"/>
              <a:t>Change in clinic work-flow </a:t>
            </a:r>
          </a:p>
        </p:txBody>
      </p:sp>
      <p:pic>
        <p:nvPicPr>
          <p:cNvPr id="4" name="Content Placeholder 3">
            <a:extLst>
              <a:ext uri="{FF2B5EF4-FFF2-40B4-BE49-F238E27FC236}">
                <a16:creationId xmlns:a16="http://schemas.microsoft.com/office/drawing/2014/main" id="{E6A6E1DB-6DDD-4595-9D41-C21036C9C35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875835" y="730628"/>
            <a:ext cx="7387435" cy="5266394"/>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 xmlns:lc="http://schemas.openxmlformats.org/drawingml/2006/lockedCanvas" w="9525">
                <a:solidFill>
                  <a:srgbClr val="000000"/>
                </a:solidFill>
                <a:miter lim="800000"/>
                <a:headEnd/>
                <a:tailEnd/>
              </a14:hiddenLine>
            </a:ext>
          </a:extLst>
        </p:spPr>
      </p:pic>
    </p:spTree>
    <p:extLst>
      <p:ext uri="{BB962C8B-B14F-4D97-AF65-F5344CB8AC3E}">
        <p14:creationId xmlns:p14="http://schemas.microsoft.com/office/powerpoint/2010/main" val="6473996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2874265" y="260629"/>
            <a:ext cx="6367860" cy="3975908"/>
            <a:chOff x="1309508" y="-200099"/>
            <a:chExt cx="5851590" cy="1694213"/>
          </a:xfrm>
        </p:grpSpPr>
        <p:grpSp>
          <p:nvGrpSpPr>
            <p:cNvPr id="46" name="Group 45"/>
            <p:cNvGrpSpPr/>
            <p:nvPr/>
          </p:nvGrpSpPr>
          <p:grpSpPr>
            <a:xfrm>
              <a:off x="1321031" y="306187"/>
              <a:ext cx="5840067" cy="1187927"/>
              <a:chOff x="-1377719" y="-62113"/>
              <a:chExt cx="5840067" cy="1187927"/>
            </a:xfrm>
          </p:grpSpPr>
          <p:sp>
            <p:nvSpPr>
              <p:cNvPr id="50" name="Rectangle 49"/>
              <p:cNvSpPr>
                <a:spLocks noChangeArrowheads="1"/>
              </p:cNvSpPr>
              <p:nvPr/>
            </p:nvSpPr>
            <p:spPr bwMode="auto">
              <a:xfrm>
                <a:off x="2046173" y="-62113"/>
                <a:ext cx="2416175" cy="469997"/>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marL="0" marR="0" algn="ctr">
                  <a:lnSpc>
                    <a:spcPct val="107000"/>
                  </a:lnSpc>
                  <a:spcBef>
                    <a:spcPts val="0"/>
                  </a:spcBef>
                  <a:spcAft>
                    <a:spcPts val="800"/>
                  </a:spcAft>
                </a:pPr>
                <a:r>
                  <a:rPr lang="en-CA" sz="1800" dirty="0">
                    <a:solidFill>
                      <a:schemeClr val="tx1"/>
                    </a:solidFill>
                    <a:effectLst/>
                    <a:ea typeface="Calibri" panose="020F0502020204030204" pitchFamily="34" charset="0"/>
                    <a:cs typeface="Times New Roman" panose="02020603050405020304" pitchFamily="18" charset="0"/>
                  </a:rPr>
                  <a:t>Not approached (n=428)</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Rectangle 51"/>
              <p:cNvSpPr>
                <a:spLocks noChangeArrowheads="1"/>
              </p:cNvSpPr>
              <p:nvPr/>
            </p:nvSpPr>
            <p:spPr bwMode="auto">
              <a:xfrm>
                <a:off x="-1377719" y="693895"/>
                <a:ext cx="2991885" cy="431919"/>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marL="0" marR="0" algn="ctr">
                  <a:lnSpc>
                    <a:spcPct val="107000"/>
                  </a:lnSpc>
                  <a:spcBef>
                    <a:spcPts val="0"/>
                  </a:spcBef>
                  <a:spcAft>
                    <a:spcPts val="800"/>
                  </a:spcAft>
                </a:pPr>
                <a:r>
                  <a:rPr lang="en-CA" sz="1800" dirty="0">
                    <a:solidFill>
                      <a:schemeClr val="tx1"/>
                    </a:solidFill>
                    <a:effectLst/>
                    <a:ea typeface="Calibri" panose="020F0502020204030204" pitchFamily="34" charset="0"/>
                    <a:cs typeface="Times New Roman" panose="02020603050405020304" pitchFamily="18" charset="0"/>
                  </a:rPr>
                  <a:t>Approached for recruitment (n=97, 18%)</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3" name="Straight Arrow Connector 52"/>
              <p:cNvCxnSpPr>
                <a:cxnSpLocks noChangeShapeType="1"/>
              </p:cNvCxnSpPr>
              <p:nvPr/>
            </p:nvCxnSpPr>
            <p:spPr bwMode="auto">
              <a:xfrm flipV="1">
                <a:off x="336357" y="141004"/>
                <a:ext cx="1709818" cy="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48" name="Rectangle 47"/>
            <p:cNvSpPr>
              <a:spLocks noChangeArrowheads="1"/>
            </p:cNvSpPr>
            <p:nvPr/>
          </p:nvSpPr>
          <p:spPr bwMode="auto">
            <a:xfrm>
              <a:off x="1309508" y="-200099"/>
              <a:ext cx="4643798" cy="436761"/>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marL="0" marR="0" algn="ctr">
                <a:lnSpc>
                  <a:spcPct val="107000"/>
                </a:lnSpc>
                <a:spcBef>
                  <a:spcPts val="0"/>
                </a:spcBef>
                <a:spcAft>
                  <a:spcPts val="800"/>
                </a:spcAft>
              </a:pPr>
              <a:r>
                <a:rPr lang="en-CA" sz="1800" dirty="0">
                  <a:solidFill>
                    <a:schemeClr val="tx1"/>
                  </a:solidFill>
                  <a:ea typeface="Calibri" panose="020F0502020204030204" pitchFamily="34" charset="0"/>
                  <a:cs typeface="Times New Roman" panose="02020603050405020304" pitchFamily="18" charset="0"/>
                </a:rPr>
                <a:t>E</a:t>
              </a:r>
              <a:r>
                <a:rPr lang="en-CA" sz="1800" dirty="0">
                  <a:solidFill>
                    <a:schemeClr val="tx1"/>
                  </a:solidFill>
                  <a:effectLst/>
                  <a:ea typeface="Calibri" panose="020F0502020204030204" pitchFamily="34" charset="0"/>
                  <a:cs typeface="Times New Roman" panose="02020603050405020304" pitchFamily="18" charset="0"/>
                </a:rPr>
                <a:t>ligible couples from April 2016-July 2017 (n=525)</a:t>
              </a:r>
            </a:p>
            <a:p>
              <a:pPr marL="0" marR="0" algn="ctr">
                <a:lnSpc>
                  <a:spcPct val="107000"/>
                </a:lnSpc>
                <a:spcBef>
                  <a:spcPts val="0"/>
                </a:spcBef>
                <a:spcAft>
                  <a:spcPts val="800"/>
                </a:spcAft>
              </a:pPr>
              <a:r>
                <a:rPr lang="en-CA" sz="1800" dirty="0">
                  <a:effectLst/>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54" name="Rectangle 1"/>
          <p:cNvSpPr>
            <a:spLocks noChangeArrowheads="1"/>
          </p:cNvSpPr>
          <p:nvPr/>
        </p:nvSpPr>
        <p:spPr bwMode="auto">
          <a:xfrm>
            <a:off x="2874265" y="4895490"/>
            <a:ext cx="2934936" cy="923419"/>
          </a:xfrm>
          <a:prstGeom prst="rect">
            <a:avLst/>
          </a:prstGeom>
          <a:solidFill>
            <a:srgbClr val="FFFFFF"/>
          </a:solidFill>
          <a:ln w="9525">
            <a:solidFill>
              <a:srgbClr val="000000"/>
            </a:solid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800" b="0" i="0" u="none" strike="noStrike" cap="none" normalizeH="0" baseline="0" dirty="0">
                <a:ln>
                  <a:noFill/>
                </a:ln>
                <a:solidFill>
                  <a:srgbClr val="C00000"/>
                </a:solidFill>
                <a:effectLst/>
                <a:ea typeface="Calibri" panose="020F0502020204030204" pitchFamily="34" charset="0"/>
                <a:cs typeface="Arial" panose="020B0604020202020204" pitchFamily="34" charset="0"/>
              </a:rPr>
              <a:t>Consented to the study (n=41, 42%)  </a:t>
            </a:r>
            <a:endParaRPr kumimoji="0" lang="en-CA" altLang="en-US" sz="1800" b="0" i="0" u="none" strike="noStrike" cap="none" normalizeH="0" baseline="0" dirty="0">
              <a:ln>
                <a:noFill/>
              </a:ln>
              <a:solidFill>
                <a:srgbClr val="C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dirty="0">
              <a:ln>
                <a:noFill/>
              </a:ln>
              <a:solidFill>
                <a:schemeClr val="tx1"/>
              </a:solidFill>
              <a:effectLst/>
            </a:endParaRPr>
          </a:p>
        </p:txBody>
      </p:sp>
      <p:cxnSp>
        <p:nvCxnSpPr>
          <p:cNvPr id="55" name="Straight Arrow Connector 54"/>
          <p:cNvCxnSpPr>
            <a:cxnSpLocks noChangeShapeType="1"/>
          </p:cNvCxnSpPr>
          <p:nvPr/>
        </p:nvCxnSpPr>
        <p:spPr bwMode="auto">
          <a:xfrm>
            <a:off x="6134594" y="3766586"/>
            <a:ext cx="714446" cy="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6" name="Rectangle 56"/>
          <p:cNvSpPr>
            <a:spLocks noChangeArrowheads="1"/>
          </p:cNvSpPr>
          <p:nvPr/>
        </p:nvSpPr>
        <p:spPr bwMode="auto">
          <a:xfrm>
            <a:off x="6817690" y="3237019"/>
            <a:ext cx="2629989" cy="1013609"/>
          </a:xfrm>
          <a:prstGeom prst="rect">
            <a:avLst/>
          </a:prstGeom>
          <a:solidFill>
            <a:srgbClr val="FFFFFF"/>
          </a:solidFill>
          <a:ln w="9525">
            <a:solidFill>
              <a:srgbClr val="000000"/>
            </a:solid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Declined (n=56)</a:t>
            </a: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
        <p:nvSpPr>
          <p:cNvPr id="57" name="Rectangle 57"/>
          <p:cNvSpPr>
            <a:spLocks noChangeArrowheads="1"/>
          </p:cNvSpPr>
          <p:nvPr/>
        </p:nvSpPr>
        <p:spPr bwMode="auto">
          <a:xfrm>
            <a:off x="6612778" y="4895489"/>
            <a:ext cx="3161604" cy="923419"/>
          </a:xfrm>
          <a:prstGeom prst="rect">
            <a:avLst/>
          </a:prstGeom>
          <a:solidFill>
            <a:srgbClr val="FFFFFF"/>
          </a:solidFill>
          <a:ln w="9525">
            <a:solidFill>
              <a:srgbClr val="000000"/>
            </a:solid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Completed Decliner Survey (n=41)</a:t>
            </a: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
        <p:nvSpPr>
          <p:cNvPr id="58" name="Rectangle 39"/>
          <p:cNvSpPr>
            <a:spLocks noChangeArrowheads="1"/>
          </p:cNvSpPr>
          <p:nvPr/>
        </p:nvSpPr>
        <p:spPr bwMode="auto">
          <a:xfrm>
            <a:off x="0" y="-9461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1800"/>
          </a:p>
        </p:txBody>
      </p:sp>
      <p:cxnSp>
        <p:nvCxnSpPr>
          <p:cNvPr id="62" name="Straight Arrow Connector 61"/>
          <p:cNvCxnSpPr/>
          <p:nvPr/>
        </p:nvCxnSpPr>
        <p:spPr bwMode="auto">
          <a:xfrm>
            <a:off x="4675909" y="1285601"/>
            <a:ext cx="0" cy="1937327"/>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Arrow Connector 64"/>
          <p:cNvCxnSpPr>
            <a:stCxn id="52" idx="2"/>
          </p:cNvCxnSpPr>
          <p:nvPr/>
        </p:nvCxnSpPr>
        <p:spPr bwMode="auto">
          <a:xfrm flipH="1">
            <a:off x="4514730" y="4236537"/>
            <a:ext cx="1" cy="658952"/>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Arrow Connector 66"/>
          <p:cNvCxnSpPr/>
          <p:nvPr/>
        </p:nvCxnSpPr>
        <p:spPr bwMode="auto">
          <a:xfrm>
            <a:off x="8111904" y="4250628"/>
            <a:ext cx="0" cy="644861"/>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618573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19572-BF68-4AC4-9634-F1EC8124B43E}"/>
              </a:ext>
            </a:extLst>
          </p:cNvPr>
          <p:cNvSpPr>
            <a:spLocks noGrp="1"/>
          </p:cNvSpPr>
          <p:nvPr>
            <p:ph type="title"/>
          </p:nvPr>
        </p:nvSpPr>
        <p:spPr/>
        <p:txBody>
          <a:bodyPr/>
          <a:lstStyle/>
          <a:p>
            <a:r>
              <a:rPr lang="en-US" dirty="0"/>
              <a:t>Participant Characteristics (n=82)</a:t>
            </a:r>
          </a:p>
        </p:txBody>
      </p:sp>
      <p:graphicFrame>
        <p:nvGraphicFramePr>
          <p:cNvPr id="3" name="Table 2"/>
          <p:cNvGraphicFramePr>
            <a:graphicFrameLocks noGrp="1"/>
          </p:cNvGraphicFramePr>
          <p:nvPr>
            <p:extLst>
              <p:ext uri="{D42A27DB-BD31-4B8C-83A1-F6EECF244321}">
                <p14:modId xmlns:p14="http://schemas.microsoft.com/office/powerpoint/2010/main" val="1693865635"/>
              </p:ext>
            </p:extLst>
          </p:nvPr>
        </p:nvGraphicFramePr>
        <p:xfrm>
          <a:off x="648472" y="1513674"/>
          <a:ext cx="11031472" cy="3337560"/>
        </p:xfrm>
        <a:graphic>
          <a:graphicData uri="http://schemas.openxmlformats.org/drawingml/2006/table">
            <a:tbl>
              <a:tblPr firstRow="1" bandRow="1">
                <a:tableStyleId>{5C22544A-7EE6-4342-B048-85BDC9FD1C3A}</a:tableStyleId>
              </a:tblPr>
              <a:tblGrid>
                <a:gridCol w="8031480">
                  <a:extLst>
                    <a:ext uri="{9D8B030D-6E8A-4147-A177-3AD203B41FA5}">
                      <a16:colId xmlns:a16="http://schemas.microsoft.com/office/drawing/2014/main" val="1910844580"/>
                    </a:ext>
                  </a:extLst>
                </a:gridCol>
                <a:gridCol w="2999992">
                  <a:extLst>
                    <a:ext uri="{9D8B030D-6E8A-4147-A177-3AD203B41FA5}">
                      <a16:colId xmlns:a16="http://schemas.microsoft.com/office/drawing/2014/main" val="2843354364"/>
                    </a:ext>
                  </a:extLst>
                </a:gridCol>
              </a:tblGrid>
              <a:tr h="370840">
                <a:tc>
                  <a:txBody>
                    <a:bodyPr/>
                    <a:lstStyle/>
                    <a:p>
                      <a:r>
                        <a:rPr lang="en-US" dirty="0"/>
                        <a:t>Characteristics </a:t>
                      </a:r>
                    </a:p>
                  </a:txBody>
                  <a:tcPr/>
                </a:tc>
                <a:tc>
                  <a:txBody>
                    <a:bodyPr/>
                    <a:lstStyle/>
                    <a:p>
                      <a:r>
                        <a:rPr lang="en-US" dirty="0"/>
                        <a:t>Value</a:t>
                      </a:r>
                    </a:p>
                  </a:txBody>
                  <a:tcPr/>
                </a:tc>
                <a:extLst>
                  <a:ext uri="{0D108BD9-81ED-4DB2-BD59-A6C34878D82A}">
                    <a16:rowId xmlns:a16="http://schemas.microsoft.com/office/drawing/2014/main" val="3519331731"/>
                  </a:ext>
                </a:extLst>
              </a:tr>
              <a:tr h="370840">
                <a:tc>
                  <a:txBody>
                    <a:bodyPr/>
                    <a:lstStyle/>
                    <a:p>
                      <a:r>
                        <a:rPr lang="en-US" dirty="0"/>
                        <a:t>Age (y), mean (SD)</a:t>
                      </a:r>
                    </a:p>
                  </a:txBody>
                  <a:tcPr/>
                </a:tc>
                <a:tc>
                  <a:txBody>
                    <a:bodyPr/>
                    <a:lstStyle/>
                    <a:p>
                      <a:r>
                        <a:rPr lang="en-US" dirty="0"/>
                        <a:t>28±8</a:t>
                      </a:r>
                    </a:p>
                  </a:txBody>
                  <a:tcPr/>
                </a:tc>
                <a:extLst>
                  <a:ext uri="{0D108BD9-81ED-4DB2-BD59-A6C34878D82A}">
                    <a16:rowId xmlns:a16="http://schemas.microsoft.com/office/drawing/2014/main" val="927023653"/>
                  </a:ext>
                </a:extLst>
              </a:tr>
              <a:tr h="370840">
                <a:tc>
                  <a:txBody>
                    <a:bodyPr/>
                    <a:lstStyle/>
                    <a:p>
                      <a:r>
                        <a:rPr lang="en-US" dirty="0"/>
                        <a:t>Black, n (%)</a:t>
                      </a:r>
                    </a:p>
                  </a:txBody>
                  <a:tcPr/>
                </a:tc>
                <a:tc>
                  <a:txBody>
                    <a:bodyPr/>
                    <a:lstStyle/>
                    <a:p>
                      <a:r>
                        <a:rPr lang="en-US" dirty="0"/>
                        <a:t>60 (733)</a:t>
                      </a:r>
                    </a:p>
                  </a:txBody>
                  <a:tcPr/>
                </a:tc>
                <a:extLst>
                  <a:ext uri="{0D108BD9-81ED-4DB2-BD59-A6C34878D82A}">
                    <a16:rowId xmlns:a16="http://schemas.microsoft.com/office/drawing/2014/main" val="3162359247"/>
                  </a:ext>
                </a:extLst>
              </a:tr>
              <a:tr h="370840">
                <a:tc>
                  <a:txBody>
                    <a:bodyPr/>
                    <a:lstStyle/>
                    <a:p>
                      <a:r>
                        <a:rPr lang="en-US" dirty="0"/>
                        <a:t>Hispanic</a:t>
                      </a:r>
                      <a:r>
                        <a:rPr lang="en-US" baseline="0" dirty="0"/>
                        <a:t> or Latino, </a:t>
                      </a:r>
                      <a:r>
                        <a:rPr lang="en-US" dirty="0"/>
                        <a:t>n (%)</a:t>
                      </a:r>
                    </a:p>
                  </a:txBody>
                  <a:tcPr/>
                </a:tc>
                <a:tc>
                  <a:txBody>
                    <a:bodyPr/>
                    <a:lstStyle/>
                    <a:p>
                      <a:r>
                        <a:rPr lang="en-US" dirty="0"/>
                        <a:t>5 (6)</a:t>
                      </a:r>
                    </a:p>
                  </a:txBody>
                  <a:tcPr/>
                </a:tc>
                <a:extLst>
                  <a:ext uri="{0D108BD9-81ED-4DB2-BD59-A6C34878D82A}">
                    <a16:rowId xmlns:a16="http://schemas.microsoft.com/office/drawing/2014/main" val="2388340584"/>
                  </a:ext>
                </a:extLst>
              </a:tr>
              <a:tr h="370840">
                <a:tc>
                  <a:txBody>
                    <a:bodyPr/>
                    <a:lstStyle/>
                    <a:p>
                      <a:r>
                        <a:rPr lang="en-US" dirty="0"/>
                        <a:t>High</a:t>
                      </a:r>
                      <a:r>
                        <a:rPr lang="en-US" baseline="0" dirty="0"/>
                        <a:t> school or lower, </a:t>
                      </a:r>
                      <a:r>
                        <a:rPr lang="en-US" dirty="0"/>
                        <a:t>n (%)</a:t>
                      </a:r>
                    </a:p>
                  </a:txBody>
                  <a:tcPr/>
                </a:tc>
                <a:tc>
                  <a:txBody>
                    <a:bodyPr/>
                    <a:lstStyle/>
                    <a:p>
                      <a:r>
                        <a:rPr lang="en-US" dirty="0"/>
                        <a:t>48 (59)</a:t>
                      </a:r>
                    </a:p>
                  </a:txBody>
                  <a:tcPr/>
                </a:tc>
                <a:extLst>
                  <a:ext uri="{0D108BD9-81ED-4DB2-BD59-A6C34878D82A}">
                    <a16:rowId xmlns:a16="http://schemas.microsoft.com/office/drawing/2014/main" val="3361460431"/>
                  </a:ext>
                </a:extLst>
              </a:tr>
              <a:tr h="370840">
                <a:tc>
                  <a:txBody>
                    <a:bodyPr/>
                    <a:lstStyle/>
                    <a:p>
                      <a:r>
                        <a:rPr lang="en-US" dirty="0"/>
                        <a:t>No. of living children, median (range)</a:t>
                      </a:r>
                    </a:p>
                  </a:txBody>
                  <a:tcPr/>
                </a:tc>
                <a:tc>
                  <a:txBody>
                    <a:bodyPr/>
                    <a:lstStyle/>
                    <a:p>
                      <a:r>
                        <a:rPr lang="en-US" dirty="0"/>
                        <a:t>1 (0-8)</a:t>
                      </a:r>
                    </a:p>
                  </a:txBody>
                  <a:tcPr/>
                </a:tc>
                <a:extLst>
                  <a:ext uri="{0D108BD9-81ED-4DB2-BD59-A6C34878D82A}">
                    <a16:rowId xmlns:a16="http://schemas.microsoft.com/office/drawing/2014/main" val="4191442886"/>
                  </a:ext>
                </a:extLst>
              </a:tr>
              <a:tr h="370840">
                <a:tc>
                  <a:txBody>
                    <a:bodyPr/>
                    <a:lstStyle/>
                    <a:p>
                      <a:r>
                        <a:rPr lang="en-US" baseline="0" dirty="0"/>
                        <a:t>Married, </a:t>
                      </a:r>
                      <a:r>
                        <a:rPr lang="en-US" dirty="0"/>
                        <a:t>n (%)</a:t>
                      </a:r>
                    </a:p>
                  </a:txBody>
                  <a:tcPr/>
                </a:tc>
                <a:tc>
                  <a:txBody>
                    <a:bodyPr/>
                    <a:lstStyle/>
                    <a:p>
                      <a:r>
                        <a:rPr lang="en-US" dirty="0"/>
                        <a:t>18 (22)</a:t>
                      </a:r>
                    </a:p>
                  </a:txBody>
                  <a:tcPr/>
                </a:tc>
                <a:extLst>
                  <a:ext uri="{0D108BD9-81ED-4DB2-BD59-A6C34878D82A}">
                    <a16:rowId xmlns:a16="http://schemas.microsoft.com/office/drawing/2014/main" val="397689080"/>
                  </a:ext>
                </a:extLst>
              </a:tr>
              <a:tr h="370840">
                <a:tc>
                  <a:txBody>
                    <a:bodyPr/>
                    <a:lstStyle/>
                    <a:p>
                      <a:r>
                        <a:rPr lang="en-US" dirty="0"/>
                        <a:t>Partners</a:t>
                      </a:r>
                      <a:r>
                        <a:rPr lang="en-US" baseline="0" dirty="0"/>
                        <a:t> living together, </a:t>
                      </a:r>
                      <a:r>
                        <a:rPr lang="en-US" dirty="0"/>
                        <a:t>n (%)</a:t>
                      </a:r>
                    </a:p>
                  </a:txBody>
                  <a:tcPr/>
                </a:tc>
                <a:tc>
                  <a:txBody>
                    <a:bodyPr/>
                    <a:lstStyle/>
                    <a:p>
                      <a:r>
                        <a:rPr lang="en-US" dirty="0"/>
                        <a:t>58 (71)</a:t>
                      </a:r>
                    </a:p>
                  </a:txBody>
                  <a:tcPr/>
                </a:tc>
                <a:extLst>
                  <a:ext uri="{0D108BD9-81ED-4DB2-BD59-A6C34878D82A}">
                    <a16:rowId xmlns:a16="http://schemas.microsoft.com/office/drawing/2014/main" val="2857507553"/>
                  </a:ext>
                </a:extLst>
              </a:tr>
              <a:tr h="370840">
                <a:tc>
                  <a:txBody>
                    <a:bodyPr/>
                    <a:lstStyle/>
                    <a:p>
                      <a:r>
                        <a:rPr lang="en-US" dirty="0"/>
                        <a:t>Receive emotional support from</a:t>
                      </a:r>
                      <a:r>
                        <a:rPr lang="en-US" baseline="0" dirty="0"/>
                        <a:t> your partner? Yes, </a:t>
                      </a:r>
                      <a:r>
                        <a:rPr lang="en-US" dirty="0"/>
                        <a:t>n (%)</a:t>
                      </a:r>
                    </a:p>
                  </a:txBody>
                  <a:tcPr/>
                </a:tc>
                <a:tc>
                  <a:txBody>
                    <a:bodyPr/>
                    <a:lstStyle/>
                    <a:p>
                      <a:r>
                        <a:rPr lang="en-US" dirty="0"/>
                        <a:t>76 (93)</a:t>
                      </a:r>
                    </a:p>
                  </a:txBody>
                  <a:tcPr/>
                </a:tc>
                <a:extLst>
                  <a:ext uri="{0D108BD9-81ED-4DB2-BD59-A6C34878D82A}">
                    <a16:rowId xmlns:a16="http://schemas.microsoft.com/office/drawing/2014/main" val="1808457368"/>
                  </a:ext>
                </a:extLst>
              </a:tr>
            </a:tbl>
          </a:graphicData>
        </a:graphic>
      </p:graphicFrame>
    </p:spTree>
    <p:extLst>
      <p:ext uri="{BB962C8B-B14F-4D97-AF65-F5344CB8AC3E}">
        <p14:creationId xmlns:p14="http://schemas.microsoft.com/office/powerpoint/2010/main" val="17453521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B898D-569D-4D8D-ABA3-BB4BC9B04348}"/>
              </a:ext>
            </a:extLst>
          </p:cNvPr>
          <p:cNvSpPr>
            <a:spLocks noGrp="1"/>
          </p:cNvSpPr>
          <p:nvPr>
            <p:ph type="title"/>
          </p:nvPr>
        </p:nvSpPr>
        <p:spPr/>
        <p:txBody>
          <a:bodyPr/>
          <a:lstStyle/>
          <a:p>
            <a:r>
              <a:rPr lang="en-US" dirty="0"/>
              <a:t>Barriers to intervention uptake </a:t>
            </a:r>
          </a:p>
        </p:txBody>
      </p:sp>
      <p:sp>
        <p:nvSpPr>
          <p:cNvPr id="3" name="Content Placeholder 2">
            <a:extLst>
              <a:ext uri="{FF2B5EF4-FFF2-40B4-BE49-F238E27FC236}">
                <a16:creationId xmlns:a16="http://schemas.microsoft.com/office/drawing/2014/main" id="{DCD33A05-8715-462E-90D7-8458DC8895B4}"/>
              </a:ext>
            </a:extLst>
          </p:cNvPr>
          <p:cNvSpPr>
            <a:spLocks noGrp="1"/>
          </p:cNvSpPr>
          <p:nvPr>
            <p:ph idx="1"/>
          </p:nvPr>
        </p:nvSpPr>
        <p:spPr>
          <a:xfrm>
            <a:off x="607997" y="1114750"/>
            <a:ext cx="11071946" cy="4198299"/>
          </a:xfrm>
        </p:spPr>
        <p:txBody>
          <a:bodyPr/>
          <a:lstStyle/>
          <a:p>
            <a:pPr algn="l"/>
            <a:r>
              <a:rPr lang="en-US" dirty="0"/>
              <a:t>L</a:t>
            </a:r>
            <a:r>
              <a:rPr lang="en-US" b="0" i="0" u="none" strike="noStrike" baseline="0" dirty="0"/>
              <a:t>ow initial enthusiasm from the patients.</a:t>
            </a:r>
          </a:p>
          <a:p>
            <a:pPr marL="0" indent="0" algn="l">
              <a:buNone/>
            </a:pPr>
            <a:r>
              <a:rPr lang="en-US" b="0" i="0" u="none" strike="noStrike" baseline="0" dirty="0"/>
              <a:t> </a:t>
            </a:r>
          </a:p>
          <a:p>
            <a:pPr algn="l"/>
            <a:r>
              <a:rPr lang="en-US" b="0" i="0" u="none" strike="noStrike" baseline="0" dirty="0"/>
              <a:t>Low show-</a:t>
            </a:r>
            <a:r>
              <a:rPr lang="en-US" dirty="0"/>
              <a:t>up rate of</a:t>
            </a:r>
            <a:r>
              <a:rPr lang="en-US" b="0" i="0" u="none" strike="noStrike" baseline="0" dirty="0"/>
              <a:t> male partners . </a:t>
            </a:r>
          </a:p>
          <a:p>
            <a:pPr algn="l"/>
            <a:endParaRPr lang="en-US" b="0" i="0" u="none" strike="noStrike" baseline="0" dirty="0"/>
          </a:p>
          <a:p>
            <a:pPr algn="l"/>
            <a:r>
              <a:rPr lang="en-US" b="0" i="0" u="none" strike="noStrike" baseline="0" dirty="0"/>
              <a:t>Among the partners who came, some of them did not have an identification card, which was originally needed to confirm the man’s identity and create an entry in the EMR. After discussion with the clinic leadership, this requirement was waived. </a:t>
            </a:r>
          </a:p>
          <a:p>
            <a:pPr algn="l"/>
            <a:endParaRPr lang="en-US" b="0" i="0" u="none" strike="noStrike" baseline="0" dirty="0"/>
          </a:p>
          <a:p>
            <a:pPr algn="l"/>
            <a:r>
              <a:rPr lang="en-US" dirty="0"/>
              <a:t>T</a:t>
            </a:r>
            <a:r>
              <a:rPr lang="en-US" b="0" i="0" u="none" strike="noStrike" baseline="0" dirty="0"/>
              <a:t>urnover of the trained tester occurred, which required identifying and additional training. </a:t>
            </a:r>
          </a:p>
          <a:p>
            <a:pPr algn="l"/>
            <a:endParaRPr lang="en-US" b="0" i="0" u="none" strike="noStrike" baseline="0" dirty="0"/>
          </a:p>
          <a:p>
            <a:pPr algn="l"/>
            <a:r>
              <a:rPr lang="en-US" dirty="0"/>
              <a:t>N</a:t>
            </a:r>
            <a:r>
              <a:rPr lang="en-US" b="0" i="0" u="none" strike="noStrike" baseline="0" dirty="0"/>
              <a:t>o funds/limited resources allocated to CHTC.</a:t>
            </a:r>
            <a:endParaRPr lang="en-US" dirty="0"/>
          </a:p>
        </p:txBody>
      </p:sp>
    </p:spTree>
    <p:extLst>
      <p:ext uri="{BB962C8B-B14F-4D97-AF65-F5344CB8AC3E}">
        <p14:creationId xmlns:p14="http://schemas.microsoft.com/office/powerpoint/2010/main" val="33150827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492E6-FCD0-429A-9512-EC21472EA20D}"/>
              </a:ext>
            </a:extLst>
          </p:cNvPr>
          <p:cNvSpPr>
            <a:spLocks noGrp="1"/>
          </p:cNvSpPr>
          <p:nvPr>
            <p:ph type="title"/>
          </p:nvPr>
        </p:nvSpPr>
        <p:spPr/>
        <p:txBody>
          <a:bodyPr/>
          <a:lstStyle/>
          <a:p>
            <a:r>
              <a:rPr lang="en-US" dirty="0"/>
              <a:t>Facilitators to intervention uptake</a:t>
            </a:r>
          </a:p>
        </p:txBody>
      </p:sp>
      <p:sp>
        <p:nvSpPr>
          <p:cNvPr id="3" name="Content Placeholder 2">
            <a:extLst>
              <a:ext uri="{FF2B5EF4-FFF2-40B4-BE49-F238E27FC236}">
                <a16:creationId xmlns:a16="http://schemas.microsoft.com/office/drawing/2014/main" id="{E53CD9E4-274A-4290-BA6D-0E9DE20CF254}"/>
              </a:ext>
            </a:extLst>
          </p:cNvPr>
          <p:cNvSpPr>
            <a:spLocks noGrp="1"/>
          </p:cNvSpPr>
          <p:nvPr>
            <p:ph idx="1"/>
          </p:nvPr>
        </p:nvSpPr>
        <p:spPr>
          <a:xfrm>
            <a:off x="607997" y="1114750"/>
            <a:ext cx="11071946" cy="3736634"/>
          </a:xfrm>
        </p:spPr>
        <p:txBody>
          <a:bodyPr/>
          <a:lstStyle/>
          <a:p>
            <a:pPr algn="l"/>
            <a:r>
              <a:rPr lang="en-US" b="0" i="0" u="none" strike="noStrike" baseline="0" dirty="0"/>
              <a:t>Buy-in</a:t>
            </a:r>
            <a:r>
              <a:rPr lang="en-US" dirty="0"/>
              <a:t> from clinic: me</a:t>
            </a:r>
            <a:r>
              <a:rPr lang="en-US" b="0" i="0" u="none" strike="noStrike" baseline="0" dirty="0"/>
              <a:t>dical clinic director and staff viewed couple’s HIV testing and counseling as a high priority, and this support helped to integrate the intervention in the clinic. </a:t>
            </a:r>
          </a:p>
          <a:p>
            <a:pPr algn="l"/>
            <a:endParaRPr lang="en-US" b="0" i="0" u="none" strike="noStrike" baseline="0" dirty="0"/>
          </a:p>
          <a:p>
            <a:pPr algn="l"/>
            <a:r>
              <a:rPr lang="en-US" b="0" i="0" u="none" strike="noStrike" baseline="0" dirty="0"/>
              <a:t>Technical assistance from ID specialists who helped with developing clinical protocols and linkage to HIV care if or when individuals tested positive. </a:t>
            </a:r>
          </a:p>
          <a:p>
            <a:pPr algn="l"/>
            <a:endParaRPr lang="en-US" b="0" i="0" u="none" strike="noStrike" baseline="0" dirty="0"/>
          </a:p>
          <a:p>
            <a:pPr algn="l"/>
            <a:r>
              <a:rPr lang="en-US" b="0" i="0" u="none" strike="noStrike" baseline="0" dirty="0"/>
              <a:t>The clinic was also located within the same building as </a:t>
            </a:r>
            <a:r>
              <a:rPr lang="en-US" dirty="0"/>
              <a:t>the prenatal care clinic</a:t>
            </a:r>
            <a:r>
              <a:rPr lang="en-US" b="0" i="0" u="none" strike="noStrike" baseline="0" dirty="0"/>
              <a:t>.</a:t>
            </a:r>
          </a:p>
          <a:p>
            <a:pPr algn="l"/>
            <a:endParaRPr lang="en-US" b="0" i="0" u="none" strike="noStrike" baseline="0" dirty="0"/>
          </a:p>
          <a:p>
            <a:pPr algn="l"/>
            <a:r>
              <a:rPr lang="en-US" dirty="0"/>
              <a:t>T</a:t>
            </a:r>
            <a:r>
              <a:rPr lang="en-US" b="0" i="0" u="none" strike="noStrike" baseline="0" dirty="0"/>
              <a:t>echnical assistance from the Philadelphia Department of Public Health wo </a:t>
            </a:r>
            <a:r>
              <a:rPr lang="en-US" dirty="0"/>
              <a:t>led the</a:t>
            </a:r>
            <a:r>
              <a:rPr lang="en-US" b="0" i="0" u="none" strike="noStrike" baseline="0" dirty="0"/>
              <a:t> training of the testers.</a:t>
            </a:r>
            <a:endParaRPr lang="en-US" dirty="0"/>
          </a:p>
        </p:txBody>
      </p:sp>
    </p:spTree>
    <p:extLst>
      <p:ext uri="{BB962C8B-B14F-4D97-AF65-F5344CB8AC3E}">
        <p14:creationId xmlns:p14="http://schemas.microsoft.com/office/powerpoint/2010/main" val="21700651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Participant acceptability of the intervention</a:t>
            </a:r>
          </a:p>
        </p:txBody>
      </p:sp>
      <p:graphicFrame>
        <p:nvGraphicFramePr>
          <p:cNvPr id="6" name="Content Placeholder 9"/>
          <p:cNvGraphicFramePr>
            <a:graphicFrameLocks/>
          </p:cNvGraphicFramePr>
          <p:nvPr>
            <p:extLst>
              <p:ext uri="{D42A27DB-BD31-4B8C-83A1-F6EECF244321}">
                <p14:modId xmlns:p14="http://schemas.microsoft.com/office/powerpoint/2010/main" val="2675339645"/>
              </p:ext>
            </p:extLst>
          </p:nvPr>
        </p:nvGraphicFramePr>
        <p:xfrm>
          <a:off x="715259" y="1184563"/>
          <a:ext cx="10854794" cy="4297680"/>
        </p:xfrm>
        <a:graphic>
          <a:graphicData uri="http://schemas.openxmlformats.org/drawingml/2006/table">
            <a:tbl>
              <a:tblPr firstRow="1" bandRow="1">
                <a:tableStyleId>{5C22544A-7EE6-4342-B048-85BDC9FD1C3A}</a:tableStyleId>
              </a:tblPr>
              <a:tblGrid>
                <a:gridCol w="7839923">
                  <a:extLst>
                    <a:ext uri="{9D8B030D-6E8A-4147-A177-3AD203B41FA5}">
                      <a16:colId xmlns:a16="http://schemas.microsoft.com/office/drawing/2014/main" val="1176031369"/>
                    </a:ext>
                  </a:extLst>
                </a:gridCol>
                <a:gridCol w="1600200">
                  <a:extLst>
                    <a:ext uri="{9D8B030D-6E8A-4147-A177-3AD203B41FA5}">
                      <a16:colId xmlns:a16="http://schemas.microsoft.com/office/drawing/2014/main" val="1493397509"/>
                    </a:ext>
                  </a:extLst>
                </a:gridCol>
                <a:gridCol w="1414671">
                  <a:extLst>
                    <a:ext uri="{9D8B030D-6E8A-4147-A177-3AD203B41FA5}">
                      <a16:colId xmlns:a16="http://schemas.microsoft.com/office/drawing/2014/main" val="1365603645"/>
                    </a:ext>
                  </a:extLst>
                </a:gridCol>
              </a:tblGrid>
              <a:tr h="603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Acceptability of CHTC among participants</a:t>
                      </a:r>
                      <a:r>
                        <a:rPr lang="en-US" baseline="0" dirty="0"/>
                        <a:t> (N=82)</a:t>
                      </a:r>
                      <a:endParaRPr lang="en-US" dirty="0"/>
                    </a:p>
                  </a:txBody>
                  <a:tcPr/>
                </a:tc>
                <a:tc>
                  <a:txBody>
                    <a:bodyPr/>
                    <a:lstStyle/>
                    <a:p>
                      <a:r>
                        <a:rPr lang="en-US" dirty="0"/>
                        <a:t>No. of responses</a:t>
                      </a:r>
                    </a:p>
                  </a:txBody>
                  <a:tcPr/>
                </a:tc>
                <a:tc>
                  <a:txBody>
                    <a:bodyPr/>
                    <a:lstStyle/>
                    <a:p>
                      <a:r>
                        <a:rPr lang="en-US" dirty="0"/>
                        <a:t>VAS Score</a:t>
                      </a:r>
                    </a:p>
                    <a:p>
                      <a:r>
                        <a:rPr lang="en-US" dirty="0"/>
                        <a:t>(mean, SD)</a:t>
                      </a:r>
                    </a:p>
                  </a:txBody>
                  <a:tcPr/>
                </a:tc>
                <a:extLst>
                  <a:ext uri="{0D108BD9-81ED-4DB2-BD59-A6C34878D82A}">
                    <a16:rowId xmlns:a16="http://schemas.microsoft.com/office/drawing/2014/main" val="3839919659"/>
                  </a:ext>
                </a:extLst>
              </a:tr>
              <a:tr h="349686">
                <a:tc>
                  <a:txBody>
                    <a:bodyPr/>
                    <a:lstStyle/>
                    <a:p>
                      <a:r>
                        <a:rPr lang="en-US" dirty="0"/>
                        <a:t>How would you rate the quality of the CHTC services you received?</a:t>
                      </a:r>
                    </a:p>
                  </a:txBody>
                  <a:tcPr/>
                </a:tc>
                <a:tc>
                  <a:txBody>
                    <a:bodyPr/>
                    <a:lstStyle/>
                    <a:p>
                      <a:r>
                        <a:rPr lang="en-US" dirty="0"/>
                        <a:t>78</a:t>
                      </a:r>
                    </a:p>
                  </a:txBody>
                  <a:tcPr/>
                </a:tc>
                <a:tc>
                  <a:txBody>
                    <a:bodyPr/>
                    <a:lstStyle/>
                    <a:p>
                      <a:r>
                        <a:rPr lang="en-US" sz="1800" b="0" i="0" u="none" strike="noStrike" kern="1200" baseline="0" dirty="0">
                          <a:solidFill>
                            <a:schemeClr val="dk1"/>
                          </a:solidFill>
                          <a:latin typeface="+mn-lt"/>
                          <a:ea typeface="+mn-ea"/>
                          <a:cs typeface="+mn-cs"/>
                        </a:rPr>
                        <a:t>96±12</a:t>
                      </a:r>
                      <a:endParaRPr lang="en-US" dirty="0"/>
                    </a:p>
                  </a:txBody>
                  <a:tcPr/>
                </a:tc>
                <a:extLst>
                  <a:ext uri="{0D108BD9-81ED-4DB2-BD59-A6C34878D82A}">
                    <a16:rowId xmlns:a16="http://schemas.microsoft.com/office/drawing/2014/main" val="4241972558"/>
                  </a:ext>
                </a:extLst>
              </a:tr>
              <a:tr h="603567">
                <a:tc>
                  <a:txBody>
                    <a:bodyPr/>
                    <a:lstStyle/>
                    <a:p>
                      <a:r>
                        <a:rPr lang="en-US" dirty="0"/>
                        <a:t>Was this counseling session a good format for providing HIV counseling and testing?</a:t>
                      </a:r>
                    </a:p>
                  </a:txBody>
                  <a:tcPr/>
                </a:tc>
                <a:tc>
                  <a:txBody>
                    <a:bodyPr/>
                    <a:lstStyle/>
                    <a:p>
                      <a:r>
                        <a:rPr lang="en-US" dirty="0"/>
                        <a:t>78</a:t>
                      </a:r>
                    </a:p>
                  </a:txBody>
                  <a:tcPr/>
                </a:tc>
                <a:tc>
                  <a:txBody>
                    <a:bodyPr/>
                    <a:lstStyle/>
                    <a:p>
                      <a:r>
                        <a:rPr lang="en-US" dirty="0"/>
                        <a:t>96±7</a:t>
                      </a:r>
                    </a:p>
                  </a:txBody>
                  <a:tcPr/>
                </a:tc>
                <a:extLst>
                  <a:ext uri="{0D108BD9-81ED-4DB2-BD59-A6C34878D82A}">
                    <a16:rowId xmlns:a16="http://schemas.microsoft.com/office/drawing/2014/main" val="3719173742"/>
                  </a:ext>
                </a:extLst>
              </a:tr>
              <a:tr h="349686">
                <a:tc>
                  <a:txBody>
                    <a:bodyPr/>
                    <a:lstStyle/>
                    <a:p>
                      <a:r>
                        <a:rPr lang="en-US" dirty="0"/>
                        <a:t>How well did this counseling session meet your needs?</a:t>
                      </a:r>
                    </a:p>
                  </a:txBody>
                  <a:tcPr/>
                </a:tc>
                <a:tc>
                  <a:txBody>
                    <a:bodyPr/>
                    <a:lstStyle/>
                    <a:p>
                      <a:r>
                        <a:rPr lang="en-US" dirty="0"/>
                        <a:t>76</a:t>
                      </a:r>
                    </a:p>
                  </a:txBody>
                  <a:tcPr/>
                </a:tc>
                <a:tc>
                  <a:txBody>
                    <a:bodyPr/>
                    <a:lstStyle/>
                    <a:p>
                      <a:r>
                        <a:rPr lang="en-US" dirty="0"/>
                        <a:t>93±14</a:t>
                      </a:r>
                    </a:p>
                  </a:txBody>
                  <a:tcPr/>
                </a:tc>
                <a:extLst>
                  <a:ext uri="{0D108BD9-81ED-4DB2-BD59-A6C34878D82A}">
                    <a16:rowId xmlns:a16="http://schemas.microsoft.com/office/drawing/2014/main" val="3115588197"/>
                  </a:ext>
                </a:extLst>
              </a:tr>
              <a:tr h="349686">
                <a:tc>
                  <a:txBody>
                    <a:bodyPr/>
                    <a:lstStyle/>
                    <a:p>
                      <a:r>
                        <a:rPr lang="en-US" dirty="0"/>
                        <a:t>How satisfied are you with counseling services you received?</a:t>
                      </a:r>
                    </a:p>
                  </a:txBody>
                  <a:tcPr/>
                </a:tc>
                <a:tc>
                  <a:txBody>
                    <a:bodyPr/>
                    <a:lstStyle/>
                    <a:p>
                      <a:r>
                        <a:rPr lang="en-US" dirty="0"/>
                        <a:t>77</a:t>
                      </a:r>
                    </a:p>
                  </a:txBody>
                  <a:tcPr/>
                </a:tc>
                <a:tc>
                  <a:txBody>
                    <a:bodyPr/>
                    <a:lstStyle/>
                    <a:p>
                      <a:r>
                        <a:rPr lang="en-US" dirty="0"/>
                        <a:t>95±10</a:t>
                      </a:r>
                    </a:p>
                  </a:txBody>
                  <a:tcPr/>
                </a:tc>
                <a:extLst>
                  <a:ext uri="{0D108BD9-81ED-4DB2-BD59-A6C34878D82A}">
                    <a16:rowId xmlns:a16="http://schemas.microsoft.com/office/drawing/2014/main" val="2454465479"/>
                  </a:ext>
                </a:extLst>
              </a:tr>
              <a:tr h="603567">
                <a:tc>
                  <a:txBody>
                    <a:bodyPr/>
                    <a:lstStyle/>
                    <a:p>
                      <a:r>
                        <a:rPr lang="en-US" dirty="0"/>
                        <a:t>After receiving couple’s counseling, how confident do you feel about talking with your</a:t>
                      </a:r>
                      <a:r>
                        <a:rPr lang="en-US" baseline="0" dirty="0"/>
                        <a:t> </a:t>
                      </a:r>
                      <a:r>
                        <a:rPr lang="en-US" dirty="0"/>
                        <a:t>partner about safe sex?</a:t>
                      </a:r>
                    </a:p>
                  </a:txBody>
                  <a:tcPr/>
                </a:tc>
                <a:tc>
                  <a:txBody>
                    <a:bodyPr/>
                    <a:lstStyle/>
                    <a:p>
                      <a:r>
                        <a:rPr lang="en-US" dirty="0"/>
                        <a:t>76</a:t>
                      </a:r>
                    </a:p>
                  </a:txBody>
                  <a:tcPr/>
                </a:tc>
                <a:tc>
                  <a:txBody>
                    <a:bodyPr/>
                    <a:lstStyle/>
                    <a:p>
                      <a:r>
                        <a:rPr lang="en-US" dirty="0"/>
                        <a:t>96±8</a:t>
                      </a:r>
                    </a:p>
                  </a:txBody>
                  <a:tcPr/>
                </a:tc>
                <a:extLst>
                  <a:ext uri="{0D108BD9-81ED-4DB2-BD59-A6C34878D82A}">
                    <a16:rowId xmlns:a16="http://schemas.microsoft.com/office/drawing/2014/main" val="4068754669"/>
                  </a:ext>
                </a:extLst>
              </a:tr>
              <a:tr h="603567">
                <a:tc>
                  <a:txBody>
                    <a:bodyPr/>
                    <a:lstStyle/>
                    <a:p>
                      <a:r>
                        <a:rPr lang="en-US" dirty="0"/>
                        <a:t>After receiving couple’s counseling, how comfortable do you feel talking with your partner</a:t>
                      </a:r>
                      <a:r>
                        <a:rPr lang="en-US" baseline="0" dirty="0"/>
                        <a:t> </a:t>
                      </a:r>
                      <a:r>
                        <a:rPr lang="en-US" dirty="0"/>
                        <a:t>about safe sex?</a:t>
                      </a:r>
                    </a:p>
                  </a:txBody>
                  <a:tcPr/>
                </a:tc>
                <a:tc>
                  <a:txBody>
                    <a:bodyPr/>
                    <a:lstStyle/>
                    <a:p>
                      <a:r>
                        <a:rPr lang="en-US" dirty="0"/>
                        <a:t>78</a:t>
                      </a:r>
                    </a:p>
                  </a:txBody>
                  <a:tcPr/>
                </a:tc>
                <a:tc>
                  <a:txBody>
                    <a:bodyPr/>
                    <a:lstStyle/>
                    <a:p>
                      <a:r>
                        <a:rPr lang="en-US" dirty="0"/>
                        <a:t>96±7</a:t>
                      </a:r>
                    </a:p>
                  </a:txBody>
                  <a:tcPr/>
                </a:tc>
                <a:extLst>
                  <a:ext uri="{0D108BD9-81ED-4DB2-BD59-A6C34878D82A}">
                    <a16:rowId xmlns:a16="http://schemas.microsoft.com/office/drawing/2014/main" val="568913227"/>
                  </a:ext>
                </a:extLst>
              </a:tr>
              <a:tr h="603567">
                <a:tc>
                  <a:txBody>
                    <a:bodyPr/>
                    <a:lstStyle/>
                    <a:p>
                      <a:r>
                        <a:rPr lang="en-US" dirty="0"/>
                        <a:t>If a friend or family member were in need of HIV testing and counseling, would you</a:t>
                      </a:r>
                      <a:r>
                        <a:rPr lang="en-US" baseline="0" dirty="0"/>
                        <a:t> </a:t>
                      </a:r>
                      <a:r>
                        <a:rPr lang="en-US" dirty="0"/>
                        <a:t>recommend couple’s counseling to them?</a:t>
                      </a:r>
                    </a:p>
                  </a:txBody>
                  <a:tcPr/>
                </a:tc>
                <a:tc>
                  <a:txBody>
                    <a:bodyPr/>
                    <a:lstStyle/>
                    <a:p>
                      <a:r>
                        <a:rPr lang="en-US" dirty="0"/>
                        <a:t>78</a:t>
                      </a:r>
                    </a:p>
                  </a:txBody>
                  <a:tcPr/>
                </a:tc>
                <a:tc>
                  <a:txBody>
                    <a:bodyPr/>
                    <a:lstStyle/>
                    <a:p>
                      <a:r>
                        <a:rPr lang="en-US" dirty="0"/>
                        <a:t>96±10</a:t>
                      </a:r>
                    </a:p>
                  </a:txBody>
                  <a:tcPr/>
                </a:tc>
                <a:extLst>
                  <a:ext uri="{0D108BD9-81ED-4DB2-BD59-A6C34878D82A}">
                    <a16:rowId xmlns:a16="http://schemas.microsoft.com/office/drawing/2014/main" val="1772342737"/>
                  </a:ext>
                </a:extLst>
              </a:tr>
            </a:tbl>
          </a:graphicData>
        </a:graphic>
      </p:graphicFrame>
    </p:spTree>
    <p:extLst>
      <p:ext uri="{BB962C8B-B14F-4D97-AF65-F5344CB8AC3E}">
        <p14:creationId xmlns:p14="http://schemas.microsoft.com/office/powerpoint/2010/main" val="24559855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 Reasons for declining</a:t>
            </a:r>
          </a:p>
        </p:txBody>
      </p:sp>
      <p:graphicFrame>
        <p:nvGraphicFramePr>
          <p:cNvPr id="8" name="Content Placeholder 7"/>
          <p:cNvGraphicFramePr>
            <a:graphicFrameLocks noGrp="1"/>
          </p:cNvGraphicFramePr>
          <p:nvPr>
            <p:ph sz="quarter" idx="4294967295"/>
            <p:extLst>
              <p:ext uri="{D42A27DB-BD31-4B8C-83A1-F6EECF244321}">
                <p14:modId xmlns:p14="http://schemas.microsoft.com/office/powerpoint/2010/main" val="1590649183"/>
              </p:ext>
            </p:extLst>
          </p:nvPr>
        </p:nvGraphicFramePr>
        <p:xfrm>
          <a:off x="755073" y="1507683"/>
          <a:ext cx="10924871" cy="3804282"/>
        </p:xfrm>
        <a:graphic>
          <a:graphicData uri="http://schemas.openxmlformats.org/drawingml/2006/table">
            <a:tbl>
              <a:tblPr firstRow="1" bandRow="1">
                <a:tableStyleId>{5C22544A-7EE6-4342-B048-85BDC9FD1C3A}</a:tableStyleId>
              </a:tblPr>
              <a:tblGrid>
                <a:gridCol w="8771576">
                  <a:extLst>
                    <a:ext uri="{9D8B030D-6E8A-4147-A177-3AD203B41FA5}">
                      <a16:colId xmlns:a16="http://schemas.microsoft.com/office/drawing/2014/main" val="2740870195"/>
                    </a:ext>
                  </a:extLst>
                </a:gridCol>
                <a:gridCol w="2153295">
                  <a:extLst>
                    <a:ext uri="{9D8B030D-6E8A-4147-A177-3AD203B41FA5}">
                      <a16:colId xmlns:a16="http://schemas.microsoft.com/office/drawing/2014/main" val="1179965701"/>
                    </a:ext>
                  </a:extLst>
                </a:gridCol>
              </a:tblGrid>
              <a:tr h="422698">
                <a:tc>
                  <a:txBody>
                    <a:bodyPr/>
                    <a:lstStyle/>
                    <a:p>
                      <a:r>
                        <a:rPr lang="en-US" dirty="0"/>
                        <a:t>Reported reason(s)</a:t>
                      </a:r>
                      <a:r>
                        <a:rPr lang="en-US" baseline="0" dirty="0"/>
                        <a:t> for declining CHCT (n=41 women)</a:t>
                      </a:r>
                      <a:endParaRPr lang="en-US" dirty="0"/>
                    </a:p>
                  </a:txBody>
                  <a:tcPr/>
                </a:tc>
                <a:tc>
                  <a:txBody>
                    <a:bodyPr/>
                    <a:lstStyle/>
                    <a:p>
                      <a:r>
                        <a:rPr lang="en-US" dirty="0"/>
                        <a:t>N (%)</a:t>
                      </a:r>
                    </a:p>
                  </a:txBody>
                  <a:tcPr/>
                </a:tc>
                <a:extLst>
                  <a:ext uri="{0D108BD9-81ED-4DB2-BD59-A6C34878D82A}">
                    <a16:rowId xmlns:a16="http://schemas.microsoft.com/office/drawing/2014/main" val="4168680177"/>
                  </a:ext>
                </a:extLst>
              </a:tr>
              <a:tr h="422698">
                <a:tc>
                  <a:txBody>
                    <a:bodyPr/>
                    <a:lstStyle/>
                    <a:p>
                      <a:r>
                        <a:rPr lang="en-US" dirty="0"/>
                        <a:t>Scheduling conflict for partner</a:t>
                      </a:r>
                    </a:p>
                  </a:txBody>
                  <a:tcPr/>
                </a:tc>
                <a:tc>
                  <a:txBody>
                    <a:bodyPr/>
                    <a:lstStyle/>
                    <a:p>
                      <a:r>
                        <a:rPr lang="en-US" dirty="0"/>
                        <a:t>10 (24)</a:t>
                      </a:r>
                    </a:p>
                  </a:txBody>
                  <a:tcPr/>
                </a:tc>
                <a:extLst>
                  <a:ext uri="{0D108BD9-81ED-4DB2-BD59-A6C34878D82A}">
                    <a16:rowId xmlns:a16="http://schemas.microsoft.com/office/drawing/2014/main" val="3685675818"/>
                  </a:ext>
                </a:extLst>
              </a:tr>
              <a:tr h="422698">
                <a:tc>
                  <a:txBody>
                    <a:bodyPr/>
                    <a:lstStyle/>
                    <a:p>
                      <a:r>
                        <a:rPr lang="en-US" dirty="0"/>
                        <a:t>Don’t need to get tested for HIV</a:t>
                      </a:r>
                    </a:p>
                  </a:txBody>
                  <a:tcPr/>
                </a:tc>
                <a:tc>
                  <a:txBody>
                    <a:bodyPr/>
                    <a:lstStyle/>
                    <a:p>
                      <a:r>
                        <a:rPr lang="en-US" dirty="0"/>
                        <a:t>9 (22)</a:t>
                      </a:r>
                    </a:p>
                  </a:txBody>
                  <a:tcPr/>
                </a:tc>
                <a:extLst>
                  <a:ext uri="{0D108BD9-81ED-4DB2-BD59-A6C34878D82A}">
                    <a16:rowId xmlns:a16="http://schemas.microsoft.com/office/drawing/2014/main" val="1990145253"/>
                  </a:ext>
                </a:extLst>
              </a:tr>
              <a:tr h="422698">
                <a:tc>
                  <a:txBody>
                    <a:bodyPr/>
                    <a:lstStyle/>
                    <a:p>
                      <a:r>
                        <a:rPr lang="en-US" dirty="0"/>
                        <a:t>Partner is incarcerated</a:t>
                      </a:r>
                    </a:p>
                  </a:txBody>
                  <a:tcPr/>
                </a:tc>
                <a:tc>
                  <a:txBody>
                    <a:bodyPr/>
                    <a:lstStyle/>
                    <a:p>
                      <a:r>
                        <a:rPr lang="en-US" dirty="0"/>
                        <a:t>4 (10)</a:t>
                      </a:r>
                    </a:p>
                  </a:txBody>
                  <a:tcPr/>
                </a:tc>
                <a:extLst>
                  <a:ext uri="{0D108BD9-81ED-4DB2-BD59-A6C34878D82A}">
                    <a16:rowId xmlns:a16="http://schemas.microsoft.com/office/drawing/2014/main" val="2332159790"/>
                  </a:ext>
                </a:extLst>
              </a:tr>
              <a:tr h="422698">
                <a:tc>
                  <a:txBody>
                    <a:bodyPr/>
                    <a:lstStyle/>
                    <a:p>
                      <a:r>
                        <a:rPr lang="en-US" dirty="0"/>
                        <a:t>Partner perceived to be at low risk for HIV infection</a:t>
                      </a:r>
                    </a:p>
                  </a:txBody>
                  <a:tcPr/>
                </a:tc>
                <a:tc>
                  <a:txBody>
                    <a:bodyPr/>
                    <a:lstStyle/>
                    <a:p>
                      <a:r>
                        <a:rPr lang="en-US" dirty="0"/>
                        <a:t>3 (7)</a:t>
                      </a:r>
                    </a:p>
                  </a:txBody>
                  <a:tcPr/>
                </a:tc>
                <a:extLst>
                  <a:ext uri="{0D108BD9-81ED-4DB2-BD59-A6C34878D82A}">
                    <a16:rowId xmlns:a16="http://schemas.microsoft.com/office/drawing/2014/main" val="548691151"/>
                  </a:ext>
                </a:extLst>
              </a:tr>
              <a:tr h="422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Partner does not want CHTC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(5)</a:t>
                      </a:r>
                    </a:p>
                  </a:txBody>
                  <a:tcPr/>
                </a:tc>
                <a:extLst>
                  <a:ext uri="{0D108BD9-81ED-4DB2-BD59-A6C34878D82A}">
                    <a16:rowId xmlns:a16="http://schemas.microsoft.com/office/drawing/2014/main" val="1382501521"/>
                  </a:ext>
                </a:extLst>
              </a:tr>
              <a:tr h="422698">
                <a:tc>
                  <a:txBody>
                    <a:bodyPr/>
                    <a:lstStyle/>
                    <a:p>
                      <a:r>
                        <a:rPr lang="en-US" dirty="0"/>
                        <a:t>Woman perceived to be at low risk for HIV infection</a:t>
                      </a:r>
                    </a:p>
                  </a:txBody>
                  <a:tcPr/>
                </a:tc>
                <a:tc>
                  <a:txBody>
                    <a:bodyPr/>
                    <a:lstStyle/>
                    <a:p>
                      <a:r>
                        <a:rPr lang="en-US" dirty="0"/>
                        <a:t>1 (2)</a:t>
                      </a:r>
                    </a:p>
                  </a:txBody>
                  <a:tcPr/>
                </a:tc>
                <a:extLst>
                  <a:ext uri="{0D108BD9-81ED-4DB2-BD59-A6C34878D82A}">
                    <a16:rowId xmlns:a16="http://schemas.microsoft.com/office/drawing/2014/main" val="598448605"/>
                  </a:ext>
                </a:extLst>
              </a:tr>
              <a:tr h="422698">
                <a:tc>
                  <a:txBody>
                    <a:bodyPr/>
                    <a:lstStyle/>
                    <a:p>
                      <a:r>
                        <a:rPr lang="en-US" dirty="0"/>
                        <a:t>Preference</a:t>
                      </a:r>
                      <a:r>
                        <a:rPr lang="en-US" baseline="0" dirty="0"/>
                        <a:t> to knowing HIV status first</a:t>
                      </a:r>
                      <a:endParaRPr lang="en-US" dirty="0"/>
                    </a:p>
                  </a:txBody>
                  <a:tcPr/>
                </a:tc>
                <a:tc>
                  <a:txBody>
                    <a:bodyPr/>
                    <a:lstStyle/>
                    <a:p>
                      <a:r>
                        <a:rPr lang="en-US" dirty="0"/>
                        <a:t>1 (2)</a:t>
                      </a:r>
                    </a:p>
                  </a:txBody>
                  <a:tcPr/>
                </a:tc>
                <a:extLst>
                  <a:ext uri="{0D108BD9-81ED-4DB2-BD59-A6C34878D82A}">
                    <a16:rowId xmlns:a16="http://schemas.microsoft.com/office/drawing/2014/main" val="3692480930"/>
                  </a:ext>
                </a:extLst>
              </a:tr>
              <a:tr h="422698">
                <a:tc>
                  <a:txBody>
                    <a:bodyPr/>
                    <a:lstStyle/>
                    <a:p>
                      <a:r>
                        <a:rPr lang="en-US" dirty="0"/>
                        <a:t>Other reasons</a:t>
                      </a:r>
                    </a:p>
                  </a:txBody>
                  <a:tcPr/>
                </a:tc>
                <a:tc>
                  <a:txBody>
                    <a:bodyPr/>
                    <a:lstStyle/>
                    <a:p>
                      <a:r>
                        <a:rPr lang="en-US" dirty="0"/>
                        <a:t>22 (54)</a:t>
                      </a:r>
                    </a:p>
                  </a:txBody>
                  <a:tcPr/>
                </a:tc>
                <a:extLst>
                  <a:ext uri="{0D108BD9-81ED-4DB2-BD59-A6C34878D82A}">
                    <a16:rowId xmlns:a16="http://schemas.microsoft.com/office/drawing/2014/main" val="1341533577"/>
                  </a:ext>
                </a:extLst>
              </a:tr>
            </a:tbl>
          </a:graphicData>
        </a:graphic>
      </p:graphicFrame>
    </p:spTree>
    <p:extLst>
      <p:ext uri="{BB962C8B-B14F-4D97-AF65-F5344CB8AC3E}">
        <p14:creationId xmlns:p14="http://schemas.microsoft.com/office/powerpoint/2010/main" val="561815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 Placeholder 78">
            <a:extLst>
              <a:ext uri="{FF2B5EF4-FFF2-40B4-BE49-F238E27FC236}">
                <a16:creationId xmlns:a16="http://schemas.microsoft.com/office/drawing/2014/main" id="{9B7A25AB-D726-4BBC-9323-15894BE786BB}"/>
              </a:ext>
            </a:extLst>
          </p:cNvPr>
          <p:cNvSpPr>
            <a:spLocks noGrp="1"/>
          </p:cNvSpPr>
          <p:nvPr>
            <p:ph type="body" idx="1"/>
          </p:nvPr>
        </p:nvSpPr>
        <p:spPr>
          <a:xfrm>
            <a:off x="534620" y="1251773"/>
            <a:ext cx="5356893" cy="935867"/>
          </a:xfrm>
        </p:spPr>
        <p:txBody>
          <a:bodyPr/>
          <a:lstStyle/>
          <a:p>
            <a:r>
              <a:rPr lang="en-US" dirty="0"/>
              <a:t>Heterosexual sex is the predominant mode of transmission </a:t>
            </a:r>
          </a:p>
        </p:txBody>
      </p:sp>
      <p:pic>
        <p:nvPicPr>
          <p:cNvPr id="77" name="Content Placeholder 76">
            <a:extLst>
              <a:ext uri="{FF2B5EF4-FFF2-40B4-BE49-F238E27FC236}">
                <a16:creationId xmlns:a16="http://schemas.microsoft.com/office/drawing/2014/main" id="{DF11EAD4-4ECF-420D-A50A-C7FBB14025DA}"/>
              </a:ext>
            </a:extLst>
          </p:cNvPr>
          <p:cNvPicPr>
            <a:picLocks noGrp="1" noChangeAspect="1"/>
          </p:cNvPicPr>
          <p:nvPr>
            <p:ph sz="half" idx="2"/>
          </p:nvPr>
        </p:nvPicPr>
        <p:blipFill>
          <a:blip r:embed="rId2"/>
          <a:stretch>
            <a:fillRect/>
          </a:stretch>
        </p:blipFill>
        <p:spPr>
          <a:xfrm>
            <a:off x="487963" y="2187639"/>
            <a:ext cx="5581595" cy="3174935"/>
          </a:xfrm>
        </p:spPr>
      </p:pic>
      <p:sp>
        <p:nvSpPr>
          <p:cNvPr id="80" name="Text Placeholder 79">
            <a:extLst>
              <a:ext uri="{FF2B5EF4-FFF2-40B4-BE49-F238E27FC236}">
                <a16:creationId xmlns:a16="http://schemas.microsoft.com/office/drawing/2014/main" id="{3F188668-03BE-41DD-86AE-1C91C0710F3C}"/>
              </a:ext>
            </a:extLst>
          </p:cNvPr>
          <p:cNvSpPr>
            <a:spLocks noGrp="1"/>
          </p:cNvSpPr>
          <p:nvPr>
            <p:ph type="body" sz="quarter" idx="3"/>
          </p:nvPr>
        </p:nvSpPr>
        <p:spPr>
          <a:xfrm>
            <a:off x="6247604" y="1251772"/>
            <a:ext cx="5409773" cy="935867"/>
          </a:xfrm>
        </p:spPr>
        <p:txBody>
          <a:bodyPr/>
          <a:lstStyle/>
          <a:p>
            <a:r>
              <a:rPr lang="en-US" dirty="0"/>
              <a:t>Most infections occur among women of childbearing age</a:t>
            </a:r>
          </a:p>
        </p:txBody>
      </p:sp>
      <p:pic>
        <p:nvPicPr>
          <p:cNvPr id="83" name="Content Placeholder 82">
            <a:extLst>
              <a:ext uri="{FF2B5EF4-FFF2-40B4-BE49-F238E27FC236}">
                <a16:creationId xmlns:a16="http://schemas.microsoft.com/office/drawing/2014/main" id="{5E61D199-B239-4E6D-AD39-18E31ECC58DF}"/>
              </a:ext>
            </a:extLst>
          </p:cNvPr>
          <p:cNvPicPr>
            <a:picLocks noGrp="1" noChangeAspect="1"/>
          </p:cNvPicPr>
          <p:nvPr>
            <p:ph sz="quarter" idx="4"/>
          </p:nvPr>
        </p:nvPicPr>
        <p:blipFill>
          <a:blip r:embed="rId3"/>
          <a:stretch>
            <a:fillRect/>
          </a:stretch>
        </p:blipFill>
        <p:spPr>
          <a:xfrm>
            <a:off x="6148493" y="2543175"/>
            <a:ext cx="5607997" cy="2286000"/>
          </a:xfrm>
        </p:spPr>
      </p:pic>
      <p:sp>
        <p:nvSpPr>
          <p:cNvPr id="78" name="Title 77">
            <a:extLst>
              <a:ext uri="{FF2B5EF4-FFF2-40B4-BE49-F238E27FC236}">
                <a16:creationId xmlns:a16="http://schemas.microsoft.com/office/drawing/2014/main" id="{931E197E-FA4B-4E11-B2D1-236175AC63A1}"/>
              </a:ext>
            </a:extLst>
          </p:cNvPr>
          <p:cNvSpPr>
            <a:spLocks noGrp="1"/>
          </p:cNvSpPr>
          <p:nvPr>
            <p:ph type="title"/>
          </p:nvPr>
        </p:nvSpPr>
        <p:spPr/>
        <p:txBody>
          <a:bodyPr/>
          <a:lstStyle/>
          <a:p>
            <a:r>
              <a:rPr lang="en-US" dirty="0"/>
              <a:t>U.S. Perspective</a:t>
            </a:r>
          </a:p>
        </p:txBody>
      </p:sp>
      <p:sp>
        <p:nvSpPr>
          <p:cNvPr id="84" name="TextBox 83">
            <a:extLst>
              <a:ext uri="{FF2B5EF4-FFF2-40B4-BE49-F238E27FC236}">
                <a16:creationId xmlns:a16="http://schemas.microsoft.com/office/drawing/2014/main" id="{C2510A6F-5525-47C6-B84E-93FB4A7B8DC5}"/>
              </a:ext>
            </a:extLst>
          </p:cNvPr>
          <p:cNvSpPr txBox="1"/>
          <p:nvPr/>
        </p:nvSpPr>
        <p:spPr bwMode="auto">
          <a:xfrm>
            <a:off x="3265559" y="6396232"/>
            <a:ext cx="560799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l"/>
            <a:r>
              <a:rPr lang="en-US" sz="1400" dirty="0"/>
              <a:t>https://www.cdc.gov/hiv/group/gender/women/diagnoses.html</a:t>
            </a:r>
          </a:p>
        </p:txBody>
      </p:sp>
    </p:spTree>
    <p:extLst>
      <p:ext uri="{BB962C8B-B14F-4D97-AF65-F5344CB8AC3E}">
        <p14:creationId xmlns:p14="http://schemas.microsoft.com/office/powerpoint/2010/main" val="35549315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A4A2D-C35F-420D-939E-9B4609440A56}"/>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EE46E706-1177-4BE2-87D2-F9096D7B15C7}"/>
              </a:ext>
            </a:extLst>
          </p:cNvPr>
          <p:cNvSpPr>
            <a:spLocks noGrp="1"/>
          </p:cNvSpPr>
          <p:nvPr>
            <p:ph idx="1"/>
          </p:nvPr>
        </p:nvSpPr>
        <p:spPr>
          <a:xfrm>
            <a:off x="607997" y="1114750"/>
            <a:ext cx="11071946" cy="3428857"/>
          </a:xfrm>
        </p:spPr>
        <p:txBody>
          <a:bodyPr/>
          <a:lstStyle/>
          <a:p>
            <a:r>
              <a:rPr lang="en-US" dirty="0"/>
              <a:t>Focus was on the barriers and facilitators of implementing </a:t>
            </a:r>
            <a:r>
              <a:rPr lang="en-US" b="0" i="0" u="none" strike="noStrike" baseline="0" dirty="0"/>
              <a:t>couple’s HIV testing and counseling.</a:t>
            </a:r>
          </a:p>
          <a:p>
            <a:endParaRPr lang="en-US" b="0" i="0" u="none" strike="noStrike" baseline="0" dirty="0"/>
          </a:p>
          <a:p>
            <a:r>
              <a:rPr lang="en-US" dirty="0"/>
              <a:t>No objective data on </a:t>
            </a:r>
            <a:r>
              <a:rPr lang="en-US" dirty="0" err="1"/>
              <a:t>PrEP</a:t>
            </a:r>
            <a:r>
              <a:rPr lang="en-US" dirty="0"/>
              <a:t> uptake. </a:t>
            </a:r>
          </a:p>
          <a:p>
            <a:endParaRPr lang="en-US" dirty="0"/>
          </a:p>
          <a:p>
            <a:r>
              <a:rPr lang="en-US" dirty="0"/>
              <a:t>Qualitative interviews are needed to understand the mechanisms driving low uptake (stigma vs structural barriers).</a:t>
            </a:r>
          </a:p>
          <a:p>
            <a:endParaRPr lang="en-US" dirty="0"/>
          </a:p>
          <a:p>
            <a:r>
              <a:rPr lang="en-US" dirty="0"/>
              <a:t>No data collected on ways to adapt the intervention to increase uptake (e.g., home-based testing, financial incentives to recover the opportunity time from work </a:t>
            </a:r>
            <a:r>
              <a:rPr lang="en-US" dirty="0" err="1"/>
              <a:t>etc</a:t>
            </a:r>
            <a:r>
              <a:rPr lang="en-US" dirty="0"/>
              <a:t>).</a:t>
            </a:r>
          </a:p>
        </p:txBody>
      </p:sp>
    </p:spTree>
    <p:extLst>
      <p:ext uri="{BB962C8B-B14F-4D97-AF65-F5344CB8AC3E}">
        <p14:creationId xmlns:p14="http://schemas.microsoft.com/office/powerpoint/2010/main" val="27331112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AD39F-00C9-4ADF-9CFD-4BB269F67A72}"/>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62050545-010E-4FB2-99FE-2E9B2F2BF527}"/>
              </a:ext>
            </a:extLst>
          </p:cNvPr>
          <p:cNvSpPr>
            <a:spLocks noGrp="1"/>
          </p:cNvSpPr>
          <p:nvPr>
            <p:ph idx="1"/>
          </p:nvPr>
        </p:nvSpPr>
        <p:spPr>
          <a:xfrm>
            <a:off x="607997" y="1114750"/>
            <a:ext cx="11071946" cy="4706130"/>
          </a:xfrm>
        </p:spPr>
        <p:txBody>
          <a:bodyPr/>
          <a:lstStyle/>
          <a:p>
            <a:pPr algn="l"/>
            <a:r>
              <a:rPr lang="en-US" b="0" i="0" u="none" strike="noStrike" baseline="0" dirty="0"/>
              <a:t>Prenatal care setting can serve as a potential conduit </a:t>
            </a:r>
            <a:r>
              <a:rPr lang="en-US" dirty="0"/>
              <a:t>to expand HIV testing and to deliver </a:t>
            </a:r>
            <a:r>
              <a:rPr lang="en-US" dirty="0" err="1"/>
              <a:t>PrEP</a:t>
            </a:r>
            <a:r>
              <a:rPr lang="en-US" dirty="0"/>
              <a:t> to pregnant women and their partner.</a:t>
            </a:r>
          </a:p>
          <a:p>
            <a:pPr algn="l"/>
            <a:endParaRPr lang="en-US" dirty="0"/>
          </a:p>
          <a:p>
            <a:pPr algn="l"/>
            <a:r>
              <a:rPr lang="en-US" dirty="0"/>
              <a:t>Patient, provider, and clinic-level barriers and facilitators have to be assessed (and addressed) for the effective roll out of </a:t>
            </a:r>
            <a:r>
              <a:rPr lang="en-US" dirty="0" err="1"/>
              <a:t>PrEP.</a:t>
            </a:r>
            <a:endParaRPr lang="en-US" dirty="0"/>
          </a:p>
          <a:p>
            <a:pPr algn="l"/>
            <a:endParaRPr lang="en-US" dirty="0"/>
          </a:p>
          <a:p>
            <a:pPr algn="l"/>
            <a:r>
              <a:rPr lang="en-US" dirty="0"/>
              <a:t>Obtain buy-in from clinic leaders, clinicians and staff to adapt the work-flow or using other evidence-based interventions (such as </a:t>
            </a:r>
            <a:r>
              <a:rPr lang="en-US" b="0" i="0" u="none" strike="noStrike" baseline="0" dirty="0"/>
              <a:t>couple’s HIV testing and counseling) to discussing and initiating </a:t>
            </a:r>
            <a:r>
              <a:rPr lang="en-US" b="0" i="0" u="none" strike="noStrike" baseline="0" dirty="0" err="1"/>
              <a:t>PrEP.</a:t>
            </a:r>
            <a:endParaRPr lang="en-US" b="0" i="0" u="none" strike="noStrike" baseline="0" dirty="0"/>
          </a:p>
          <a:p>
            <a:pPr algn="l"/>
            <a:endParaRPr lang="en-US" b="0" i="0" u="none" strike="noStrike" baseline="0" dirty="0"/>
          </a:p>
          <a:p>
            <a:pPr algn="l"/>
            <a:r>
              <a:rPr lang="en-US" b="0" i="0" u="none" strike="noStrike" baseline="0" dirty="0"/>
              <a:t>Approach has to be acceptable and feasible to the end-user and the clinic and needs to be adapted to the social context of patients’ lives.</a:t>
            </a:r>
          </a:p>
          <a:p>
            <a:pPr marL="0" indent="0" algn="l">
              <a:buNone/>
            </a:pPr>
            <a:endParaRPr lang="en-US" dirty="0"/>
          </a:p>
        </p:txBody>
      </p:sp>
    </p:spTree>
    <p:extLst>
      <p:ext uri="{BB962C8B-B14F-4D97-AF65-F5344CB8AC3E}">
        <p14:creationId xmlns:p14="http://schemas.microsoft.com/office/powerpoint/2010/main" val="13035644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E3CE9-B035-4E33-B365-A024796E3440}"/>
              </a:ext>
            </a:extLst>
          </p:cNvPr>
          <p:cNvSpPr>
            <a:spLocks noGrp="1"/>
          </p:cNvSpPr>
          <p:nvPr>
            <p:ph type="title"/>
          </p:nvPr>
        </p:nvSpPr>
        <p:spPr/>
        <p:txBody>
          <a:bodyPr/>
          <a:lstStyle/>
          <a:p>
            <a:r>
              <a:rPr lang="en-US" dirty="0"/>
              <a:t>Going back to the case</a:t>
            </a:r>
          </a:p>
        </p:txBody>
      </p:sp>
      <p:sp>
        <p:nvSpPr>
          <p:cNvPr id="3" name="Content Placeholder 2">
            <a:extLst>
              <a:ext uri="{FF2B5EF4-FFF2-40B4-BE49-F238E27FC236}">
                <a16:creationId xmlns:a16="http://schemas.microsoft.com/office/drawing/2014/main" id="{10A6E8BC-2180-42EF-ABF6-AE31886AD940}"/>
              </a:ext>
            </a:extLst>
          </p:cNvPr>
          <p:cNvSpPr>
            <a:spLocks noGrp="1"/>
          </p:cNvSpPr>
          <p:nvPr>
            <p:ph idx="1"/>
          </p:nvPr>
        </p:nvSpPr>
        <p:spPr>
          <a:xfrm>
            <a:off x="607997" y="1114750"/>
            <a:ext cx="11071946" cy="2351639"/>
          </a:xfrm>
        </p:spPr>
        <p:txBody>
          <a:bodyPr/>
          <a:lstStyle/>
          <a:p>
            <a:r>
              <a:rPr lang="en-US" dirty="0"/>
              <a:t>Woman acquired HIV through heterosexual sex from her male partner.</a:t>
            </a:r>
          </a:p>
          <a:p>
            <a:endParaRPr lang="en-US" dirty="0"/>
          </a:p>
          <a:p>
            <a:r>
              <a:rPr lang="en-US" dirty="0"/>
              <a:t>She was unaware of his HIV status.</a:t>
            </a:r>
          </a:p>
          <a:p>
            <a:endParaRPr lang="en-US" dirty="0"/>
          </a:p>
          <a:p>
            <a:r>
              <a:rPr lang="en-US" dirty="0"/>
              <a:t>No one during the clinical encounters asked about her partner’s HIV status; therefore, HIV testing was not offered to him.</a:t>
            </a:r>
          </a:p>
        </p:txBody>
      </p:sp>
    </p:spTree>
    <p:extLst>
      <p:ext uri="{BB962C8B-B14F-4D97-AF65-F5344CB8AC3E}">
        <p14:creationId xmlns:p14="http://schemas.microsoft.com/office/powerpoint/2010/main" val="42819389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6A933-3138-4ECE-8080-83E050540300}"/>
              </a:ext>
            </a:extLst>
          </p:cNvPr>
          <p:cNvSpPr>
            <a:spLocks noGrp="1"/>
          </p:cNvSpPr>
          <p:nvPr>
            <p:ph type="title"/>
          </p:nvPr>
        </p:nvSpPr>
        <p:spPr/>
        <p:txBody>
          <a:bodyPr/>
          <a:lstStyle/>
          <a:p>
            <a:r>
              <a:rPr lang="en-US" dirty="0"/>
              <a:t>Acknowledgment </a:t>
            </a:r>
          </a:p>
        </p:txBody>
      </p:sp>
      <p:sp>
        <p:nvSpPr>
          <p:cNvPr id="3" name="Content Placeholder 2">
            <a:extLst>
              <a:ext uri="{FF2B5EF4-FFF2-40B4-BE49-F238E27FC236}">
                <a16:creationId xmlns:a16="http://schemas.microsoft.com/office/drawing/2014/main" id="{EE1E9879-D726-4F59-809F-A7C6B5C9F633}"/>
              </a:ext>
            </a:extLst>
          </p:cNvPr>
          <p:cNvSpPr>
            <a:spLocks noGrp="1"/>
          </p:cNvSpPr>
          <p:nvPr>
            <p:ph idx="1"/>
          </p:nvPr>
        </p:nvSpPr>
        <p:spPr>
          <a:xfrm>
            <a:off x="607997" y="1114750"/>
            <a:ext cx="11071946" cy="5326813"/>
          </a:xfrm>
        </p:spPr>
        <p:txBody>
          <a:bodyPr/>
          <a:lstStyle/>
          <a:p>
            <a:r>
              <a:rPr lang="en-US" dirty="0"/>
              <a:t>Clinical Team:</a:t>
            </a:r>
          </a:p>
          <a:p>
            <a:pPr lvl="1"/>
            <a:r>
              <a:rPr lang="en-US" dirty="0">
                <a:solidFill>
                  <a:schemeClr val="bg2">
                    <a:lumMod val="50000"/>
                  </a:schemeClr>
                </a:solidFill>
              </a:rPr>
              <a:t>Helen O. Dickens Center for Women</a:t>
            </a:r>
          </a:p>
          <a:p>
            <a:pPr lvl="1"/>
            <a:r>
              <a:rPr lang="en-US" dirty="0">
                <a:solidFill>
                  <a:schemeClr val="bg2">
                    <a:lumMod val="50000"/>
                  </a:schemeClr>
                </a:solidFill>
              </a:rPr>
              <a:t>Drexel Women’s Health Clinic </a:t>
            </a:r>
          </a:p>
          <a:p>
            <a:r>
              <a:rPr lang="en-US" dirty="0"/>
              <a:t>Research Team:</a:t>
            </a:r>
          </a:p>
          <a:p>
            <a:pPr lvl="1">
              <a:defRPr/>
            </a:pPr>
            <a:r>
              <a:rPr lang="en-US" b="0" dirty="0">
                <a:solidFill>
                  <a:schemeClr val="bg2">
                    <a:lumMod val="50000"/>
                  </a:schemeClr>
                </a:solidFill>
              </a:rPr>
              <a:t>Allison Groves, PhD</a:t>
            </a:r>
          </a:p>
          <a:p>
            <a:pPr lvl="1">
              <a:defRPr/>
            </a:pPr>
            <a:r>
              <a:rPr lang="en-US" dirty="0">
                <a:solidFill>
                  <a:schemeClr val="bg2">
                    <a:lumMod val="50000"/>
                  </a:schemeClr>
                </a:solidFill>
              </a:rPr>
              <a:t>Erika Aaron, MSN CRNP</a:t>
            </a:r>
            <a:endParaRPr lang="en-US" b="0" dirty="0">
              <a:solidFill>
                <a:schemeClr val="bg2">
                  <a:lumMod val="50000"/>
                </a:schemeClr>
              </a:solidFill>
            </a:endParaRPr>
          </a:p>
          <a:p>
            <a:pPr lvl="1">
              <a:defRPr/>
            </a:pPr>
            <a:r>
              <a:rPr lang="en-US" dirty="0">
                <a:solidFill>
                  <a:schemeClr val="bg2">
                    <a:lumMod val="50000"/>
                  </a:schemeClr>
                </a:solidFill>
              </a:rPr>
              <a:t>Valerie </a:t>
            </a:r>
            <a:r>
              <a:rPr lang="en-US" altLang="en-US" sz="1800" dirty="0" err="1">
                <a:solidFill>
                  <a:schemeClr val="bg2">
                    <a:lumMod val="50000"/>
                  </a:schemeClr>
                </a:solidFill>
              </a:rPr>
              <a:t>Raziano</a:t>
            </a:r>
            <a:r>
              <a:rPr lang="en-US" altLang="en-US" sz="1800" dirty="0">
                <a:solidFill>
                  <a:schemeClr val="bg2">
                    <a:lumMod val="50000"/>
                  </a:schemeClr>
                </a:solidFill>
              </a:rPr>
              <a:t>, MPH</a:t>
            </a:r>
            <a:endParaRPr lang="en-US" altLang="en-US" baseline="30000" dirty="0">
              <a:solidFill>
                <a:schemeClr val="bg2">
                  <a:lumMod val="50000"/>
                </a:schemeClr>
              </a:solidFill>
            </a:endParaRPr>
          </a:p>
          <a:p>
            <a:pPr lvl="1">
              <a:defRPr/>
            </a:pPr>
            <a:r>
              <a:rPr lang="en-US" altLang="en-US" sz="1800" dirty="0">
                <a:solidFill>
                  <a:schemeClr val="bg2">
                    <a:lumMod val="50000"/>
                  </a:schemeClr>
                </a:solidFill>
              </a:rPr>
              <a:t>Jessica </a:t>
            </a:r>
            <a:r>
              <a:rPr lang="en-US" altLang="en-US" sz="1800" dirty="0" err="1">
                <a:solidFill>
                  <a:schemeClr val="bg2">
                    <a:lumMod val="50000"/>
                  </a:schemeClr>
                </a:solidFill>
              </a:rPr>
              <a:t>Vadaketh</a:t>
            </a:r>
            <a:r>
              <a:rPr lang="en-US" altLang="en-US" sz="1800" dirty="0">
                <a:solidFill>
                  <a:schemeClr val="bg2">
                    <a:lumMod val="50000"/>
                  </a:schemeClr>
                </a:solidFill>
              </a:rPr>
              <a:t>, MD</a:t>
            </a:r>
            <a:endParaRPr lang="en-US" altLang="en-US" baseline="30000" dirty="0">
              <a:solidFill>
                <a:schemeClr val="bg2">
                  <a:lumMod val="50000"/>
                </a:schemeClr>
              </a:solidFill>
            </a:endParaRPr>
          </a:p>
          <a:p>
            <a:pPr lvl="1">
              <a:defRPr/>
            </a:pPr>
            <a:r>
              <a:rPr lang="en-US" b="0" dirty="0">
                <a:solidFill>
                  <a:schemeClr val="bg2">
                    <a:lumMod val="50000"/>
                  </a:schemeClr>
                </a:solidFill>
              </a:rPr>
              <a:t>William Short, MD</a:t>
            </a:r>
          </a:p>
          <a:p>
            <a:pPr lvl="1">
              <a:defRPr/>
            </a:pPr>
            <a:r>
              <a:rPr lang="en-US" dirty="0">
                <a:solidFill>
                  <a:schemeClr val="bg2">
                    <a:lumMod val="50000"/>
                  </a:schemeClr>
                </a:solidFill>
              </a:rPr>
              <a:t>Emily Finley, MPH</a:t>
            </a:r>
          </a:p>
          <a:p>
            <a:pPr lvl="1">
              <a:defRPr/>
            </a:pPr>
            <a:r>
              <a:rPr lang="en-US" b="0" dirty="0">
                <a:solidFill>
                  <a:schemeClr val="bg2">
                    <a:lumMod val="50000"/>
                  </a:schemeClr>
                </a:solidFill>
              </a:rPr>
              <a:t>S</a:t>
            </a:r>
            <a:r>
              <a:rPr lang="en-US" dirty="0">
                <a:solidFill>
                  <a:schemeClr val="bg2">
                    <a:lumMod val="50000"/>
                  </a:schemeClr>
                </a:solidFill>
              </a:rPr>
              <a:t>andra Wolf, MD</a:t>
            </a:r>
            <a:endParaRPr lang="en-US" dirty="0"/>
          </a:p>
          <a:p>
            <a:r>
              <a:rPr lang="en-US" dirty="0"/>
              <a:t>Funding:</a:t>
            </a:r>
          </a:p>
          <a:p>
            <a:pPr lvl="1"/>
            <a:r>
              <a:rPr lang="en-US" dirty="0"/>
              <a:t>Center For AIDS Research</a:t>
            </a:r>
          </a:p>
          <a:p>
            <a:r>
              <a:rPr lang="en-US" dirty="0"/>
              <a:t>Patients</a:t>
            </a:r>
          </a:p>
          <a:p>
            <a:endParaRPr lang="en-US" dirty="0"/>
          </a:p>
        </p:txBody>
      </p:sp>
    </p:spTree>
    <p:extLst>
      <p:ext uri="{BB962C8B-B14F-4D97-AF65-F5344CB8AC3E}">
        <p14:creationId xmlns:p14="http://schemas.microsoft.com/office/powerpoint/2010/main" val="6767331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844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47ADC-7A07-4818-9FEB-36CDF8484BDC}"/>
              </a:ext>
            </a:extLst>
          </p:cNvPr>
          <p:cNvSpPr>
            <a:spLocks noGrp="1"/>
          </p:cNvSpPr>
          <p:nvPr>
            <p:ph type="title"/>
          </p:nvPr>
        </p:nvSpPr>
        <p:spPr/>
        <p:txBody>
          <a:bodyPr/>
          <a:lstStyle/>
          <a:p>
            <a:r>
              <a:rPr lang="en-US" dirty="0"/>
              <a:t>Racial and Geographic Disparities Persist in the U.S.</a:t>
            </a:r>
          </a:p>
        </p:txBody>
      </p:sp>
      <p:pic>
        <p:nvPicPr>
          <p:cNvPr id="5" name="Content Placeholder 4">
            <a:extLst>
              <a:ext uri="{FF2B5EF4-FFF2-40B4-BE49-F238E27FC236}">
                <a16:creationId xmlns:a16="http://schemas.microsoft.com/office/drawing/2014/main" id="{238B7271-493F-42AC-B052-D24120CFE6D2}"/>
              </a:ext>
            </a:extLst>
          </p:cNvPr>
          <p:cNvPicPr>
            <a:picLocks noGrp="1" noChangeAspect="1"/>
          </p:cNvPicPr>
          <p:nvPr>
            <p:ph idx="1"/>
          </p:nvPr>
        </p:nvPicPr>
        <p:blipFill>
          <a:blip r:embed="rId2"/>
          <a:stretch>
            <a:fillRect/>
          </a:stretch>
        </p:blipFill>
        <p:spPr>
          <a:xfrm>
            <a:off x="629707" y="1466850"/>
            <a:ext cx="11050237" cy="3724275"/>
          </a:xfrm>
        </p:spPr>
      </p:pic>
      <p:sp>
        <p:nvSpPr>
          <p:cNvPr id="6" name="Oval 5">
            <a:extLst>
              <a:ext uri="{FF2B5EF4-FFF2-40B4-BE49-F238E27FC236}">
                <a16:creationId xmlns:a16="http://schemas.microsoft.com/office/drawing/2014/main" id="{198ABCC8-A4DD-4DAD-9735-390F13EF821E}"/>
              </a:ext>
            </a:extLst>
          </p:cNvPr>
          <p:cNvSpPr/>
          <p:nvPr/>
        </p:nvSpPr>
        <p:spPr bwMode="auto">
          <a:xfrm>
            <a:off x="0" y="2847975"/>
            <a:ext cx="11877675" cy="428625"/>
          </a:xfrm>
          <a:prstGeom prst="ellipse">
            <a:avLst/>
          </a:prstGeom>
          <a:noFill/>
          <a:ln w="9525" cap="flat" cmpd="sng" algn="ctr">
            <a:solidFill>
              <a:schemeClr val="tx2">
                <a:lumMod val="60000"/>
                <a:lumOff val="4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7" name="TextBox 6">
            <a:extLst>
              <a:ext uri="{FF2B5EF4-FFF2-40B4-BE49-F238E27FC236}">
                <a16:creationId xmlns:a16="http://schemas.microsoft.com/office/drawing/2014/main" id="{B2256995-55E1-4444-9048-7F0E7B7689FC}"/>
              </a:ext>
            </a:extLst>
          </p:cNvPr>
          <p:cNvSpPr txBox="1"/>
          <p:nvPr/>
        </p:nvSpPr>
        <p:spPr bwMode="auto">
          <a:xfrm>
            <a:off x="3725859" y="6381128"/>
            <a:ext cx="442595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b" anchorCtr="0" compatLnSpc="1">
            <a:prstTxWarp prst="textNoShape">
              <a:avLst/>
            </a:prstTxWarp>
            <a:spAutoFit/>
          </a:bodyPr>
          <a:lstStyle/>
          <a:p>
            <a:pPr algn="l"/>
            <a:r>
              <a:rPr lang="en-US" sz="1400" dirty="0"/>
              <a:t>McCree 2020. </a:t>
            </a:r>
            <a:r>
              <a:rPr lang="en-US" i="1" dirty="0"/>
              <a:t>AIDS and Behavior</a:t>
            </a:r>
            <a:r>
              <a:rPr lang="en-US" dirty="0"/>
              <a:t>, </a:t>
            </a:r>
            <a:r>
              <a:rPr lang="en-US" i="1" dirty="0"/>
              <a:t>24</a:t>
            </a:r>
            <a:r>
              <a:rPr lang="en-US" dirty="0"/>
              <a:t>(4), pp.1118-1123.</a:t>
            </a:r>
            <a:endParaRPr lang="en-US" sz="1400" b="1" dirty="0">
              <a:solidFill>
                <a:schemeClr val="bg1">
                  <a:lumMod val="50000"/>
                </a:schemeClr>
              </a:solidFill>
            </a:endParaRPr>
          </a:p>
        </p:txBody>
      </p:sp>
      <p:cxnSp>
        <p:nvCxnSpPr>
          <p:cNvPr id="9" name="Straight Arrow Connector 8">
            <a:extLst>
              <a:ext uri="{FF2B5EF4-FFF2-40B4-BE49-F238E27FC236}">
                <a16:creationId xmlns:a16="http://schemas.microsoft.com/office/drawing/2014/main" id="{4814D9D1-E46D-4653-B616-304479097782}"/>
              </a:ext>
            </a:extLst>
          </p:cNvPr>
          <p:cNvCxnSpPr/>
          <p:nvPr/>
        </p:nvCxnSpPr>
        <p:spPr bwMode="auto">
          <a:xfrm flipH="1">
            <a:off x="7229475" y="2657475"/>
            <a:ext cx="247650" cy="257175"/>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a:extLst>
              <a:ext uri="{FF2B5EF4-FFF2-40B4-BE49-F238E27FC236}">
                <a16:creationId xmlns:a16="http://schemas.microsoft.com/office/drawing/2014/main" id="{87587DED-6881-4444-9140-CBF3949F9232}"/>
              </a:ext>
            </a:extLst>
          </p:cNvPr>
          <p:cNvCxnSpPr/>
          <p:nvPr/>
        </p:nvCxnSpPr>
        <p:spPr bwMode="auto">
          <a:xfrm flipH="1">
            <a:off x="8715375" y="2676525"/>
            <a:ext cx="247650" cy="257175"/>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0910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A3CC02-0C78-476A-B9CC-3FEE94E8D1C0}"/>
              </a:ext>
            </a:extLst>
          </p:cNvPr>
          <p:cNvSpPr>
            <a:spLocks noGrp="1"/>
          </p:cNvSpPr>
          <p:nvPr>
            <p:ph sz="half" idx="2"/>
          </p:nvPr>
        </p:nvSpPr>
        <p:spPr>
          <a:xfrm>
            <a:off x="6296611" y="2197100"/>
            <a:ext cx="5356892" cy="3182636"/>
          </a:xfrm>
        </p:spPr>
        <p:txBody>
          <a:bodyPr/>
          <a:lstStyle/>
          <a:p>
            <a:r>
              <a:rPr lang="en-US" dirty="0"/>
              <a:t>Women who are more likely to access a non-traditional source of care (urgent care, clinic inside a store or pharmacy):</a:t>
            </a:r>
          </a:p>
          <a:p>
            <a:pPr lvl="1"/>
            <a:r>
              <a:rPr lang="en-US" dirty="0"/>
              <a:t>Younger</a:t>
            </a:r>
          </a:p>
          <a:p>
            <a:pPr lvl="1"/>
            <a:r>
              <a:rPr lang="en-US" dirty="0"/>
              <a:t>More likely to be Black of Hispanic</a:t>
            </a:r>
          </a:p>
          <a:p>
            <a:pPr lvl="1"/>
            <a:r>
              <a:rPr lang="en-US" dirty="0"/>
              <a:t>Uninsured or on Medicaid</a:t>
            </a:r>
          </a:p>
          <a:p>
            <a:r>
              <a:rPr lang="en-US" dirty="0"/>
              <a:t>For many, prenatal care is the first time that they are accessing routine care</a:t>
            </a:r>
          </a:p>
          <a:p>
            <a:pPr marL="0" indent="0">
              <a:buNone/>
            </a:pPr>
            <a:endParaRPr lang="en-US" dirty="0"/>
          </a:p>
        </p:txBody>
      </p:sp>
      <p:sp>
        <p:nvSpPr>
          <p:cNvPr id="8" name="Text Placeholder 7">
            <a:extLst>
              <a:ext uri="{FF2B5EF4-FFF2-40B4-BE49-F238E27FC236}">
                <a16:creationId xmlns:a16="http://schemas.microsoft.com/office/drawing/2014/main" id="{D1F01F0B-456A-4EE6-9BF8-A7C69AE3B1CA}"/>
              </a:ext>
            </a:extLst>
          </p:cNvPr>
          <p:cNvSpPr>
            <a:spLocks noGrp="1"/>
          </p:cNvSpPr>
          <p:nvPr>
            <p:ph type="body" sz="quarter" idx="3"/>
          </p:nvPr>
        </p:nvSpPr>
        <p:spPr>
          <a:xfrm>
            <a:off x="6270171" y="1170320"/>
            <a:ext cx="5409773" cy="935867"/>
          </a:xfrm>
        </p:spPr>
        <p:txBody>
          <a:bodyPr/>
          <a:lstStyle/>
          <a:p>
            <a:r>
              <a:rPr lang="en-US" dirty="0"/>
              <a:t>Missed Opportunities for HIV Prevention</a:t>
            </a:r>
          </a:p>
        </p:txBody>
      </p:sp>
      <p:pic>
        <p:nvPicPr>
          <p:cNvPr id="6" name="Content Placeholder 5">
            <a:extLst>
              <a:ext uri="{FF2B5EF4-FFF2-40B4-BE49-F238E27FC236}">
                <a16:creationId xmlns:a16="http://schemas.microsoft.com/office/drawing/2014/main" id="{3A33D599-56A9-4F03-BBD2-305E8EECD599}"/>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1209675" y="1069975"/>
            <a:ext cx="4181475" cy="4878388"/>
          </a:xfrm>
        </p:spPr>
      </p:pic>
      <p:sp>
        <p:nvSpPr>
          <p:cNvPr id="2" name="Title 1">
            <a:extLst>
              <a:ext uri="{FF2B5EF4-FFF2-40B4-BE49-F238E27FC236}">
                <a16:creationId xmlns:a16="http://schemas.microsoft.com/office/drawing/2014/main" id="{327D561C-B570-47E0-AD72-C4FE685A4D28}"/>
              </a:ext>
            </a:extLst>
          </p:cNvPr>
          <p:cNvSpPr>
            <a:spLocks noGrp="1"/>
          </p:cNvSpPr>
          <p:nvPr>
            <p:ph type="title"/>
          </p:nvPr>
        </p:nvSpPr>
        <p:spPr/>
        <p:txBody>
          <a:bodyPr/>
          <a:lstStyle/>
          <a:p>
            <a:r>
              <a:rPr lang="en-US" dirty="0"/>
              <a:t>Missed Opportunities for HIV Prevention</a:t>
            </a:r>
          </a:p>
        </p:txBody>
      </p:sp>
      <p:sp>
        <p:nvSpPr>
          <p:cNvPr id="11" name="TextBox 10">
            <a:extLst>
              <a:ext uri="{FF2B5EF4-FFF2-40B4-BE49-F238E27FC236}">
                <a16:creationId xmlns:a16="http://schemas.microsoft.com/office/drawing/2014/main" id="{754AF926-7F5B-42E0-B524-4BDAB96908CC}"/>
              </a:ext>
            </a:extLst>
          </p:cNvPr>
          <p:cNvSpPr txBox="1"/>
          <p:nvPr/>
        </p:nvSpPr>
        <p:spPr bwMode="auto">
          <a:xfrm>
            <a:off x="1209675" y="6303288"/>
            <a:ext cx="8077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l"/>
            <a:r>
              <a:rPr lang="en-US" sz="1400" dirty="0"/>
              <a:t>https://www.kff.org/womens-health-policy/issue-brief/womens-health-care-utilization-and-costs-findings-from-the-2020-kff-womens-health-survey/</a:t>
            </a:r>
          </a:p>
        </p:txBody>
      </p:sp>
    </p:spTree>
    <p:extLst>
      <p:ext uri="{BB962C8B-B14F-4D97-AF65-F5344CB8AC3E}">
        <p14:creationId xmlns:p14="http://schemas.microsoft.com/office/powerpoint/2010/main" val="2904771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3A14F6-0BC0-47BE-A7A3-5BEF98E2DA04}"/>
              </a:ext>
            </a:extLst>
          </p:cNvPr>
          <p:cNvSpPr>
            <a:spLocks noGrp="1"/>
          </p:cNvSpPr>
          <p:nvPr>
            <p:ph type="title"/>
          </p:nvPr>
        </p:nvSpPr>
        <p:spPr>
          <a:xfrm>
            <a:off x="4901133" y="2967335"/>
            <a:ext cx="6662057" cy="923330"/>
          </a:xfrm>
        </p:spPr>
        <p:txBody>
          <a:bodyPr/>
          <a:lstStyle/>
          <a:p>
            <a:r>
              <a:rPr lang="en-US" dirty="0"/>
              <a:t>HIV Risk Among Pregnant and Postpartum Women</a:t>
            </a:r>
          </a:p>
        </p:txBody>
      </p:sp>
    </p:spTree>
    <p:extLst>
      <p:ext uri="{BB962C8B-B14F-4D97-AF65-F5344CB8AC3E}">
        <p14:creationId xmlns:p14="http://schemas.microsoft.com/office/powerpoint/2010/main" val="1158742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5C5609-6753-4CA4-919F-2905390963B1}"/>
              </a:ext>
            </a:extLst>
          </p:cNvPr>
          <p:cNvSpPr>
            <a:spLocks noGrp="1"/>
          </p:cNvSpPr>
          <p:nvPr>
            <p:ph type="title"/>
          </p:nvPr>
        </p:nvSpPr>
        <p:spPr/>
        <p:txBody>
          <a:bodyPr/>
          <a:lstStyle/>
          <a:p>
            <a:r>
              <a:rPr lang="en-US" dirty="0"/>
              <a:t>Case</a:t>
            </a:r>
          </a:p>
        </p:txBody>
      </p:sp>
      <p:sp>
        <p:nvSpPr>
          <p:cNvPr id="4" name="Content Placeholder 3">
            <a:extLst>
              <a:ext uri="{FF2B5EF4-FFF2-40B4-BE49-F238E27FC236}">
                <a16:creationId xmlns:a16="http://schemas.microsoft.com/office/drawing/2014/main" id="{D5DF8A09-4C6A-4C64-9ECA-797F05498126}"/>
              </a:ext>
            </a:extLst>
          </p:cNvPr>
          <p:cNvSpPr>
            <a:spLocks noGrp="1"/>
          </p:cNvSpPr>
          <p:nvPr>
            <p:ph idx="1"/>
          </p:nvPr>
        </p:nvSpPr>
        <p:spPr>
          <a:xfrm>
            <a:off x="607997" y="1114750"/>
            <a:ext cx="11071946" cy="3582745"/>
          </a:xfrm>
        </p:spPr>
        <p:txBody>
          <a:bodyPr/>
          <a:lstStyle/>
          <a:p>
            <a:r>
              <a:rPr lang="en-US" dirty="0"/>
              <a:t>Cis-gender woman in a monogamous relationship becomes pregnant. </a:t>
            </a:r>
          </a:p>
          <a:p>
            <a:endParaRPr lang="en-US" dirty="0"/>
          </a:p>
          <a:p>
            <a:r>
              <a:rPr lang="en-US" dirty="0"/>
              <a:t>First trimester HIV test was negative. No 3</a:t>
            </a:r>
            <a:r>
              <a:rPr lang="en-US" baseline="30000" dirty="0"/>
              <a:t>rd</a:t>
            </a:r>
            <a:r>
              <a:rPr lang="en-US" dirty="0"/>
              <a:t> trimester done. </a:t>
            </a:r>
          </a:p>
          <a:p>
            <a:endParaRPr lang="en-US" dirty="0"/>
          </a:p>
          <a:p>
            <a:r>
              <a:rPr lang="en-US" dirty="0"/>
              <a:t>Rapid HIV test at labor and delivery turns positive.</a:t>
            </a:r>
          </a:p>
          <a:p>
            <a:endParaRPr lang="en-US" dirty="0"/>
          </a:p>
          <a:p>
            <a:r>
              <a:rPr lang="en-US" dirty="0"/>
              <a:t>Infant HIV testing done but resulted after hospital discharge, and was positive.</a:t>
            </a:r>
          </a:p>
          <a:p>
            <a:endParaRPr lang="en-US" dirty="0"/>
          </a:p>
          <a:p>
            <a:r>
              <a:rPr lang="en-US" dirty="0"/>
              <a:t>Confirmatory test for mother and baby were positive.</a:t>
            </a:r>
          </a:p>
        </p:txBody>
      </p:sp>
    </p:spTree>
    <p:extLst>
      <p:ext uri="{BB962C8B-B14F-4D97-AF65-F5344CB8AC3E}">
        <p14:creationId xmlns:p14="http://schemas.microsoft.com/office/powerpoint/2010/main" val="1660860597"/>
      </p:ext>
    </p:extLst>
  </p:cSld>
  <p:clrMapOvr>
    <a:masterClrMapping/>
  </p:clrMapOvr>
</p:sld>
</file>

<file path=ppt/theme/theme1.xml><?xml version="1.0" encoding="utf-8"?>
<a:theme xmlns:a="http://schemas.openxmlformats.org/drawingml/2006/main" name="Penn Medicine Template 2009">
  <a:themeElements>
    <a:clrScheme name="Penn 2018 Color Palette">
      <a:dk1>
        <a:srgbClr val="002243"/>
      </a:dk1>
      <a:lt1>
        <a:srgbClr val="FFFFFF"/>
      </a:lt1>
      <a:dk2>
        <a:srgbClr val="800000"/>
      </a:dk2>
      <a:lt2>
        <a:srgbClr val="B4B5B4"/>
      </a:lt2>
      <a:accent1>
        <a:srgbClr val="326B8B"/>
      </a:accent1>
      <a:accent2>
        <a:srgbClr val="64A4D6"/>
      </a:accent2>
      <a:accent3>
        <a:srgbClr val="022D75"/>
      </a:accent3>
      <a:accent4>
        <a:srgbClr val="C4CE41"/>
      </a:accent4>
      <a:accent5>
        <a:srgbClr val="D75539"/>
      </a:accent5>
      <a:accent6>
        <a:srgbClr val="F7BA01"/>
      </a:accent6>
      <a:hlink>
        <a:srgbClr val="022D75"/>
      </a:hlink>
      <a:folHlink>
        <a:srgbClr val="7F0D00"/>
      </a:folHlink>
    </a:clrScheme>
    <a:fontScheme name="Penn Medicine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spAutoFit/>
      </a:bodyPr>
      <a:lstStyle>
        <a:defPPr algn="l">
          <a:defRPr sz="1400" b="1" dirty="0" smtClean="0">
            <a:solidFill>
              <a:schemeClr val="bg1">
                <a:lumMod val="50000"/>
              </a:schemeClr>
            </a:solidFill>
          </a:defRPr>
        </a:defPPr>
      </a:lstStyle>
    </a:txDef>
  </a:objectDefaults>
  <a:extraClrSchemeLst>
    <a:extraClrScheme>
      <a:clrScheme name="Penn Medicine Template 2009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enn Medicine Template 2009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nn Medicine Template 2009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nn Medicine Template 2009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nn Medicine Template 2009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enn Medicine Template 2009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8">
        <a:dk1>
          <a:srgbClr val="4A85FA"/>
        </a:dk1>
        <a:lt1>
          <a:srgbClr val="FFFFFF"/>
        </a:lt1>
        <a:dk2>
          <a:srgbClr val="001D3A"/>
        </a:dk2>
        <a:lt2>
          <a:srgbClr val="003366"/>
        </a:lt2>
        <a:accent1>
          <a:srgbClr val="A66E5A"/>
        </a:accent1>
        <a:accent2>
          <a:srgbClr val="BA003E"/>
        </a:accent2>
        <a:accent3>
          <a:srgbClr val="AAABAE"/>
        </a:accent3>
        <a:accent4>
          <a:srgbClr val="DADADA"/>
        </a:accent4>
        <a:accent5>
          <a:srgbClr val="D0BAB5"/>
        </a:accent5>
        <a:accent6>
          <a:srgbClr val="A80037"/>
        </a:accent6>
        <a:hlink>
          <a:srgbClr val="666633"/>
        </a:hlink>
        <a:folHlink>
          <a:srgbClr val="FEC420"/>
        </a:folHlink>
      </a:clrScheme>
      <a:clrMap bg1="dk2" tx1="lt1" bg2="dk1" tx2="lt2" accent1="accent1" accent2="accent2" accent3="accent3" accent4="accent4" accent5="accent5" accent6="accent6" hlink="hlink" folHlink="folHlink"/>
    </a:extraClrScheme>
    <a:extraClrScheme>
      <a:clrScheme name="Penn Medicine Template 2009 9">
        <a:dk1>
          <a:srgbClr val="000000"/>
        </a:dk1>
        <a:lt1>
          <a:srgbClr val="FFFFFF"/>
        </a:lt1>
        <a:dk2>
          <a:srgbClr val="A2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
      <a:clrScheme name="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9440C0267CDF469AB3437187EF5316" ma:contentTypeVersion="12" ma:contentTypeDescription="Create a new document." ma:contentTypeScope="" ma:versionID="e4191135131e9336749cf56289cdeeb4">
  <xsd:schema xmlns:xsd="http://www.w3.org/2001/XMLSchema" xmlns:xs="http://www.w3.org/2001/XMLSchema" xmlns:p="http://schemas.microsoft.com/office/2006/metadata/properties" xmlns:ns2="7cffb315-437c-4480-b728-67838bc1a0d6" xmlns:ns3="cbbdd7bc-0371-4f75-ad3c-e087070b3f72" targetNamespace="http://schemas.microsoft.com/office/2006/metadata/properties" ma:root="true" ma:fieldsID="6b10579e9535ee0fd9ef589f41128eba" ns2:_="" ns3:_="">
    <xsd:import namespace="7cffb315-437c-4480-b728-67838bc1a0d6"/>
    <xsd:import namespace="cbbdd7bc-0371-4f75-ad3c-e087070b3f7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LengthInSecond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ffb315-437c-4480-b728-67838bc1a0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bdd7bc-0371-4f75-ad3c-e087070b3f7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69CE9FD-CAF0-41D8-A8ED-C259121722C4}"/>
</file>

<file path=customXml/itemProps2.xml><?xml version="1.0" encoding="utf-8"?>
<ds:datastoreItem xmlns:ds="http://schemas.openxmlformats.org/officeDocument/2006/customXml" ds:itemID="{63864898-A000-4F0F-8E40-B1AEF3B7FD88}"/>
</file>

<file path=customXml/itemProps3.xml><?xml version="1.0" encoding="utf-8"?>
<ds:datastoreItem xmlns:ds="http://schemas.openxmlformats.org/officeDocument/2006/customXml" ds:itemID="{30259FC2-2180-461E-9CB2-0954F3D9B4E6}"/>
</file>

<file path=docProps/app.xml><?xml version="1.0" encoding="utf-8"?>
<Properties xmlns="http://schemas.openxmlformats.org/officeDocument/2006/extended-properties" xmlns:vt="http://schemas.openxmlformats.org/officeDocument/2006/docPropsVTypes">
  <Template/>
  <TotalTime>13557</TotalTime>
  <Pages>32</Pages>
  <Words>3295</Words>
  <Application>Microsoft Office PowerPoint</Application>
  <PresentationFormat>Widescreen</PresentationFormat>
  <Paragraphs>419</Paragraphs>
  <Slides>54</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54</vt:i4>
      </vt:variant>
    </vt:vector>
  </HeadingPairs>
  <TitlesOfParts>
    <vt:vector size="65" baseType="lpstr">
      <vt:lpstr>AdvOTa54b5d5d</vt:lpstr>
      <vt:lpstr>AdvOTa54b5d5d+20</vt:lpstr>
      <vt:lpstr>AdvPSA538</vt:lpstr>
      <vt:lpstr>Arial</vt:lpstr>
      <vt:lpstr>Calibri</vt:lpstr>
      <vt:lpstr>Franklin Gothic Book</vt:lpstr>
      <vt:lpstr>Lucida Grande</vt:lpstr>
      <vt:lpstr>Open Sans</vt:lpstr>
      <vt:lpstr>Times New Roman</vt:lpstr>
      <vt:lpstr>Wingdings</vt:lpstr>
      <vt:lpstr>Penn Medicine Template 2009</vt:lpstr>
      <vt:lpstr>PrEP Acceptability among Pregnant Women and Implications for HIV Prevention in Clinical Practice </vt:lpstr>
      <vt:lpstr>Outline</vt:lpstr>
      <vt:lpstr>HIV Epidemic among Women</vt:lpstr>
      <vt:lpstr>Global Perspective</vt:lpstr>
      <vt:lpstr>U.S. Perspective</vt:lpstr>
      <vt:lpstr>Racial and Geographic Disparities Persist in the U.S.</vt:lpstr>
      <vt:lpstr>Missed Opportunities for HIV Prevention</vt:lpstr>
      <vt:lpstr>HIV Risk Among Pregnant and Postpartum Women</vt:lpstr>
      <vt:lpstr>Case</vt:lpstr>
      <vt:lpstr>Incident HIV during pregnancy and postpartum</vt:lpstr>
      <vt:lpstr>Women may be at increased risk of acquiring HIV during pregnancy, breastfeeding and the postpartum period</vt:lpstr>
      <vt:lpstr>PowerPoint Presentation</vt:lpstr>
      <vt:lpstr>PrEP for Pregnant and Postpartum Women</vt:lpstr>
      <vt:lpstr>PrEP Clinical Trials Limited to non-Pregnant Women</vt:lpstr>
      <vt:lpstr>Pregnancy and Birth Outcomes, Partners PrEP Trial</vt:lpstr>
      <vt:lpstr>Partners Demonstration Project</vt:lpstr>
      <vt:lpstr>Rationale for using PrEP during pregnancy</vt:lpstr>
      <vt:lpstr>PrEP Recommended for HIV Prevention in Pregnancy</vt:lpstr>
      <vt:lpstr>PowerPoint Presentation</vt:lpstr>
      <vt:lpstr>HIV prevention in the postpartum period</vt:lpstr>
      <vt:lpstr>Extrapolating from the experience of women with HIV</vt:lpstr>
      <vt:lpstr>PrEP Acceptability among Pregnant Women</vt:lpstr>
      <vt:lpstr>Integrating PrEP in Prenatal and Postpartum Care</vt:lpstr>
      <vt:lpstr>PrEP acceptability </vt:lpstr>
      <vt:lpstr>PowerPoint Presentation</vt:lpstr>
      <vt:lpstr>Results</vt:lpstr>
      <vt:lpstr>PrEP Knowledge was low</vt:lpstr>
      <vt:lpstr>Barriers to PrEP acceptability</vt:lpstr>
      <vt:lpstr>Facilitators to PrEP acceptability</vt:lpstr>
      <vt:lpstr>Injectable PrEP</vt:lpstr>
      <vt:lpstr>Injectable PrEP</vt:lpstr>
      <vt:lpstr>Conclusion</vt:lpstr>
      <vt:lpstr>Integration of PrEP in Clinical Practice</vt:lpstr>
      <vt:lpstr>Integrating PrEP in Prenatal and Postpartum Care</vt:lpstr>
      <vt:lpstr>WHO: Integration of PrEP Delivery in Prenatal Care</vt:lpstr>
      <vt:lpstr>PowerPoint Presentation</vt:lpstr>
      <vt:lpstr>PowerPoint Presentation</vt:lpstr>
      <vt:lpstr>U.S. Context</vt:lpstr>
      <vt:lpstr>PowerPoint Presentation</vt:lpstr>
      <vt:lpstr>PowerPoint Presentation</vt:lpstr>
      <vt:lpstr>Rationale</vt:lpstr>
      <vt:lpstr>PowerPoint Presentation</vt:lpstr>
      <vt:lpstr>Change in clinic work-flow </vt:lpstr>
      <vt:lpstr>PowerPoint Presentation</vt:lpstr>
      <vt:lpstr>Participant Characteristics (n=82)</vt:lpstr>
      <vt:lpstr>Barriers to intervention uptake </vt:lpstr>
      <vt:lpstr>Facilitators to intervention uptake</vt:lpstr>
      <vt:lpstr>Participant acceptability of the intervention</vt:lpstr>
      <vt:lpstr> Reasons for declining</vt:lpstr>
      <vt:lpstr>Limitations</vt:lpstr>
      <vt:lpstr>Conclusion</vt:lpstr>
      <vt:lpstr>Going back to the case</vt:lpstr>
      <vt:lpstr>Acknowledgment </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subject>
  <dc:creator>PWheeler</dc:creator>
  <cp:keywords/>
  <dc:description/>
  <cp:lastModifiedBy>Florence</cp:lastModifiedBy>
  <cp:revision>976</cp:revision>
  <cp:lastPrinted>2003-06-10T14:31:25Z</cp:lastPrinted>
  <dcterms:created xsi:type="dcterms:W3CDTF">2006-02-16T01:55:53Z</dcterms:created>
  <dcterms:modified xsi:type="dcterms:W3CDTF">2022-03-22T16:19:19Z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0x010100969440C0267CDF469AB3437187EF5316</vt:lpwstr>
  </property>
</Properties>
</file>