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73" r:id="rId5"/>
    <p:sldId id="271" r:id="rId6"/>
    <p:sldId id="276" r:id="rId7"/>
    <p:sldId id="274" r:id="rId8"/>
    <p:sldId id="275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80510"/>
  </p:normalViewPr>
  <p:slideViewPr>
    <p:cSldViewPr snapToGrid="0" snapToObjects="1">
      <p:cViewPr varScale="1">
        <p:scale>
          <a:sx n="96" d="100"/>
          <a:sy n="96" d="100"/>
        </p:scale>
        <p:origin x="19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8B82D-6B6D-7A41-B0CF-72783E593334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3DF4B-ACDF-A249-86E2-1F2D7F9F0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4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Nanette and Hendricks- should we add CDIAS logo/grant numbers now? feel free to do so!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3DF4B-ACDF-A249-86E2-1F2D7F9F02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NANETTE- could you please add any that happened since this (May 2022?)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3DF4B-ACDF-A249-86E2-1F2D7F9F02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9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these based on team conversation 2/3/23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</a:rPr>
              <a:t>When do you take no for an answer?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</a:rPr>
              <a:t>Question for team: do we want to have a slide on the blind spots we identified in the paper?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3DF4B-ACDF-A249-86E2-1F2D7F9F02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8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Added these based on team conversation 2/3/23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Don and colleagues’ paper: https://</a:t>
            </a:r>
            <a:r>
              <a:rPr lang="en-US" dirty="0" err="1"/>
              <a:t>onlinelibrary.wiley.com</a:t>
            </a:r>
            <a:r>
              <a:rPr lang="en-US" dirty="0"/>
              <a:t>/</a:t>
            </a:r>
            <a:r>
              <a:rPr lang="en-US" dirty="0" err="1"/>
              <a:t>doi</a:t>
            </a:r>
            <a:r>
              <a:rPr lang="en-US" dirty="0"/>
              <a:t>/full/10.1111/ajr.12905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 for colleagues: these all feel very academically/research focused. Is that what we want?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3DF4B-ACDF-A249-86E2-1F2D7F9F02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00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think we could remove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3DF4B-ACDF-A249-86E2-1F2D7F9F02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8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DD08DF0-41DC-3846-B562-FF935FE2E641}" type="datetimeFigureOut">
              <a:rPr lang="en-US"/>
              <a:pPr>
                <a:defRPr/>
              </a:pPr>
              <a:t>2/13/23</a:t>
            </a:fld>
            <a:endParaRPr lang="en-US" sz="20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F3BF51D-E443-E248-891B-F4B324BE258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7635"/>
      </p:ext>
    </p:extLst>
  </p:cSld>
  <p:clrMapOvr>
    <a:masterClrMapping/>
  </p:clrMapOvr>
  <p:transition spd="slow"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46118-61E5-1147-9FDE-3A20E83BCA9A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64A627E-0A81-CE42-B86D-374DB5A8C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8908"/>
      </p:ext>
    </p:extLst>
  </p:cSld>
  <p:clrMapOvr>
    <a:masterClrMapping/>
  </p:clrMapOvr>
  <p:transition spd="slow"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38975-B82A-F444-889A-B9586B502C7D}" type="datetimeFigureOut">
              <a:rPr lang="en-US"/>
              <a:pPr>
                <a:defRPr/>
              </a:pPr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18320F-7F08-8E4A-A9CF-523D25489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76304"/>
      </p:ext>
    </p:extLst>
  </p:cSld>
  <p:clrMapOvr>
    <a:masterClrMapping/>
  </p:clrMapOvr>
  <p:transition spd="slow"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EE731-1619-6B4C-8122-D2193CE60CD6}" type="datetimeFigureOut">
              <a:rPr lang="en-US"/>
              <a:pPr>
                <a:defRPr/>
              </a:pPr>
              <a:t>2/13/23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6885678-9E49-0F4C-9756-0DD253C59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84654"/>
      </p:ext>
    </p:extLst>
  </p:cSld>
  <p:clrMapOvr>
    <a:masterClrMapping/>
  </p:clrMapOvr>
  <p:transition spd="slow"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420F5-05D4-6A4B-807C-A90751D650B1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B87B-8791-374A-A639-9D325D77A5AF}" type="slidenum">
              <a:rPr lang="en-US"/>
              <a:pPr>
                <a:defRPr/>
              </a:pPr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251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89C7-7516-ED4D-9E7C-8DA4B678C1A4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8C39A-3EE3-A540-84E0-9C076B903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3785"/>
      </p:ext>
    </p:extLst>
  </p:cSld>
  <p:clrMapOvr>
    <a:masterClrMapping/>
  </p:clrMapOvr>
  <p:transition spd="slow"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E6E6-DB97-D04C-96B6-658038530F8F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337E-005B-B74C-A17A-CD56F55AC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0891"/>
      </p:ext>
    </p:extLst>
  </p:cSld>
  <p:clrMapOvr>
    <a:masterClrMapping/>
  </p:clrMapOvr>
  <p:transition spd="slow"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299C-E008-6147-BC0B-E5D5F6780836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56E0A85-8156-7941-9C2A-D0FF78560B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73626"/>
      </p:ext>
    </p:extLst>
  </p:cSld>
  <p:clrMapOvr>
    <a:masterClrMapping/>
  </p:clrMapOvr>
  <p:transition spd="slow"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5F94D-030E-B04F-BAC2-23450489F6EC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36F92FC-60D2-E34F-B6A8-5F0C3EF5FB1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46110"/>
      </p:ext>
    </p:extLst>
  </p:cSld>
  <p:clrMapOvr>
    <a:masterClrMapping/>
  </p:clrMapOvr>
  <p:transition spd="slow"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58DBD-9145-C04E-91AD-9A96135EE2EF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5C00C43-15AF-5E46-982D-35CBA0C5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4408"/>
      </p:ext>
    </p:extLst>
  </p:cSld>
  <p:clrMapOvr>
    <a:masterClrMapping/>
  </p:clrMapOvr>
  <p:transition spd="slow"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A3F8-A8C2-2C44-BCF2-A6D519B86382}" type="datetimeFigureOut">
              <a:rPr lang="en-US"/>
              <a:pPr>
                <a:defRPr/>
              </a:pPr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7F2A-CC2E-7D47-8672-312B9B2ED692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8806962"/>
      </p:ext>
    </p:extLst>
  </p:cSld>
  <p:clrMapOvr>
    <a:masterClrMapping/>
  </p:clrMapOvr>
  <p:transition spd="slow"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A3872C-3BF1-C949-99B2-68311C1A9AFC}" type="datetimeFigureOut">
              <a:rPr lang="en-US"/>
              <a:pPr>
                <a:defRPr/>
              </a:pPr>
              <a:t>2/13/23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F2E991-30CB-0948-B6EF-A71D185B1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 advClick="0" advTm="1500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pim.northwestern.edu/calendar-events?category=Systemic%20Racis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.springer.com/article/10.1007/s11121-022-01439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epim.northwestern.edu/psmg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psmg@northwester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6878"/>
            <a:ext cx="8229600" cy="444177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Athelas"/>
              </a:rPr>
              <a:t>Reflecting and Projecting: 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Athelas"/>
              </a:rPr>
              <a:t>Advancing the Conversation to Re-envision, Retool, and Rebuild Prevention Science</a:t>
            </a:r>
          </a:p>
          <a:p>
            <a:pPr marL="0" indent="0" algn="ctr">
              <a:buNone/>
            </a:pPr>
            <a:endParaRPr lang="en-US" sz="1800" dirty="0">
              <a:solidFill>
                <a:srgbClr val="000000"/>
              </a:solidFill>
              <a:latin typeface="Athelas"/>
              <a:cs typeface="Avenir Heavy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Avenir Heavy" charset="0"/>
                <a:cs typeface="Avenir Heavy" charset="0"/>
              </a:rPr>
              <a:t>PSMG Virtual Grand Rounds</a:t>
            </a:r>
          </a:p>
          <a:p>
            <a:pPr marL="0" indent="0" algn="ctr">
              <a:buNone/>
            </a:pPr>
            <a:r>
              <a:rPr lang="en-US" sz="1600" dirty="0">
                <a:latin typeface="Avenir Heavy" charset="0"/>
                <a:cs typeface="Avenir Heavy" charset="0"/>
              </a:rPr>
              <a:t>February 14, 2023</a:t>
            </a:r>
          </a:p>
          <a:p>
            <a:pPr marL="0" indent="0" algn="ctr">
              <a:buNone/>
            </a:pPr>
            <a:endParaRPr lang="en-US" sz="1600" dirty="0">
              <a:latin typeface="Avenir Heavy" charset="0"/>
              <a:cs typeface="Avenir Heavy" charset="0"/>
            </a:endParaRPr>
          </a:p>
          <a:p>
            <a:pPr marL="0" indent="0" algn="ctr">
              <a:buNone/>
            </a:pPr>
            <a:endParaRPr lang="en-US" sz="1600" dirty="0">
              <a:latin typeface="Avenir Heavy" charset="0"/>
              <a:cs typeface="Avenir Heavy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Avenir Heavy" charset="0"/>
                <a:cs typeface="Avenir Heavy" charset="0"/>
              </a:rPr>
              <a:t>Acknowledgements:  </a:t>
            </a:r>
          </a:p>
          <a:p>
            <a:pPr marL="0" indent="0" algn="ctr">
              <a:buNone/>
            </a:pPr>
            <a:r>
              <a:rPr lang="en-US" sz="2000" dirty="0">
                <a:latin typeface="Avenir Heavy" charset="0"/>
                <a:cs typeface="Avenir Heavy" charset="0"/>
              </a:rPr>
              <a:t>National Institute on Drug Abuse (NIDA) Grants: P30DA027828 and P30DA027828-10S1</a:t>
            </a:r>
          </a:p>
          <a:p>
            <a:pPr marL="0" indent="0" algn="ctr">
              <a:buNone/>
            </a:pPr>
            <a:r>
              <a:rPr lang="en-US" sz="2000" dirty="0">
                <a:latin typeface="Avenir Heavy" charset="0"/>
                <a:cs typeface="Avenir Heavy" charset="0"/>
              </a:rPr>
              <a:t>NIDA and the NIH Office of Prevention Grant: </a:t>
            </a:r>
          </a:p>
          <a:p>
            <a:pPr marL="0" indent="0" algn="ctr">
              <a:buNone/>
            </a:pPr>
            <a:r>
              <a:rPr lang="en-US" sz="2000" dirty="0">
                <a:latin typeface="Avenir Heavy" charset="0"/>
                <a:cs typeface="Avenir Heavy" charset="0"/>
              </a:rPr>
              <a:t>P30DA027828-09S3</a:t>
            </a:r>
          </a:p>
          <a:p>
            <a:pPr marL="0" indent="0" algn="ctr">
              <a:buNone/>
            </a:pPr>
            <a:endParaRPr lang="en-US" sz="1000" dirty="0">
              <a:latin typeface="Avenir Heavy" charset="0"/>
              <a:cs typeface="Avenir Heavy" charset="0"/>
            </a:endParaRP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marL="0" indent="0">
              <a:buNone/>
            </a:pPr>
            <a:endParaRPr lang="en-US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A7D1B9-7F06-3B44-B44B-938B9A99E7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2" b="15698"/>
          <a:stretch/>
        </p:blipFill>
        <p:spPr bwMode="auto">
          <a:xfrm>
            <a:off x="3481138" y="529586"/>
            <a:ext cx="2269958" cy="125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odp-log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551" y="6348648"/>
            <a:ext cx="2387065" cy="38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ePIM Logo-Color (4)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6238111"/>
            <a:ext cx="2350568" cy="49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266080"/>
      </p:ext>
    </p:extLst>
  </p:cSld>
  <p:clrMapOvr>
    <a:masterClrMapping/>
  </p:clrMapOvr>
  <p:transition spd="slow"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1230"/>
            <a:ext cx="8229600" cy="444177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>
                <a:latin typeface="Avenir Heavy" charset="0"/>
                <a:cs typeface="Avenir Heavy" charset="0"/>
                <a:hlinkClick r:id="rId3"/>
              </a:rPr>
              <a:t>Archive Website</a:t>
            </a:r>
            <a:endParaRPr lang="en-US" sz="1800" dirty="0">
              <a:latin typeface="Avenir Heavy" charset="0"/>
              <a:cs typeface="Avenir Heavy" charset="0"/>
            </a:endParaRPr>
          </a:p>
          <a:p>
            <a:endParaRPr lang="en-US" sz="1000" dirty="0">
              <a:latin typeface="Avenir Heavy" charset="0"/>
              <a:cs typeface="Avenir Heavy" charset="0"/>
            </a:endParaRPr>
          </a:p>
          <a:p>
            <a:r>
              <a:rPr lang="en-US" sz="1200" i="1" dirty="0"/>
              <a:t>Introduction to PSMG Series: Systemic Racism and Prevention Science: Enhancing Social Justice to Achieve Health Equity</a:t>
            </a:r>
            <a:r>
              <a:rPr lang="en-US" sz="1200" dirty="0"/>
              <a:t> by Velma McBride </a:t>
            </a:r>
            <a:r>
              <a:rPr lang="en-US" sz="1200" dirty="0" err="1"/>
              <a:t>Murry</a:t>
            </a:r>
            <a:r>
              <a:rPr lang="en-US" sz="1200" dirty="0"/>
              <a:t>, Neely Williams, Marlena </a:t>
            </a:r>
            <a:r>
              <a:rPr lang="en-US" sz="1200" dirty="0" err="1"/>
              <a:t>Debreaux</a:t>
            </a:r>
            <a:endParaRPr lang="en-US" sz="1200" dirty="0"/>
          </a:p>
          <a:p>
            <a:r>
              <a:rPr lang="en-US" sz="1200" i="1" dirty="0"/>
              <a:t>Life and Death During the COVID-19 Pandemic: Multi-Level Racism, </a:t>
            </a:r>
            <a:r>
              <a:rPr lang="en-US" sz="1200" i="1" dirty="0" err="1"/>
              <a:t>Syndemics</a:t>
            </a:r>
            <a:r>
              <a:rPr lang="en-US" sz="1200" i="1" dirty="0"/>
              <a:t>, and the Transmission of Grief </a:t>
            </a:r>
            <a:r>
              <a:rPr lang="en-US" sz="1200" dirty="0"/>
              <a:t>by David </a:t>
            </a:r>
            <a:r>
              <a:rPr lang="en-US" sz="1200" dirty="0" err="1"/>
              <a:t>Chae</a:t>
            </a:r>
            <a:endParaRPr lang="en-US" sz="1200" dirty="0"/>
          </a:p>
          <a:p>
            <a:r>
              <a:rPr lang="en-US" sz="1200" i="1" dirty="0"/>
              <a:t>Effects of Incarceration on Health and Well-Being of Individuals Across the Life Course: Implications for Preventive Interventions </a:t>
            </a:r>
            <a:r>
              <a:rPr lang="en-US" sz="1200" dirty="0"/>
              <a:t>by </a:t>
            </a:r>
            <a:r>
              <a:rPr lang="en-US" sz="1200" dirty="0" err="1"/>
              <a:t>Robynn</a:t>
            </a:r>
            <a:r>
              <a:rPr lang="en-US" sz="1200" dirty="0"/>
              <a:t> Cox</a:t>
            </a:r>
          </a:p>
          <a:p>
            <a:r>
              <a:rPr lang="en-US" sz="1200" i="1" dirty="0"/>
              <a:t>Structural Racism, Intersectionality, and Black Men’s Health </a:t>
            </a:r>
            <a:r>
              <a:rPr lang="en-US" sz="1200" dirty="0"/>
              <a:t>by Lisa Bowleg, Derek Griffith</a:t>
            </a:r>
          </a:p>
          <a:p>
            <a:r>
              <a:rPr lang="en-US" sz="1200" i="1" dirty="0"/>
              <a:t>What Does it Take to Center Anti-Racist Research in Policy and Practice? </a:t>
            </a:r>
            <a:r>
              <a:rPr lang="en-US" sz="1200" dirty="0"/>
              <a:t>by Lauren </a:t>
            </a:r>
            <a:r>
              <a:rPr lang="en-US" sz="1200" dirty="0" err="1"/>
              <a:t>Supplee</a:t>
            </a:r>
            <a:r>
              <a:rPr lang="en-US" sz="1200" dirty="0"/>
              <a:t>, </a:t>
            </a:r>
            <a:r>
              <a:rPr lang="en-US" sz="1200" dirty="0" err="1"/>
              <a:t>Fabienne</a:t>
            </a:r>
            <a:r>
              <a:rPr lang="en-US" sz="1200" dirty="0"/>
              <a:t> </a:t>
            </a:r>
            <a:r>
              <a:rPr lang="en-US" sz="1200" dirty="0" err="1"/>
              <a:t>Doucet</a:t>
            </a:r>
            <a:endParaRPr lang="en-US" sz="1200" dirty="0"/>
          </a:p>
          <a:p>
            <a:r>
              <a:rPr lang="en-US" sz="1200" i="1" dirty="0"/>
              <a:t>If you don’t look for it, you will probably not find it: Determining barriers to equitable implementation in healthcare settings </a:t>
            </a:r>
            <a:r>
              <a:rPr lang="en-US" sz="1200" dirty="0"/>
              <a:t>by </a:t>
            </a:r>
            <a:r>
              <a:rPr lang="en-US" sz="1200" dirty="0" err="1"/>
              <a:t>Rajinda</a:t>
            </a:r>
            <a:r>
              <a:rPr lang="en-US" sz="1200" dirty="0"/>
              <a:t> Singh</a:t>
            </a:r>
          </a:p>
          <a:p>
            <a:r>
              <a:rPr lang="en-US" sz="1200" i="1" dirty="0"/>
              <a:t>Addressing Health Equity and Social Justice within Prevention Registries: Blueprints for Healthy Youth Development </a:t>
            </a:r>
            <a:r>
              <a:rPr lang="en-US" sz="1200" dirty="0"/>
              <a:t>by Pamela Buckley, Karl Hill</a:t>
            </a:r>
          </a:p>
          <a:p>
            <a:r>
              <a:rPr lang="en-US" sz="1200" i="1" dirty="0"/>
              <a:t>Translating Research into Protective Processes in African American Families: Buffering Effects of Race Related Experiences </a:t>
            </a:r>
            <a:r>
              <a:rPr lang="en-US" sz="1200" dirty="0"/>
              <a:t>by Velma McBride </a:t>
            </a:r>
            <a:r>
              <a:rPr lang="en-US" sz="1200" dirty="0" err="1"/>
              <a:t>Murry</a:t>
            </a:r>
            <a:endParaRPr lang="en-US" sz="1200" dirty="0"/>
          </a:p>
          <a:p>
            <a:r>
              <a:rPr lang="en-US" sz="1200" i="1" dirty="0"/>
              <a:t>The Intersection of Adolescent Development and Anti-Black Racism </a:t>
            </a:r>
            <a:r>
              <a:rPr lang="en-US" sz="1200" dirty="0"/>
              <a:t>by Joanna Williams, Andrew </a:t>
            </a:r>
            <a:r>
              <a:rPr lang="en-US" sz="1200" dirty="0" err="1"/>
              <a:t>Fuligni</a:t>
            </a:r>
            <a:endParaRPr lang="en-US" sz="1200" dirty="0"/>
          </a:p>
          <a:p>
            <a:r>
              <a:rPr lang="en-US" sz="1200" i="1" dirty="0"/>
              <a:t>Application of an Anti-racism Lens in the Field of Implementation Science: Reflections and Recommendations for Reframing Implementation Research with a Focus on Justice and Racial Equity </a:t>
            </a:r>
            <a:r>
              <a:rPr lang="en-US" sz="1200" dirty="0"/>
              <a:t>by Rachel Shelton, Derek Griffith, April Oh, </a:t>
            </a:r>
            <a:r>
              <a:rPr lang="en-US" sz="1200" dirty="0" err="1"/>
              <a:t>Prajakta</a:t>
            </a:r>
            <a:r>
              <a:rPr lang="en-US" sz="1200" dirty="0"/>
              <a:t> </a:t>
            </a:r>
            <a:r>
              <a:rPr lang="en-US" sz="1200" dirty="0" err="1"/>
              <a:t>Adsul</a:t>
            </a:r>
            <a:endParaRPr lang="en-US" sz="12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marL="0" indent="0">
              <a:buNone/>
            </a:pPr>
            <a:endParaRPr lang="en-US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A7D1B9-7F06-3B44-B44B-938B9A99E7D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2" b="15698"/>
          <a:stretch/>
        </p:blipFill>
        <p:spPr bwMode="auto">
          <a:xfrm>
            <a:off x="3481138" y="529586"/>
            <a:ext cx="2269958" cy="125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odp-logo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551" y="6348648"/>
            <a:ext cx="2387065" cy="38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ePIM Logo-Color (4)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6238111"/>
            <a:ext cx="2350568" cy="49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16162"/>
      </p:ext>
    </p:extLst>
  </p:cSld>
  <p:clrMapOvr>
    <a:masterClrMapping/>
  </p:clrMapOvr>
  <p:transition spd="slow" advClick="0"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92A7CF-7B15-92A7-E8DF-2ED71D779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Murry, V. M., Bradley, C., Cruden, G., Brown, C. H., Howe, G. W.,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Sepùlveda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M. J.,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Beardslee</a:t>
            </a:r>
            <a:r>
              <a:rPr lang="en-US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W., Hannah, N., &amp;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Warne, D. (2022). Re-envisioning, Retooling, and Rebuilding Prevention Science Methods to Address Structural and Systemic Racism and Promote Health Equity.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Prevention Science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1-14.</a:t>
            </a:r>
          </a:p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https://link.springer.com/article/10.1007/s11121-022-01439-4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51014"/>
      </p:ext>
    </p:extLst>
  </p:cSld>
  <p:clrMapOvr>
    <a:masterClrMapping/>
  </p:clrMapOvr>
  <p:transition spd="slow"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2CAB0-F618-23F5-0784-63BFF36FF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the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94EC1-56AF-7E08-53E0-811BFCAA8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799"/>
            <a:ext cx="8359254" cy="5567149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</a:rPr>
              <a:t>H</a:t>
            </a:r>
            <a:r>
              <a:rPr lang="en-US" b="1" dirty="0">
                <a:effectLst/>
                <a:latin typeface="Calibri" panose="020F0502020204030204" pitchFamily="34" charset="0"/>
              </a:rPr>
              <a:t>ow </a:t>
            </a:r>
            <a:r>
              <a:rPr lang="en-US" b="1" dirty="0">
                <a:latin typeface="Calibri" panose="020F0502020204030204" pitchFamily="34" charset="0"/>
              </a:rPr>
              <a:t>can the design, implementation, and testing of preventive interventions foster cultural safety?  </a:t>
            </a:r>
            <a:endParaRPr lang="en-US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</a:rPr>
              <a:t>What biases and blind spots migh</a:t>
            </a:r>
            <a:r>
              <a:rPr lang="en-US" b="1" dirty="0">
                <a:latin typeface="Calibri" panose="020F0502020204030204" pitchFamily="34" charset="0"/>
              </a:rPr>
              <a:t>t preventive intervention scientists and practitioners bring</a:t>
            </a:r>
            <a:r>
              <a:rPr lang="en-US" b="1" dirty="0">
                <a:effectLst/>
                <a:latin typeface="Calibri" panose="020F0502020204030204" pitchFamily="34" charset="0"/>
              </a:rPr>
              <a:t>? </a:t>
            </a:r>
            <a:r>
              <a:rPr lang="en-US" dirty="0">
                <a:effectLst/>
                <a:latin typeface="Calibri" panose="020F0502020204030204" pitchFamily="34" charset="0"/>
              </a:rPr>
              <a:t>What might we inadvertently perpetuate? </a:t>
            </a:r>
          </a:p>
          <a:p>
            <a:pPr marL="274637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Including</a:t>
            </a:r>
            <a:r>
              <a:rPr lang="en-US" sz="2400" dirty="0">
                <a:effectLst/>
                <a:latin typeface="Calibri" panose="020F0502020204030204" pitchFamily="34" charset="0"/>
              </a:rPr>
              <a:t> positionality with respect to lived experiences and identities, as well as in professional training (For example, frameworks and methods that might need updating?)</a:t>
            </a:r>
          </a:p>
          <a:p>
            <a:pPr marL="274637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What blind spots do you think remain in Prevention Science? Implementation Science?</a:t>
            </a:r>
            <a:endParaRPr lang="en-US" sz="24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</a:rPr>
              <a:t>What might be effective ways to </a:t>
            </a:r>
            <a:r>
              <a:rPr lang="en-US" b="1" dirty="0">
                <a:effectLst/>
                <a:latin typeface="Calibri" panose="020F0502020204030204" pitchFamily="34" charset="0"/>
              </a:rPr>
              <a:t>integrate community voice into your research? </a:t>
            </a:r>
            <a:r>
              <a:rPr lang="en-US" dirty="0">
                <a:effectLst/>
                <a:latin typeface="Calibri" panose="020F0502020204030204" pitchFamily="34" charset="0"/>
              </a:rPr>
              <a:t>From the research question on? Study design? Later?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11452"/>
      </p:ext>
    </p:extLst>
  </p:cSld>
  <p:clrMapOvr>
    <a:masterClrMapping/>
  </p:clrMapOvr>
  <p:transition spd="slow"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22107-275E-8F44-81E2-655EF98C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C9E88-7CF5-9D16-00C2-07AE93068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2147"/>
            <a:ext cx="8229600" cy="48768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</a:rPr>
              <a:t> Revisiting Institutional and Social Norms</a:t>
            </a:r>
            <a:r>
              <a:rPr lang="en-US" dirty="0">
                <a:latin typeface="Calibri" panose="020F0502020204030204" pitchFamily="34" charset="0"/>
              </a:rPr>
              <a:t>: </a:t>
            </a:r>
          </a:p>
          <a:p>
            <a:pPr marL="274637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How is “productivity” evaluated? </a:t>
            </a:r>
          </a:p>
          <a:p>
            <a:pPr marL="274637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How are opportunities being created?</a:t>
            </a:r>
          </a:p>
          <a:p>
            <a:pPr marL="274637" lv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</a:rPr>
              <a:t>How are new and different voices being elevated and brought into the fold?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</a:rPr>
              <a:t>Peer-reviewed journals: </a:t>
            </a:r>
            <a:r>
              <a:rPr lang="en-US" dirty="0">
                <a:latin typeface="Calibri" panose="020F0502020204030204" pitchFamily="34" charset="0"/>
              </a:rPr>
              <a:t>How might the role of reviewer be shifted to elevate social justice and equity? Journal editor? Author? What changes have you seen done well that can guide a the re-envisioning the process?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</a:rPr>
              <a:t>Funding</a:t>
            </a:r>
            <a:r>
              <a:rPr lang="en-US" dirty="0">
                <a:latin typeface="Calibri" panose="020F0502020204030204" pitchFamily="34" charset="0"/>
              </a:rPr>
              <a:t>: How are reviewer expectations being set differently? What challenges remain? What funding opportunities (and funders) are embracing paradigm shifts? 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87033"/>
      </p:ext>
    </p:extLst>
  </p:cSld>
  <p:clrMapOvr>
    <a:masterClrMapping/>
  </p:clrMapOvr>
  <p:transition spd="slow"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980"/>
            <a:ext cx="8229600" cy="4441770"/>
          </a:xfrm>
        </p:spPr>
        <p:txBody>
          <a:bodyPr/>
          <a:lstStyle/>
          <a:p>
            <a:pPr marL="0" indent="0" algn="ctr">
              <a:buNone/>
            </a:pPr>
            <a:endParaRPr lang="en-US" sz="1000" dirty="0">
              <a:latin typeface="Avenir Heavy" charset="0"/>
              <a:cs typeface="Avenir Heavy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Avenir Heavy" charset="0"/>
                <a:cs typeface="Avenir Heavy" charset="0"/>
              </a:rPr>
              <a:t>Become a PSMG Member</a:t>
            </a:r>
          </a:p>
          <a:p>
            <a:pPr marL="0" indent="0" algn="ctr">
              <a:buNone/>
            </a:pPr>
            <a:endParaRPr lang="en-US" sz="1400" dirty="0">
              <a:latin typeface="Avenir Heavy" charset="0"/>
              <a:cs typeface="Avenir Heavy" charset="0"/>
            </a:endParaRPr>
          </a:p>
          <a:p>
            <a:pPr marL="0" indent="0">
              <a:buNone/>
            </a:pPr>
            <a:r>
              <a:rPr lang="en-US" sz="1600" dirty="0">
                <a:latin typeface="Avenir Heavy" charset="0"/>
                <a:cs typeface="Avenir Heavy" charset="0"/>
              </a:rPr>
              <a:t>Members enjoy several benefits: access to live weekly PSMG presentations, weekly PSMG Newsletters, and networking opportunities with leaders in the fields of implementation methodology, prevention research, and innovative statistical methods. </a:t>
            </a:r>
            <a:r>
              <a:rPr lang="en-US" sz="1600" dirty="0">
                <a:latin typeface="Avenir Heavy" charset="0"/>
                <a:cs typeface="Avenir Heavy" charset="0"/>
                <a:hlinkClick r:id="rId3"/>
              </a:rPr>
              <a:t>https://cepim.northwestern.edu/psmg</a:t>
            </a:r>
            <a:endParaRPr lang="en-US" sz="1600" dirty="0">
              <a:latin typeface="Avenir Heavy" charset="0"/>
              <a:cs typeface="Avenir Heavy" charset="0"/>
            </a:endParaRPr>
          </a:p>
          <a:p>
            <a:pPr marL="0" indent="0">
              <a:buNone/>
            </a:pPr>
            <a:endParaRPr lang="en-US" sz="1000" dirty="0">
              <a:latin typeface="Avenir Heavy" charset="0"/>
              <a:cs typeface="Avenir Heavy" charset="0"/>
            </a:endParaRPr>
          </a:p>
          <a:p>
            <a:pPr marL="0" indent="0" algn="ctr">
              <a:buNone/>
            </a:pPr>
            <a:endParaRPr lang="en-US" sz="2000" dirty="0">
              <a:latin typeface="Avenir Heavy" charset="0"/>
              <a:cs typeface="Avenir Heavy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Avenir Heavy" charset="0"/>
                <a:cs typeface="Avenir Heavy" charset="0"/>
              </a:rPr>
              <a:t>Presenters for 2023-2024 Schedule</a:t>
            </a:r>
          </a:p>
          <a:p>
            <a:pPr marL="0" indent="0" algn="ctr">
              <a:buNone/>
            </a:pPr>
            <a:endParaRPr lang="en-US" sz="1400" dirty="0">
              <a:latin typeface="Avenir Heavy" charset="0"/>
              <a:cs typeface="Avenir Heavy" charset="0"/>
            </a:endParaRPr>
          </a:p>
          <a:p>
            <a:pPr marL="0" indent="0">
              <a:buNone/>
            </a:pPr>
            <a:r>
              <a:rPr lang="en-US" sz="1600" dirty="0">
                <a:latin typeface="Avenir Heavy" charset="0"/>
                <a:cs typeface="Avenir Heavy" charset="0"/>
              </a:rPr>
              <a:t>We welcome your suggestions for presentations and presenters. Please send your recommendations to </a:t>
            </a:r>
            <a:r>
              <a:rPr lang="en-US" sz="1600" dirty="0">
                <a:latin typeface="Avenir Heavy" charset="0"/>
                <a:cs typeface="Avenir Heavy" charset="0"/>
                <a:hlinkClick r:id="rId4"/>
              </a:rPr>
              <a:t>psmg@northwestern.edu</a:t>
            </a:r>
            <a:r>
              <a:rPr lang="en-US" sz="1600" dirty="0">
                <a:latin typeface="Avenir Heavy" charset="0"/>
                <a:cs typeface="Avenir Heavy" charset="0"/>
              </a:rPr>
              <a:t> of topics, names, and email addresses.</a:t>
            </a:r>
            <a:endParaRPr lang="en-US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A7D1B9-7F06-3B44-B44B-938B9A99E7D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2" b="15698"/>
          <a:stretch/>
        </p:blipFill>
        <p:spPr bwMode="auto">
          <a:xfrm>
            <a:off x="3481138" y="529586"/>
            <a:ext cx="2269958" cy="1253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odp-logo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551" y="6348648"/>
            <a:ext cx="2387065" cy="38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ePIM Logo-Color (4)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1" y="6238111"/>
            <a:ext cx="2350568" cy="49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081169"/>
      </p:ext>
    </p:extLst>
  </p:cSld>
  <p:clrMapOvr>
    <a:masterClrMapping/>
  </p:clrMapOvr>
  <p:transition spd="slow" advClick="0" advTm="15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SMG Video Intro Slides2018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4FCC68B-167F-CA4D-902A-06C27899C44F}" vid="{9B0B2A01-27C6-2445-B782-AF97C9A73B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2B142D"/>
    </a:dk2>
    <a:lt2>
      <a:srgbClr val="C3AFCC"/>
    </a:lt2>
    <a:accent1>
      <a:srgbClr val="663366"/>
    </a:accent1>
    <a:accent2>
      <a:srgbClr val="330F42"/>
    </a:accent2>
    <a:accent3>
      <a:srgbClr val="666699"/>
    </a:accent3>
    <a:accent4>
      <a:srgbClr val="999966"/>
    </a:accent4>
    <a:accent5>
      <a:srgbClr val="F7901E"/>
    </a:accent5>
    <a:accent6>
      <a:srgbClr val="A3A101"/>
    </a:accent6>
    <a:hlink>
      <a:srgbClr val="BC5FBC"/>
    </a:hlink>
    <a:folHlink>
      <a:srgbClr val="9775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440C0267CDF469AB3437187EF5316" ma:contentTypeVersion="15" ma:contentTypeDescription="Create a new document." ma:contentTypeScope="" ma:versionID="66ce1fcea50fc4b03007b90ba86e9f05">
  <xsd:schema xmlns:xsd="http://www.w3.org/2001/XMLSchema" xmlns:xs="http://www.w3.org/2001/XMLSchema" xmlns:p="http://schemas.microsoft.com/office/2006/metadata/properties" xmlns:ns2="7cffb315-437c-4480-b728-67838bc1a0d6" xmlns:ns3="cbbdd7bc-0371-4f75-ad3c-e087070b3f72" xmlns:ns4="efce84db-8738-4c7b-9bdc-65b9500871f6" targetNamespace="http://schemas.microsoft.com/office/2006/metadata/properties" ma:root="true" ma:fieldsID="44a9eb5195cfcd9538a54338aed7ba13" ns2:_="" ns3:_="" ns4:_="">
    <xsd:import namespace="7cffb315-437c-4480-b728-67838bc1a0d6"/>
    <xsd:import namespace="cbbdd7bc-0371-4f75-ad3c-e087070b3f72"/>
    <xsd:import namespace="efce84db-8738-4c7b-9bdc-65b9500871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fb315-437c-4480-b728-67838bc1a0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2d55d72-5afa-45f9-90b6-e0708aeee9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dd7bc-0371-4f75-ad3c-e087070b3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e84db-8738-4c7b-9bdc-65b9500871f6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0117de1e-9afb-4369-9e9e-8ff82fc928f5}" ma:internalName="TaxCatchAll" ma:showField="CatchAllData" ma:web="cbbdd7bc-0371-4f75-ad3c-e087070b3f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ffb315-437c-4480-b728-67838bc1a0d6">
      <Terms xmlns="http://schemas.microsoft.com/office/infopath/2007/PartnerControls"/>
    </lcf76f155ced4ddcb4097134ff3c332f>
    <TaxCatchAll xmlns="efce84db-8738-4c7b-9bdc-65b9500871f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80DD38-182C-4377-B7B3-05CA272C8F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ffb315-437c-4480-b728-67838bc1a0d6"/>
    <ds:schemaRef ds:uri="cbbdd7bc-0371-4f75-ad3c-e087070b3f72"/>
    <ds:schemaRef ds:uri="efce84db-8738-4c7b-9bdc-65b950087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EF12E3-832C-4990-9B4E-B56D830BC72B}">
  <ds:schemaRefs>
    <ds:schemaRef ds:uri="http://purl.org/dc/elements/1.1/"/>
    <ds:schemaRef ds:uri="http://schemas.microsoft.com/office/2006/metadata/properties"/>
    <ds:schemaRef ds:uri="efce84db-8738-4c7b-9bdc-65b9500871f6"/>
    <ds:schemaRef ds:uri="http://schemas.microsoft.com/office/2006/documentManagement/types"/>
    <ds:schemaRef ds:uri="cbbdd7bc-0371-4f75-ad3c-e087070b3f72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cffb315-437c-4480-b728-67838bc1a0d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846458-8E01-4897-8B6A-9D5A449DA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PSMG Video Intro SlidesFall2018</Template>
  <TotalTime>202</TotalTime>
  <Words>778</Words>
  <Application>Microsoft Macintosh PowerPoint</Application>
  <PresentationFormat>On-screen Show (4:3)</PresentationFormat>
  <Paragraphs>78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Athelas</vt:lpstr>
      <vt:lpstr>Avenir Heavy</vt:lpstr>
      <vt:lpstr>Calibri</vt:lpstr>
      <vt:lpstr>Cambria</vt:lpstr>
      <vt:lpstr>PSMG Video Intro Slides2018</vt:lpstr>
      <vt:lpstr>PowerPoint Presentation</vt:lpstr>
      <vt:lpstr>PowerPoint Presentation</vt:lpstr>
      <vt:lpstr>PowerPoint Presentation</vt:lpstr>
      <vt:lpstr>Shifting the paradigm</vt:lpstr>
      <vt:lpstr>Taking action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Nanette Deneen Hannah</dc:creator>
  <cp:lastModifiedBy>Gracelyn Cruden</cp:lastModifiedBy>
  <cp:revision>20</cp:revision>
  <dcterms:created xsi:type="dcterms:W3CDTF">2022-05-26T21:49:25Z</dcterms:created>
  <dcterms:modified xsi:type="dcterms:W3CDTF">2023-02-13T21:00:58Z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0x010100969440C0267CDF469AB3437187EF5316</vt:lpwstr>
  </property>
  <property fmtid="{D5CDD505-2E9C-101B-9397-08002B2CF9AE}" pid="3" name="Order">
    <vt:r8>3800</vt:r8>
  </property>
  <property fmtid="{D5CDD505-2E9C-101B-9397-08002B2CF9AE}" pid="4" name="MSIP_Label_792c8cef-6f2b-4af1-b4ac-d815ff795cd6_Enabled">
    <vt:lpwstr>true</vt:lpwstr>
  </property>
  <property fmtid="{D5CDD505-2E9C-101B-9397-08002B2CF9AE}" pid="5" name="MSIP_Label_792c8cef-6f2b-4af1-b4ac-d815ff795cd6_SetDate">
    <vt:lpwstr>2023-02-13T19:39:31Z</vt:lpwstr>
  </property>
  <property fmtid="{D5CDD505-2E9C-101B-9397-08002B2CF9AE}" pid="6" name="MSIP_Label_792c8cef-6f2b-4af1-b4ac-d815ff795cd6_Method">
    <vt:lpwstr>Standard</vt:lpwstr>
  </property>
  <property fmtid="{D5CDD505-2E9C-101B-9397-08002B2CF9AE}" pid="7" name="MSIP_Label_792c8cef-6f2b-4af1-b4ac-d815ff795cd6_Name">
    <vt:lpwstr>VUMC General</vt:lpwstr>
  </property>
  <property fmtid="{D5CDD505-2E9C-101B-9397-08002B2CF9AE}" pid="8" name="MSIP_Label_792c8cef-6f2b-4af1-b4ac-d815ff795cd6_SiteId">
    <vt:lpwstr>ef575030-1424-4ed8-b83c-12c533d879ab</vt:lpwstr>
  </property>
  <property fmtid="{D5CDD505-2E9C-101B-9397-08002B2CF9AE}" pid="9" name="MSIP_Label_792c8cef-6f2b-4af1-b4ac-d815ff795cd6_ActionId">
    <vt:lpwstr>0fc714a1-483f-4ad3-848d-2ce16696fab0</vt:lpwstr>
  </property>
  <property fmtid="{D5CDD505-2E9C-101B-9397-08002B2CF9AE}" pid="10" name="MSIP_Label_792c8cef-6f2b-4af1-b4ac-d815ff795cd6_ContentBits">
    <vt:lpwstr>0</vt:lpwstr>
  </property>
</Properties>
</file>