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Lst>
  <p:notesMasterIdLst>
    <p:notesMasterId r:id="rId54"/>
  </p:notesMasterIdLst>
  <p:sldIdLst>
    <p:sldId id="256" r:id="rId3"/>
    <p:sldId id="370" r:id="rId4"/>
    <p:sldId id="270" r:id="rId5"/>
    <p:sldId id="394" r:id="rId6"/>
    <p:sldId id="335" r:id="rId7"/>
    <p:sldId id="336" r:id="rId8"/>
    <p:sldId id="371" r:id="rId9"/>
    <p:sldId id="372" r:id="rId10"/>
    <p:sldId id="373" r:id="rId11"/>
    <p:sldId id="337" r:id="rId12"/>
    <p:sldId id="374" r:id="rId13"/>
    <p:sldId id="339" r:id="rId14"/>
    <p:sldId id="271" r:id="rId15"/>
    <p:sldId id="340" r:id="rId16"/>
    <p:sldId id="375" r:id="rId17"/>
    <p:sldId id="341" r:id="rId18"/>
    <p:sldId id="273" r:id="rId19"/>
    <p:sldId id="376" r:id="rId20"/>
    <p:sldId id="343" r:id="rId21"/>
    <p:sldId id="377" r:id="rId22"/>
    <p:sldId id="344" r:id="rId23"/>
    <p:sldId id="378" r:id="rId24"/>
    <p:sldId id="379" r:id="rId25"/>
    <p:sldId id="380" r:id="rId26"/>
    <p:sldId id="274" r:id="rId27"/>
    <p:sldId id="287" r:id="rId28"/>
    <p:sldId id="323" r:id="rId29"/>
    <p:sldId id="322" r:id="rId30"/>
    <p:sldId id="381" r:id="rId31"/>
    <p:sldId id="324" r:id="rId32"/>
    <p:sldId id="382" r:id="rId33"/>
    <p:sldId id="383" r:id="rId34"/>
    <p:sldId id="362" r:id="rId35"/>
    <p:sldId id="385" r:id="rId36"/>
    <p:sldId id="386" r:id="rId37"/>
    <p:sldId id="363" r:id="rId38"/>
    <p:sldId id="387" r:id="rId39"/>
    <p:sldId id="388" r:id="rId40"/>
    <p:sldId id="389" r:id="rId41"/>
    <p:sldId id="325" r:id="rId42"/>
    <p:sldId id="390" r:id="rId43"/>
    <p:sldId id="347" r:id="rId44"/>
    <p:sldId id="331" r:id="rId45"/>
    <p:sldId id="355" r:id="rId46"/>
    <p:sldId id="356" r:id="rId47"/>
    <p:sldId id="357" r:id="rId48"/>
    <p:sldId id="327" r:id="rId49"/>
    <p:sldId id="391" r:id="rId50"/>
    <p:sldId id="392" r:id="rId51"/>
    <p:sldId id="269" r:id="rId52"/>
    <p:sldId id="35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napToGrid="0">
      <p:cViewPr varScale="1">
        <p:scale>
          <a:sx n="62" d="100"/>
          <a:sy n="62" d="100"/>
        </p:scale>
        <p:origin x="8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89CF24-8371-4D4D-B5B6-0B3287C823C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A9B1260-0B3C-4082-A190-9D0366AF1F1B}">
      <dgm:prSet phldrT="[Text]" custT="1"/>
      <dgm:spPr>
        <a:solidFill>
          <a:srgbClr val="002CB8"/>
        </a:solidFill>
        <a:ln>
          <a:solidFill>
            <a:schemeClr val="tx1"/>
          </a:solidFill>
        </a:ln>
      </dgm:spPr>
      <dgm:t>
        <a:bodyPr/>
        <a:lstStyle/>
        <a:p>
          <a:r>
            <a:rPr lang="en-US" sz="2100" dirty="0">
              <a:solidFill>
                <a:schemeClr val="bg1"/>
              </a:solidFill>
            </a:rPr>
            <a:t>Affirmative Action Policy </a:t>
          </a:r>
          <a:r>
            <a:rPr lang="en-US" sz="1400" dirty="0">
              <a:solidFill>
                <a:schemeClr val="bg1"/>
              </a:solidFill>
            </a:rPr>
            <a:t>(</a:t>
          </a:r>
          <a:r>
            <a:rPr lang="en-US" sz="1400" dirty="0">
              <a:solidFill>
                <a:schemeClr val="bg1"/>
              </a:solidFill>
              <a:ea typeface="Roboto"/>
            </a:rPr>
            <a:t>Roseby, 2019)</a:t>
          </a:r>
          <a:r>
            <a:rPr lang="en-US" sz="1400" dirty="0">
              <a:solidFill>
                <a:schemeClr val="bg1"/>
              </a:solidFill>
            </a:rPr>
            <a:t> </a:t>
          </a:r>
        </a:p>
      </dgm:t>
    </dgm:pt>
    <dgm:pt modelId="{390831D1-22B8-49A4-AEAC-1F9D0A50986D}" type="parTrans" cxnId="{734E1D8F-49C0-4F73-AEF4-5958BF3563A8}">
      <dgm:prSet/>
      <dgm:spPr/>
      <dgm:t>
        <a:bodyPr/>
        <a:lstStyle/>
        <a:p>
          <a:endParaRPr lang="en-US"/>
        </a:p>
      </dgm:t>
    </dgm:pt>
    <dgm:pt modelId="{30356836-95DB-42E1-9728-CAE4804E8D5F}" type="sibTrans" cxnId="{734E1D8F-49C0-4F73-AEF4-5958BF3563A8}">
      <dgm:prSet/>
      <dgm:spPr/>
      <dgm:t>
        <a:bodyPr/>
        <a:lstStyle/>
        <a:p>
          <a:endParaRPr lang="en-US"/>
        </a:p>
      </dgm:t>
    </dgm:pt>
    <dgm:pt modelId="{589D4284-E70B-4589-98EB-198F3AD79715}">
      <dgm:prSet phldrT="[Text]" custT="1"/>
      <dgm:spPr>
        <a:solidFill>
          <a:schemeClr val="bg1"/>
        </a:solidFill>
      </dgm:spPr>
      <dgm:t>
        <a:bodyPr/>
        <a:lstStyle/>
        <a:p>
          <a:pPr algn="l"/>
          <a:r>
            <a:rPr lang="en-US" sz="1400" dirty="0">
              <a:solidFill>
                <a:schemeClr val="tx1"/>
              </a:solidFill>
              <a:ea typeface="+mn-lt"/>
              <a:cs typeface="+mn-lt"/>
            </a:rPr>
            <a:t>Doubled # of Aboriginal employees from 24 to 57 within 12 months</a:t>
          </a:r>
          <a:endParaRPr lang="en-US" sz="1400" dirty="0">
            <a:solidFill>
              <a:schemeClr val="tx1"/>
            </a:solidFill>
          </a:endParaRPr>
        </a:p>
      </dgm:t>
    </dgm:pt>
    <dgm:pt modelId="{792E66EF-67FA-438C-A0BE-34951E29F146}" type="parTrans" cxnId="{51F677E3-6376-4D55-AD0B-BCF13E5AE05F}">
      <dgm:prSet/>
      <dgm:spPr/>
      <dgm:t>
        <a:bodyPr/>
        <a:lstStyle/>
        <a:p>
          <a:endParaRPr lang="en-US"/>
        </a:p>
      </dgm:t>
    </dgm:pt>
    <dgm:pt modelId="{C255A929-2A8C-43BA-A4AF-CBA766A13C5A}" type="sibTrans" cxnId="{51F677E3-6376-4D55-AD0B-BCF13E5AE05F}">
      <dgm:prSet/>
      <dgm:spPr/>
      <dgm:t>
        <a:bodyPr/>
        <a:lstStyle/>
        <a:p>
          <a:endParaRPr lang="en-US"/>
        </a:p>
      </dgm:t>
    </dgm:pt>
    <dgm:pt modelId="{6710E956-DE65-4A8C-ACFB-22C44778FEE7}">
      <dgm:prSet phldrT="[Text]" custT="1"/>
      <dgm:spPr>
        <a:solidFill>
          <a:srgbClr val="E13940"/>
        </a:solidFill>
        <a:ln>
          <a:solidFill>
            <a:schemeClr val="tx1"/>
          </a:solidFill>
        </a:ln>
      </dgm:spPr>
      <dgm:t>
        <a:bodyPr/>
        <a:lstStyle/>
        <a:p>
          <a:r>
            <a:rPr lang="en-US" sz="2100" dirty="0">
              <a:solidFill>
                <a:schemeClr val="bg1"/>
              </a:solidFill>
            </a:rPr>
            <a:t>State legislation on minority recruitment to nursing careers </a:t>
          </a:r>
          <a:r>
            <a:rPr lang="en-US" sz="1400" dirty="0">
              <a:solidFill>
                <a:schemeClr val="bg1"/>
              </a:solidFill>
            </a:rPr>
            <a:t>(Travers 2015) </a:t>
          </a:r>
        </a:p>
      </dgm:t>
    </dgm:pt>
    <dgm:pt modelId="{3F429DEA-B415-4E49-86CA-4E84A8008C1E}" type="parTrans" cxnId="{23B26715-2DF1-4544-A112-8AFA8B2D4979}">
      <dgm:prSet/>
      <dgm:spPr/>
      <dgm:t>
        <a:bodyPr/>
        <a:lstStyle/>
        <a:p>
          <a:endParaRPr lang="en-US"/>
        </a:p>
      </dgm:t>
    </dgm:pt>
    <dgm:pt modelId="{1959D010-CC1E-47DE-B3CE-EC8A100E9622}" type="sibTrans" cxnId="{23B26715-2DF1-4544-A112-8AFA8B2D4979}">
      <dgm:prSet/>
      <dgm:spPr/>
      <dgm:t>
        <a:bodyPr/>
        <a:lstStyle/>
        <a:p>
          <a:endParaRPr lang="en-US"/>
        </a:p>
      </dgm:t>
    </dgm:pt>
    <dgm:pt modelId="{35C6A85B-E0C4-4A4B-9F19-244D5CB393E6}">
      <dgm:prSet phldrT="[Text]" custT="1"/>
      <dgm:spPr>
        <a:solidFill>
          <a:schemeClr val="bg1"/>
        </a:solidFill>
      </dgm:spPr>
      <dgm:t>
        <a:bodyPr/>
        <a:lstStyle/>
        <a:p>
          <a:pPr algn="l"/>
          <a:r>
            <a:rPr lang="en-US" sz="1400" dirty="0">
              <a:solidFill>
                <a:schemeClr val="tx2">
                  <a:lumMod val="75000"/>
                </a:schemeClr>
              </a:solidFill>
            </a:rPr>
            <a:t>7 states with laws &amp; 7 neighboring comparator states without laws</a:t>
          </a:r>
        </a:p>
      </dgm:t>
    </dgm:pt>
    <dgm:pt modelId="{56722B1F-838C-4D9D-8837-AB1878ABF68F}" type="parTrans" cxnId="{31E1B06B-593A-406F-B95E-C1499CF83380}">
      <dgm:prSet/>
      <dgm:spPr/>
      <dgm:t>
        <a:bodyPr/>
        <a:lstStyle/>
        <a:p>
          <a:endParaRPr lang="en-US"/>
        </a:p>
      </dgm:t>
    </dgm:pt>
    <dgm:pt modelId="{7BBD340A-BD9E-444D-868D-61B3891115DC}" type="sibTrans" cxnId="{31E1B06B-593A-406F-B95E-C1499CF83380}">
      <dgm:prSet/>
      <dgm:spPr/>
      <dgm:t>
        <a:bodyPr/>
        <a:lstStyle/>
        <a:p>
          <a:endParaRPr lang="en-US"/>
        </a:p>
      </dgm:t>
    </dgm:pt>
    <dgm:pt modelId="{4A803A82-9803-410C-8E11-89D27B229EAA}">
      <dgm:prSet phldrT="[Text]" custT="1"/>
      <dgm:spPr>
        <a:solidFill>
          <a:srgbClr val="C2A45A"/>
        </a:solidFill>
        <a:ln>
          <a:solidFill>
            <a:schemeClr val="tx1"/>
          </a:solidFill>
        </a:ln>
      </dgm:spPr>
      <dgm:t>
        <a:bodyPr/>
        <a:lstStyle/>
        <a:p>
          <a:r>
            <a:rPr lang="en-US" sz="2100" dirty="0">
              <a:solidFill>
                <a:schemeClr val="bg1"/>
              </a:solidFill>
              <a:ea typeface="+mn-lt"/>
              <a:cs typeface="+mn-lt"/>
            </a:rPr>
            <a:t>Equity strategic plan </a:t>
          </a:r>
        </a:p>
        <a:p>
          <a:r>
            <a:rPr lang="en-US" sz="1400" dirty="0">
              <a:solidFill>
                <a:schemeClr val="bg1"/>
              </a:solidFill>
              <a:ea typeface="+mn-lt"/>
              <a:cs typeface="+mn-lt"/>
            </a:rPr>
            <a:t>(Pino-Jones, 2021)</a:t>
          </a:r>
          <a:endParaRPr lang="en-US" sz="1400" dirty="0">
            <a:solidFill>
              <a:schemeClr val="bg1"/>
            </a:solidFill>
          </a:endParaRPr>
        </a:p>
      </dgm:t>
    </dgm:pt>
    <dgm:pt modelId="{8B385B06-9A28-4B87-BA4E-40FC93F21C1C}" type="parTrans" cxnId="{C865B9BA-A5AA-4002-BC19-D739F41F0720}">
      <dgm:prSet/>
      <dgm:spPr/>
      <dgm:t>
        <a:bodyPr/>
        <a:lstStyle/>
        <a:p>
          <a:endParaRPr lang="en-US"/>
        </a:p>
      </dgm:t>
    </dgm:pt>
    <dgm:pt modelId="{ACC60129-2784-4A7D-94E6-8270CE63EB5E}" type="sibTrans" cxnId="{C865B9BA-A5AA-4002-BC19-D739F41F0720}">
      <dgm:prSet/>
      <dgm:spPr/>
      <dgm:t>
        <a:bodyPr/>
        <a:lstStyle/>
        <a:p>
          <a:endParaRPr lang="en-US"/>
        </a:p>
      </dgm:t>
    </dgm:pt>
    <dgm:pt modelId="{47E73E4B-1926-4752-AB46-52FF28D1D4A0}">
      <dgm:prSet phldrT="[Text]" custT="1"/>
      <dgm:spPr>
        <a:solidFill>
          <a:schemeClr val="bg1"/>
        </a:solidFill>
      </dgm:spPr>
      <dgm:t>
        <a:bodyPr/>
        <a:lstStyle/>
        <a:p>
          <a:pPr algn="l"/>
          <a:r>
            <a:rPr lang="en-US" sz="1400" dirty="0">
              <a:solidFill>
                <a:schemeClr val="tx1"/>
              </a:solidFill>
              <a:ea typeface="+mn-lt"/>
              <a:cs typeface="+mn-lt"/>
            </a:rPr>
            <a:t>Within medical school department, with online dashboard tracking metrics, and salary equity interventions</a:t>
          </a:r>
          <a:endParaRPr lang="en-US" sz="1400" dirty="0">
            <a:solidFill>
              <a:schemeClr val="tx1"/>
            </a:solidFill>
          </a:endParaRPr>
        </a:p>
      </dgm:t>
    </dgm:pt>
    <dgm:pt modelId="{D65D561D-39FA-4274-85D3-D7367F00D438}" type="parTrans" cxnId="{632D9576-9C43-4BBE-8FF4-F5039FB08DDE}">
      <dgm:prSet/>
      <dgm:spPr/>
      <dgm:t>
        <a:bodyPr/>
        <a:lstStyle/>
        <a:p>
          <a:endParaRPr lang="en-US"/>
        </a:p>
      </dgm:t>
    </dgm:pt>
    <dgm:pt modelId="{DFECBCC5-97AE-4B51-BC84-8258ACC2A134}" type="sibTrans" cxnId="{632D9576-9C43-4BBE-8FF4-F5039FB08DDE}">
      <dgm:prSet/>
      <dgm:spPr/>
      <dgm:t>
        <a:bodyPr/>
        <a:lstStyle/>
        <a:p>
          <a:endParaRPr lang="en-US"/>
        </a:p>
      </dgm:t>
    </dgm:pt>
    <dgm:pt modelId="{775C29B6-BDFC-4738-8932-69071918B058}">
      <dgm:prSet custT="1"/>
      <dgm:spPr>
        <a:solidFill>
          <a:schemeClr val="bg1"/>
        </a:solidFill>
      </dgm:spPr>
      <dgm:t>
        <a:bodyPr/>
        <a:lstStyle/>
        <a:p>
          <a:pPr algn="l"/>
          <a:r>
            <a:rPr lang="en-US" sz="1400" dirty="0">
              <a:solidFill>
                <a:schemeClr val="tx1"/>
              </a:solidFill>
              <a:ea typeface="+mn-lt"/>
              <a:cs typeface="+mn-lt"/>
            </a:rPr>
            <a:t>One of Australia’s largest Academic Health Centres. </a:t>
          </a:r>
          <a:r>
            <a:rPr lang="en-US" sz="1400" dirty="0">
              <a:solidFill>
                <a:schemeClr val="tx1"/>
              </a:solidFill>
            </a:rPr>
            <a:t>Interviews all </a:t>
          </a:r>
          <a:r>
            <a:rPr lang="en-US" sz="1400" dirty="0">
              <a:solidFill>
                <a:schemeClr val="tx1"/>
              </a:solidFill>
              <a:ea typeface="+mn-lt"/>
              <a:cs typeface="+mn-lt"/>
            </a:rPr>
            <a:t>self-identified Indigenous applicants with required qualifications. If they meet criteria, automatically become preferred applicant, offered a position </a:t>
          </a:r>
          <a:endParaRPr lang="en-US" sz="1400" dirty="0">
            <a:solidFill>
              <a:schemeClr val="tx1"/>
            </a:solidFill>
          </a:endParaRPr>
        </a:p>
      </dgm:t>
    </dgm:pt>
    <dgm:pt modelId="{21FF2841-75A6-4F66-9233-0ED9EC48AF93}" type="parTrans" cxnId="{66112248-59C3-4EAA-AFAE-2AE0BADE5F6C}">
      <dgm:prSet/>
      <dgm:spPr/>
      <dgm:t>
        <a:bodyPr/>
        <a:lstStyle/>
        <a:p>
          <a:endParaRPr lang="en-US"/>
        </a:p>
      </dgm:t>
    </dgm:pt>
    <dgm:pt modelId="{AD586CBC-2EB3-4A55-8DFA-8865170BA26C}" type="sibTrans" cxnId="{66112248-59C3-4EAA-AFAE-2AE0BADE5F6C}">
      <dgm:prSet/>
      <dgm:spPr/>
      <dgm:t>
        <a:bodyPr/>
        <a:lstStyle/>
        <a:p>
          <a:endParaRPr lang="en-US"/>
        </a:p>
      </dgm:t>
    </dgm:pt>
    <dgm:pt modelId="{92903D9D-CBA4-4051-B9E6-5F3F16D5A9D0}">
      <dgm:prSet custT="1"/>
      <dgm:spPr>
        <a:solidFill>
          <a:schemeClr val="bg1"/>
        </a:solidFill>
        <a:ln>
          <a:solidFill>
            <a:schemeClr val="bg1"/>
          </a:solidFill>
        </a:ln>
      </dgm:spPr>
      <dgm:t>
        <a:bodyPr/>
        <a:lstStyle/>
        <a:p>
          <a:pPr algn="l"/>
          <a:r>
            <a:rPr lang="en-US" sz="1400" dirty="0">
              <a:solidFill>
                <a:schemeClr val="tx1"/>
              </a:solidFill>
            </a:rPr>
            <a:t>Senior administrators were enthusiastic. Middle-level management was resistant.</a:t>
          </a:r>
        </a:p>
      </dgm:t>
    </dgm:pt>
    <dgm:pt modelId="{D816C714-CEE7-4F4B-90BE-DBD91F35AC3A}" type="parTrans" cxnId="{8C880569-5879-40DB-8B86-CD083862131B}">
      <dgm:prSet/>
      <dgm:spPr/>
      <dgm:t>
        <a:bodyPr/>
        <a:lstStyle/>
        <a:p>
          <a:endParaRPr lang="en-US"/>
        </a:p>
      </dgm:t>
    </dgm:pt>
    <dgm:pt modelId="{E5D29872-4F2A-4650-87E5-FF778761BFF1}" type="sibTrans" cxnId="{8C880569-5879-40DB-8B86-CD083862131B}">
      <dgm:prSet/>
      <dgm:spPr/>
      <dgm:t>
        <a:bodyPr/>
        <a:lstStyle/>
        <a:p>
          <a:endParaRPr lang="en-US"/>
        </a:p>
      </dgm:t>
    </dgm:pt>
    <dgm:pt modelId="{6DF72C21-1005-4CE9-BE75-4943EE5D0B77}">
      <dgm:prSet custT="1"/>
      <dgm:spPr>
        <a:solidFill>
          <a:schemeClr val="bg1"/>
        </a:solidFill>
      </dgm:spPr>
      <dgm:t>
        <a:bodyPr/>
        <a:lstStyle/>
        <a:p>
          <a:pPr algn="l"/>
          <a:r>
            <a:rPr lang="en-US" sz="1400" dirty="0">
              <a:solidFill>
                <a:schemeClr val="tx2">
                  <a:lumMod val="75000"/>
                </a:schemeClr>
              </a:solidFill>
            </a:rPr>
            <a:t>Legislation tied to reimbursement, funding, and encouragement proved to have greater effects on minority enrollment</a:t>
          </a:r>
        </a:p>
      </dgm:t>
    </dgm:pt>
    <dgm:pt modelId="{5DE3D37B-8A8F-47E5-967D-CDAD6A387BFC}" type="parTrans" cxnId="{6289BC8F-162C-4382-A8BA-A9AE2FEC7A5B}">
      <dgm:prSet/>
      <dgm:spPr/>
      <dgm:t>
        <a:bodyPr/>
        <a:lstStyle/>
        <a:p>
          <a:endParaRPr lang="en-US"/>
        </a:p>
      </dgm:t>
    </dgm:pt>
    <dgm:pt modelId="{DCC2C483-9E41-4A56-9086-6DE00854EAEF}" type="sibTrans" cxnId="{6289BC8F-162C-4382-A8BA-A9AE2FEC7A5B}">
      <dgm:prSet/>
      <dgm:spPr/>
      <dgm:t>
        <a:bodyPr/>
        <a:lstStyle/>
        <a:p>
          <a:endParaRPr lang="en-US"/>
        </a:p>
      </dgm:t>
    </dgm:pt>
    <dgm:pt modelId="{05498798-7C8E-4406-9627-8EDE3E1817F6}">
      <dgm:prSet custT="1"/>
      <dgm:spPr>
        <a:solidFill>
          <a:schemeClr val="bg1"/>
        </a:solidFill>
      </dgm:spPr>
      <dgm:t>
        <a:bodyPr/>
        <a:lstStyle/>
        <a:p>
          <a:pPr algn="l"/>
          <a:r>
            <a:rPr lang="en-US" sz="1400" dirty="0">
              <a:solidFill>
                <a:schemeClr val="tx2">
                  <a:lumMod val="75000"/>
                </a:schemeClr>
              </a:solidFill>
            </a:rPr>
            <a:t>Findings suggest state legislation does increase minority nursing enrollment, but may be insufficient to meet state-based demographic representation for Black and Hispanic populations </a:t>
          </a:r>
        </a:p>
      </dgm:t>
    </dgm:pt>
    <dgm:pt modelId="{1E6EA927-8C97-42E2-9D52-44070CC40783}" type="parTrans" cxnId="{0712A6DA-820D-473F-8314-DD72B2D5D17E}">
      <dgm:prSet/>
      <dgm:spPr/>
      <dgm:t>
        <a:bodyPr/>
        <a:lstStyle/>
        <a:p>
          <a:endParaRPr lang="en-US"/>
        </a:p>
      </dgm:t>
    </dgm:pt>
    <dgm:pt modelId="{D18D47D7-A797-4CFA-8B68-ED4609238C4A}" type="sibTrans" cxnId="{0712A6DA-820D-473F-8314-DD72B2D5D17E}">
      <dgm:prSet/>
      <dgm:spPr/>
      <dgm:t>
        <a:bodyPr/>
        <a:lstStyle/>
        <a:p>
          <a:endParaRPr lang="en-US"/>
        </a:p>
      </dgm:t>
    </dgm:pt>
    <dgm:pt modelId="{98198F54-EF6C-48A6-844A-05E7C46709C2}">
      <dgm:prSet custT="1"/>
      <dgm:spPr>
        <a:solidFill>
          <a:schemeClr val="bg1"/>
        </a:solidFill>
      </dgm:spPr>
      <dgm:t>
        <a:bodyPr/>
        <a:lstStyle/>
        <a:p>
          <a:pPr algn="l"/>
          <a:r>
            <a:rPr lang="en-US" sz="1400" dirty="0">
              <a:solidFill>
                <a:schemeClr val="tx1"/>
              </a:solidFill>
              <a:ea typeface="+mn-lt"/>
              <a:cs typeface="+mn-lt"/>
            </a:rPr>
            <a:t>Within 1 year, all physician faculty’s salaries were at the goal benchmark, and differences in salary for similar years of rank were nearly eliminated </a:t>
          </a:r>
          <a:endParaRPr lang="en-US" sz="1400" dirty="0">
            <a:solidFill>
              <a:schemeClr val="tx1"/>
            </a:solidFill>
          </a:endParaRPr>
        </a:p>
      </dgm:t>
    </dgm:pt>
    <dgm:pt modelId="{DD670F22-8020-48E5-BEE6-288AE3E56C40}" type="parTrans" cxnId="{5C9CA3CB-42D5-4C40-99D1-F04655129E91}">
      <dgm:prSet/>
      <dgm:spPr/>
      <dgm:t>
        <a:bodyPr/>
        <a:lstStyle/>
        <a:p>
          <a:endParaRPr lang="en-US"/>
        </a:p>
      </dgm:t>
    </dgm:pt>
    <dgm:pt modelId="{C1B6D0D8-9020-48EF-9330-9CF73B4EFAE9}" type="sibTrans" cxnId="{5C9CA3CB-42D5-4C40-99D1-F04655129E91}">
      <dgm:prSet/>
      <dgm:spPr/>
      <dgm:t>
        <a:bodyPr/>
        <a:lstStyle/>
        <a:p>
          <a:endParaRPr lang="en-US"/>
        </a:p>
      </dgm:t>
    </dgm:pt>
    <dgm:pt modelId="{041817AE-1468-4984-AAB8-8ADCB51DC015}">
      <dgm:prSet custT="1"/>
      <dgm:spPr>
        <a:solidFill>
          <a:schemeClr val="bg1"/>
        </a:solidFill>
      </dgm:spPr>
      <dgm:t>
        <a:bodyPr/>
        <a:lstStyle/>
        <a:p>
          <a:pPr algn="l"/>
          <a:r>
            <a:rPr lang="en-US" sz="1400" dirty="0">
              <a:solidFill>
                <a:schemeClr val="tx1"/>
              </a:solidFill>
              <a:ea typeface="+mn-lt"/>
              <a:cs typeface="+mn-lt"/>
            </a:rPr>
            <a:t>All faculty in similar roles now have similar amounts of protected time</a:t>
          </a:r>
          <a:endParaRPr lang="en-US" sz="1400" dirty="0">
            <a:solidFill>
              <a:schemeClr val="tx1"/>
            </a:solidFill>
          </a:endParaRPr>
        </a:p>
      </dgm:t>
    </dgm:pt>
    <dgm:pt modelId="{58DEF0FE-07B3-4B32-A8C0-0142E55F1C3C}" type="parTrans" cxnId="{F3C10B89-8E4A-4633-B4C1-758D1A5781B1}">
      <dgm:prSet/>
      <dgm:spPr/>
      <dgm:t>
        <a:bodyPr/>
        <a:lstStyle/>
        <a:p>
          <a:endParaRPr lang="en-US"/>
        </a:p>
      </dgm:t>
    </dgm:pt>
    <dgm:pt modelId="{0245B6D0-EB9C-4A53-8207-93041C144C1A}" type="sibTrans" cxnId="{F3C10B89-8E4A-4633-B4C1-758D1A5781B1}">
      <dgm:prSet/>
      <dgm:spPr/>
      <dgm:t>
        <a:bodyPr/>
        <a:lstStyle/>
        <a:p>
          <a:endParaRPr lang="en-US"/>
        </a:p>
      </dgm:t>
    </dgm:pt>
    <dgm:pt modelId="{4C47BD82-C99F-4C6F-87A4-AD0F07689E06}" type="pres">
      <dgm:prSet presAssocID="{E589CF24-8371-4D4D-B5B6-0B3287C823C1}" presName="theList" presStyleCnt="0">
        <dgm:presLayoutVars>
          <dgm:dir/>
          <dgm:animLvl val="lvl"/>
          <dgm:resizeHandles val="exact"/>
        </dgm:presLayoutVars>
      </dgm:prSet>
      <dgm:spPr/>
    </dgm:pt>
    <dgm:pt modelId="{E621788B-5CA6-4422-8AE3-9241F24BE4D6}" type="pres">
      <dgm:prSet presAssocID="{EA9B1260-0B3C-4082-A190-9D0366AF1F1B}" presName="compNode" presStyleCnt="0"/>
      <dgm:spPr/>
    </dgm:pt>
    <dgm:pt modelId="{0CC565CB-9B5F-42C8-977A-FDDBFFFC109A}" type="pres">
      <dgm:prSet presAssocID="{EA9B1260-0B3C-4082-A190-9D0366AF1F1B}" presName="aNode" presStyleLbl="bgShp" presStyleIdx="0" presStyleCnt="3" custLinFactNeighborX="233" custLinFactNeighborY="-192"/>
      <dgm:spPr/>
    </dgm:pt>
    <dgm:pt modelId="{02984CA0-1415-4E59-A110-48C0600803F7}" type="pres">
      <dgm:prSet presAssocID="{EA9B1260-0B3C-4082-A190-9D0366AF1F1B}" presName="textNode" presStyleLbl="bgShp" presStyleIdx="0" presStyleCnt="3"/>
      <dgm:spPr/>
    </dgm:pt>
    <dgm:pt modelId="{94FA9E37-FC8F-4C74-B041-2F3DDCC949A0}" type="pres">
      <dgm:prSet presAssocID="{EA9B1260-0B3C-4082-A190-9D0366AF1F1B}" presName="compChildNode" presStyleCnt="0"/>
      <dgm:spPr/>
    </dgm:pt>
    <dgm:pt modelId="{0EDA481C-69EB-45EC-B894-DA422EF35673}" type="pres">
      <dgm:prSet presAssocID="{EA9B1260-0B3C-4082-A190-9D0366AF1F1B}" presName="theInnerList" presStyleCnt="0"/>
      <dgm:spPr/>
    </dgm:pt>
    <dgm:pt modelId="{5053412A-6B1B-493D-AC85-875AB73DFE6C}" type="pres">
      <dgm:prSet presAssocID="{589D4284-E70B-4589-98EB-198F3AD79715}" presName="childNode" presStyleLbl="node1" presStyleIdx="0" presStyleCnt="9" custLinFactY="122553" custLinFactNeighborX="291" custLinFactNeighborY="200000">
        <dgm:presLayoutVars>
          <dgm:bulletEnabled val="1"/>
        </dgm:presLayoutVars>
      </dgm:prSet>
      <dgm:spPr/>
    </dgm:pt>
    <dgm:pt modelId="{BD3C32B9-E409-4C0C-9F34-45955C2D4627}" type="pres">
      <dgm:prSet presAssocID="{589D4284-E70B-4589-98EB-198F3AD79715}" presName="aSpace2" presStyleCnt="0"/>
      <dgm:spPr/>
    </dgm:pt>
    <dgm:pt modelId="{CD16E78A-A881-43BF-98D8-A207EDC5FE29}" type="pres">
      <dgm:prSet presAssocID="{775C29B6-BDFC-4738-8932-69071918B058}" presName="childNode" presStyleLbl="node1" presStyleIdx="1" presStyleCnt="9" custScaleX="110380" custScaleY="151305" custLinFactY="-112301" custLinFactNeighborX="291" custLinFactNeighborY="-200000">
        <dgm:presLayoutVars>
          <dgm:bulletEnabled val="1"/>
        </dgm:presLayoutVars>
      </dgm:prSet>
      <dgm:spPr/>
    </dgm:pt>
    <dgm:pt modelId="{C5D22856-FE4E-472A-B905-B8E721C92540}" type="pres">
      <dgm:prSet presAssocID="{775C29B6-BDFC-4738-8932-69071918B058}" presName="aSpace2" presStyleCnt="0"/>
      <dgm:spPr/>
    </dgm:pt>
    <dgm:pt modelId="{BA093490-75A8-46B5-B46C-C0DC3CFE27FA}" type="pres">
      <dgm:prSet presAssocID="{92903D9D-CBA4-4051-B9E6-5F3F16D5A9D0}" presName="childNode" presStyleLbl="node1" presStyleIdx="2" presStyleCnt="9" custLinFactNeighborX="291">
        <dgm:presLayoutVars>
          <dgm:bulletEnabled val="1"/>
        </dgm:presLayoutVars>
      </dgm:prSet>
      <dgm:spPr/>
    </dgm:pt>
    <dgm:pt modelId="{6FE5D217-905C-48C6-B842-8FB00F7F863F}" type="pres">
      <dgm:prSet presAssocID="{EA9B1260-0B3C-4082-A190-9D0366AF1F1B}" presName="aSpace" presStyleCnt="0"/>
      <dgm:spPr/>
    </dgm:pt>
    <dgm:pt modelId="{55CB53D8-3D60-4253-B287-C25704258117}" type="pres">
      <dgm:prSet presAssocID="{6710E956-DE65-4A8C-ACFB-22C44778FEE7}" presName="compNode" presStyleCnt="0"/>
      <dgm:spPr/>
    </dgm:pt>
    <dgm:pt modelId="{4A05710C-ECEF-41E2-9DC4-7E8347E64B14}" type="pres">
      <dgm:prSet presAssocID="{6710E956-DE65-4A8C-ACFB-22C44778FEE7}" presName="aNode" presStyleLbl="bgShp" presStyleIdx="1" presStyleCnt="3" custLinFactNeighborX="-1020" custLinFactNeighborY="4304"/>
      <dgm:spPr/>
    </dgm:pt>
    <dgm:pt modelId="{0CD8E9C6-986D-4C33-9FD0-09BBE72BA148}" type="pres">
      <dgm:prSet presAssocID="{6710E956-DE65-4A8C-ACFB-22C44778FEE7}" presName="textNode" presStyleLbl="bgShp" presStyleIdx="1" presStyleCnt="3"/>
      <dgm:spPr/>
    </dgm:pt>
    <dgm:pt modelId="{D725BC47-1CFF-41D3-B9B2-BE0A46E0039A}" type="pres">
      <dgm:prSet presAssocID="{6710E956-DE65-4A8C-ACFB-22C44778FEE7}" presName="compChildNode" presStyleCnt="0"/>
      <dgm:spPr/>
    </dgm:pt>
    <dgm:pt modelId="{70914B3B-6FC2-402A-A982-A8E40E5A8AD3}" type="pres">
      <dgm:prSet presAssocID="{6710E956-DE65-4A8C-ACFB-22C44778FEE7}" presName="theInnerList" presStyleCnt="0"/>
      <dgm:spPr/>
    </dgm:pt>
    <dgm:pt modelId="{EDC52A17-5B73-4AF1-AC6E-5A485EF6F030}" type="pres">
      <dgm:prSet presAssocID="{35C6A85B-E0C4-4A4B-9F19-244D5CB393E6}" presName="childNode" presStyleLbl="node1" presStyleIdx="3" presStyleCnt="9" custScaleY="56442">
        <dgm:presLayoutVars>
          <dgm:bulletEnabled val="1"/>
        </dgm:presLayoutVars>
      </dgm:prSet>
      <dgm:spPr/>
    </dgm:pt>
    <dgm:pt modelId="{0646C345-57D5-45B4-821A-DA563E622845}" type="pres">
      <dgm:prSet presAssocID="{35C6A85B-E0C4-4A4B-9F19-244D5CB393E6}" presName="aSpace2" presStyleCnt="0"/>
      <dgm:spPr/>
    </dgm:pt>
    <dgm:pt modelId="{EF01B647-BFEB-448F-8AB1-E716052FB93B}" type="pres">
      <dgm:prSet presAssocID="{6DF72C21-1005-4CE9-BE75-4943EE5D0B77}" presName="childNode" presStyleLbl="node1" presStyleIdx="4" presStyleCnt="9">
        <dgm:presLayoutVars>
          <dgm:bulletEnabled val="1"/>
        </dgm:presLayoutVars>
      </dgm:prSet>
      <dgm:spPr/>
    </dgm:pt>
    <dgm:pt modelId="{6E219146-7F7A-4BE8-A9F7-355C4922F650}" type="pres">
      <dgm:prSet presAssocID="{6DF72C21-1005-4CE9-BE75-4943EE5D0B77}" presName="aSpace2" presStyleCnt="0"/>
      <dgm:spPr/>
    </dgm:pt>
    <dgm:pt modelId="{6F379A81-C86A-4BF4-8DF3-3D660A3D0DA5}" type="pres">
      <dgm:prSet presAssocID="{05498798-7C8E-4406-9627-8EDE3E1817F6}" presName="childNode" presStyleLbl="node1" presStyleIdx="5" presStyleCnt="9" custScaleX="109333" custScaleY="116913">
        <dgm:presLayoutVars>
          <dgm:bulletEnabled val="1"/>
        </dgm:presLayoutVars>
      </dgm:prSet>
      <dgm:spPr/>
    </dgm:pt>
    <dgm:pt modelId="{C394A692-CDD5-420B-BCC3-29655D568197}" type="pres">
      <dgm:prSet presAssocID="{6710E956-DE65-4A8C-ACFB-22C44778FEE7}" presName="aSpace" presStyleCnt="0"/>
      <dgm:spPr/>
    </dgm:pt>
    <dgm:pt modelId="{CE26098E-65CA-40F5-B2F3-9A04003AAB14}" type="pres">
      <dgm:prSet presAssocID="{4A803A82-9803-410C-8E11-89D27B229EAA}" presName="compNode" presStyleCnt="0"/>
      <dgm:spPr/>
    </dgm:pt>
    <dgm:pt modelId="{0684CFBA-51EF-44D0-AD68-3CF514B5A0E1}" type="pres">
      <dgm:prSet presAssocID="{4A803A82-9803-410C-8E11-89D27B229EAA}" presName="aNode" presStyleLbl="bgShp" presStyleIdx="2" presStyleCnt="3"/>
      <dgm:spPr/>
    </dgm:pt>
    <dgm:pt modelId="{BAF04E83-5B77-4755-9FDD-717231B49C5A}" type="pres">
      <dgm:prSet presAssocID="{4A803A82-9803-410C-8E11-89D27B229EAA}" presName="textNode" presStyleLbl="bgShp" presStyleIdx="2" presStyleCnt="3"/>
      <dgm:spPr/>
    </dgm:pt>
    <dgm:pt modelId="{4BAEAD72-4018-49E3-B6F2-AE11ACACE404}" type="pres">
      <dgm:prSet presAssocID="{4A803A82-9803-410C-8E11-89D27B229EAA}" presName="compChildNode" presStyleCnt="0"/>
      <dgm:spPr/>
    </dgm:pt>
    <dgm:pt modelId="{99D4296E-2AD5-472B-A599-142B0C728D0B}" type="pres">
      <dgm:prSet presAssocID="{4A803A82-9803-410C-8E11-89D27B229EAA}" presName="theInnerList" presStyleCnt="0"/>
      <dgm:spPr/>
    </dgm:pt>
    <dgm:pt modelId="{45E2062B-DF48-403A-A016-F62A1616838F}" type="pres">
      <dgm:prSet presAssocID="{47E73E4B-1926-4752-AB46-52FF28D1D4A0}" presName="childNode" presStyleLbl="node1" presStyleIdx="6" presStyleCnt="9" custScaleX="99847" custScaleY="104047">
        <dgm:presLayoutVars>
          <dgm:bulletEnabled val="1"/>
        </dgm:presLayoutVars>
      </dgm:prSet>
      <dgm:spPr/>
    </dgm:pt>
    <dgm:pt modelId="{1A09762B-842C-49FA-A311-944C886660C2}" type="pres">
      <dgm:prSet presAssocID="{47E73E4B-1926-4752-AB46-52FF28D1D4A0}" presName="aSpace2" presStyleCnt="0"/>
      <dgm:spPr/>
    </dgm:pt>
    <dgm:pt modelId="{CF17AEAC-124F-4869-B9F0-3EC4BD858DF9}" type="pres">
      <dgm:prSet presAssocID="{98198F54-EF6C-48A6-844A-05E7C46709C2}" presName="childNode" presStyleLbl="node1" presStyleIdx="7" presStyleCnt="9" custScaleX="109070">
        <dgm:presLayoutVars>
          <dgm:bulletEnabled val="1"/>
        </dgm:presLayoutVars>
      </dgm:prSet>
      <dgm:spPr/>
    </dgm:pt>
    <dgm:pt modelId="{158B8574-CA92-46D5-9FAB-3E45DA0F51DC}" type="pres">
      <dgm:prSet presAssocID="{98198F54-EF6C-48A6-844A-05E7C46709C2}" presName="aSpace2" presStyleCnt="0"/>
      <dgm:spPr/>
    </dgm:pt>
    <dgm:pt modelId="{F8FE5523-29E7-4825-9404-17247B5C2A13}" type="pres">
      <dgm:prSet presAssocID="{041817AE-1468-4984-AAB8-8ADCB51DC015}" presName="childNode" presStyleLbl="node1" presStyleIdx="8" presStyleCnt="9" custScaleY="74524">
        <dgm:presLayoutVars>
          <dgm:bulletEnabled val="1"/>
        </dgm:presLayoutVars>
      </dgm:prSet>
      <dgm:spPr/>
    </dgm:pt>
  </dgm:ptLst>
  <dgm:cxnLst>
    <dgm:cxn modelId="{5D6D9E01-E0FF-4F86-BEA5-376B5B16CB72}" type="presOf" srcId="{98198F54-EF6C-48A6-844A-05E7C46709C2}" destId="{CF17AEAC-124F-4869-B9F0-3EC4BD858DF9}" srcOrd="0" destOrd="0" presId="urn:microsoft.com/office/officeart/2005/8/layout/lProcess2"/>
    <dgm:cxn modelId="{9B758A0F-5C38-4638-B50D-CB1CAE829FC9}" type="presOf" srcId="{47E73E4B-1926-4752-AB46-52FF28D1D4A0}" destId="{45E2062B-DF48-403A-A016-F62A1616838F}" srcOrd="0" destOrd="0" presId="urn:microsoft.com/office/officeart/2005/8/layout/lProcess2"/>
    <dgm:cxn modelId="{23B26715-2DF1-4544-A112-8AFA8B2D4979}" srcId="{E589CF24-8371-4D4D-B5B6-0B3287C823C1}" destId="{6710E956-DE65-4A8C-ACFB-22C44778FEE7}" srcOrd="1" destOrd="0" parTransId="{3F429DEA-B415-4E49-86CA-4E84A8008C1E}" sibTransId="{1959D010-CC1E-47DE-B3CE-EC8A100E9622}"/>
    <dgm:cxn modelId="{3B7D153D-B6CF-4FF7-8DB9-4A46E9C55209}" type="presOf" srcId="{92903D9D-CBA4-4051-B9E6-5F3F16D5A9D0}" destId="{BA093490-75A8-46B5-B46C-C0DC3CFE27FA}" srcOrd="0" destOrd="0" presId="urn:microsoft.com/office/officeart/2005/8/layout/lProcess2"/>
    <dgm:cxn modelId="{66112248-59C3-4EAA-AFAE-2AE0BADE5F6C}" srcId="{EA9B1260-0B3C-4082-A190-9D0366AF1F1B}" destId="{775C29B6-BDFC-4738-8932-69071918B058}" srcOrd="1" destOrd="0" parTransId="{21FF2841-75A6-4F66-9233-0ED9EC48AF93}" sibTransId="{AD586CBC-2EB3-4A55-8DFA-8865170BA26C}"/>
    <dgm:cxn modelId="{8C880569-5879-40DB-8B86-CD083862131B}" srcId="{EA9B1260-0B3C-4082-A190-9D0366AF1F1B}" destId="{92903D9D-CBA4-4051-B9E6-5F3F16D5A9D0}" srcOrd="2" destOrd="0" parTransId="{D816C714-CEE7-4F4B-90BE-DBD91F35AC3A}" sibTransId="{E5D29872-4F2A-4650-87E5-FF778761BFF1}"/>
    <dgm:cxn modelId="{31E1B06B-593A-406F-B95E-C1499CF83380}" srcId="{6710E956-DE65-4A8C-ACFB-22C44778FEE7}" destId="{35C6A85B-E0C4-4A4B-9F19-244D5CB393E6}" srcOrd="0" destOrd="0" parTransId="{56722B1F-838C-4D9D-8837-AB1878ABF68F}" sibTransId="{7BBD340A-BD9E-444D-868D-61B3891115DC}"/>
    <dgm:cxn modelId="{5638864E-D758-4C09-B061-4E7853264B1B}" type="presOf" srcId="{775C29B6-BDFC-4738-8932-69071918B058}" destId="{CD16E78A-A881-43BF-98D8-A207EDC5FE29}" srcOrd="0" destOrd="0" presId="urn:microsoft.com/office/officeart/2005/8/layout/lProcess2"/>
    <dgm:cxn modelId="{632D9576-9C43-4BBE-8FF4-F5039FB08DDE}" srcId="{4A803A82-9803-410C-8E11-89D27B229EAA}" destId="{47E73E4B-1926-4752-AB46-52FF28D1D4A0}" srcOrd="0" destOrd="0" parTransId="{D65D561D-39FA-4274-85D3-D7367F00D438}" sibTransId="{DFECBCC5-97AE-4B51-BC84-8258ACC2A134}"/>
    <dgm:cxn modelId="{120D9758-A756-4B1E-ACFE-AD300DA82875}" type="presOf" srcId="{6710E956-DE65-4A8C-ACFB-22C44778FEE7}" destId="{4A05710C-ECEF-41E2-9DC4-7E8347E64B14}" srcOrd="0" destOrd="0" presId="urn:microsoft.com/office/officeart/2005/8/layout/lProcess2"/>
    <dgm:cxn modelId="{F3C10B89-8E4A-4633-B4C1-758D1A5781B1}" srcId="{4A803A82-9803-410C-8E11-89D27B229EAA}" destId="{041817AE-1468-4984-AAB8-8ADCB51DC015}" srcOrd="2" destOrd="0" parTransId="{58DEF0FE-07B3-4B32-A8C0-0142E55F1C3C}" sibTransId="{0245B6D0-EB9C-4A53-8207-93041C144C1A}"/>
    <dgm:cxn modelId="{734E1D8F-49C0-4F73-AEF4-5958BF3563A8}" srcId="{E589CF24-8371-4D4D-B5B6-0B3287C823C1}" destId="{EA9B1260-0B3C-4082-A190-9D0366AF1F1B}" srcOrd="0" destOrd="0" parTransId="{390831D1-22B8-49A4-AEAC-1F9D0A50986D}" sibTransId="{30356836-95DB-42E1-9728-CAE4804E8D5F}"/>
    <dgm:cxn modelId="{6289BC8F-162C-4382-A8BA-A9AE2FEC7A5B}" srcId="{6710E956-DE65-4A8C-ACFB-22C44778FEE7}" destId="{6DF72C21-1005-4CE9-BE75-4943EE5D0B77}" srcOrd="1" destOrd="0" parTransId="{5DE3D37B-8A8F-47E5-967D-CDAD6A387BFC}" sibTransId="{DCC2C483-9E41-4A56-9086-6DE00854EAEF}"/>
    <dgm:cxn modelId="{F92D05A2-D7F2-447E-BE50-C4FEABB3700E}" type="presOf" srcId="{EA9B1260-0B3C-4082-A190-9D0366AF1F1B}" destId="{0CC565CB-9B5F-42C8-977A-FDDBFFFC109A}" srcOrd="0" destOrd="0" presId="urn:microsoft.com/office/officeart/2005/8/layout/lProcess2"/>
    <dgm:cxn modelId="{12A0BCA7-7005-431E-B421-D46D861CEE2C}" type="presOf" srcId="{4A803A82-9803-410C-8E11-89D27B229EAA}" destId="{BAF04E83-5B77-4755-9FDD-717231B49C5A}" srcOrd="1" destOrd="0" presId="urn:microsoft.com/office/officeart/2005/8/layout/lProcess2"/>
    <dgm:cxn modelId="{C865B9BA-A5AA-4002-BC19-D739F41F0720}" srcId="{E589CF24-8371-4D4D-B5B6-0B3287C823C1}" destId="{4A803A82-9803-410C-8E11-89D27B229EAA}" srcOrd="2" destOrd="0" parTransId="{8B385B06-9A28-4B87-BA4E-40FC93F21C1C}" sibTransId="{ACC60129-2784-4A7D-94E6-8270CE63EB5E}"/>
    <dgm:cxn modelId="{A56037BF-51B9-43B8-A318-3BD164AF51F3}" type="presOf" srcId="{05498798-7C8E-4406-9627-8EDE3E1817F6}" destId="{6F379A81-C86A-4BF4-8DF3-3D660A3D0DA5}" srcOrd="0" destOrd="0" presId="urn:microsoft.com/office/officeart/2005/8/layout/lProcess2"/>
    <dgm:cxn modelId="{5C9CA3CB-42D5-4C40-99D1-F04655129E91}" srcId="{4A803A82-9803-410C-8E11-89D27B229EAA}" destId="{98198F54-EF6C-48A6-844A-05E7C46709C2}" srcOrd="1" destOrd="0" parTransId="{DD670F22-8020-48E5-BEE6-288AE3E56C40}" sibTransId="{C1B6D0D8-9020-48EF-9330-9CF73B4EFAE9}"/>
    <dgm:cxn modelId="{3002B4CB-A217-46EC-8158-FD22D78F6630}" type="presOf" srcId="{EA9B1260-0B3C-4082-A190-9D0366AF1F1B}" destId="{02984CA0-1415-4E59-A110-48C0600803F7}" srcOrd="1" destOrd="0" presId="urn:microsoft.com/office/officeart/2005/8/layout/lProcess2"/>
    <dgm:cxn modelId="{647FD9D5-C6B4-4E63-9D82-A6984AA26D01}" type="presOf" srcId="{E589CF24-8371-4D4D-B5B6-0B3287C823C1}" destId="{4C47BD82-C99F-4C6F-87A4-AD0F07689E06}" srcOrd="0" destOrd="0" presId="urn:microsoft.com/office/officeart/2005/8/layout/lProcess2"/>
    <dgm:cxn modelId="{0712A6DA-820D-473F-8314-DD72B2D5D17E}" srcId="{6710E956-DE65-4A8C-ACFB-22C44778FEE7}" destId="{05498798-7C8E-4406-9627-8EDE3E1817F6}" srcOrd="2" destOrd="0" parTransId="{1E6EA927-8C97-42E2-9D52-44070CC40783}" sibTransId="{D18D47D7-A797-4CFA-8B68-ED4609238C4A}"/>
    <dgm:cxn modelId="{00C4B4DE-6CE5-42DB-846F-E8C1B978E27C}" type="presOf" srcId="{4A803A82-9803-410C-8E11-89D27B229EAA}" destId="{0684CFBA-51EF-44D0-AD68-3CF514B5A0E1}" srcOrd="0" destOrd="0" presId="urn:microsoft.com/office/officeart/2005/8/layout/lProcess2"/>
    <dgm:cxn modelId="{51F677E3-6376-4D55-AD0B-BCF13E5AE05F}" srcId="{EA9B1260-0B3C-4082-A190-9D0366AF1F1B}" destId="{589D4284-E70B-4589-98EB-198F3AD79715}" srcOrd="0" destOrd="0" parTransId="{792E66EF-67FA-438C-A0BE-34951E29F146}" sibTransId="{C255A929-2A8C-43BA-A4AF-CBA766A13C5A}"/>
    <dgm:cxn modelId="{DF83E0E5-0C8B-4EA1-8194-1E86AD632016}" type="presOf" srcId="{35C6A85B-E0C4-4A4B-9F19-244D5CB393E6}" destId="{EDC52A17-5B73-4AF1-AC6E-5A485EF6F030}" srcOrd="0" destOrd="0" presId="urn:microsoft.com/office/officeart/2005/8/layout/lProcess2"/>
    <dgm:cxn modelId="{A00FABE7-7BD7-41A5-9315-28B7F53FCC2A}" type="presOf" srcId="{6710E956-DE65-4A8C-ACFB-22C44778FEE7}" destId="{0CD8E9C6-986D-4C33-9FD0-09BBE72BA148}" srcOrd="1" destOrd="0" presId="urn:microsoft.com/office/officeart/2005/8/layout/lProcess2"/>
    <dgm:cxn modelId="{FE7776F5-2EC8-4B7A-A81F-24AC73389BDD}" type="presOf" srcId="{589D4284-E70B-4589-98EB-198F3AD79715}" destId="{5053412A-6B1B-493D-AC85-875AB73DFE6C}" srcOrd="0" destOrd="0" presId="urn:microsoft.com/office/officeart/2005/8/layout/lProcess2"/>
    <dgm:cxn modelId="{7EBBB2F9-9327-4707-BE4F-00AC20499C6C}" type="presOf" srcId="{6DF72C21-1005-4CE9-BE75-4943EE5D0B77}" destId="{EF01B647-BFEB-448F-8AB1-E716052FB93B}" srcOrd="0" destOrd="0" presId="urn:microsoft.com/office/officeart/2005/8/layout/lProcess2"/>
    <dgm:cxn modelId="{2ADC0EFB-C8FD-48CA-938D-EDFE2AAC54E9}" type="presOf" srcId="{041817AE-1468-4984-AAB8-8ADCB51DC015}" destId="{F8FE5523-29E7-4825-9404-17247B5C2A13}" srcOrd="0" destOrd="0" presId="urn:microsoft.com/office/officeart/2005/8/layout/lProcess2"/>
    <dgm:cxn modelId="{B3BE465E-2B59-4C33-A9D6-9A81A9AF9D17}" type="presParOf" srcId="{4C47BD82-C99F-4C6F-87A4-AD0F07689E06}" destId="{E621788B-5CA6-4422-8AE3-9241F24BE4D6}" srcOrd="0" destOrd="0" presId="urn:microsoft.com/office/officeart/2005/8/layout/lProcess2"/>
    <dgm:cxn modelId="{E42F3941-B1FA-46D1-8BAE-CC7A0DFB53E3}" type="presParOf" srcId="{E621788B-5CA6-4422-8AE3-9241F24BE4D6}" destId="{0CC565CB-9B5F-42C8-977A-FDDBFFFC109A}" srcOrd="0" destOrd="0" presId="urn:microsoft.com/office/officeart/2005/8/layout/lProcess2"/>
    <dgm:cxn modelId="{013079AC-158E-45FA-84DB-D60ADD28E48E}" type="presParOf" srcId="{E621788B-5CA6-4422-8AE3-9241F24BE4D6}" destId="{02984CA0-1415-4E59-A110-48C0600803F7}" srcOrd="1" destOrd="0" presId="urn:microsoft.com/office/officeart/2005/8/layout/lProcess2"/>
    <dgm:cxn modelId="{49D7A320-6AAD-4360-A871-23CA7E575B22}" type="presParOf" srcId="{E621788B-5CA6-4422-8AE3-9241F24BE4D6}" destId="{94FA9E37-FC8F-4C74-B041-2F3DDCC949A0}" srcOrd="2" destOrd="0" presId="urn:microsoft.com/office/officeart/2005/8/layout/lProcess2"/>
    <dgm:cxn modelId="{76D86300-9652-4F38-8B92-7BD33BA828C1}" type="presParOf" srcId="{94FA9E37-FC8F-4C74-B041-2F3DDCC949A0}" destId="{0EDA481C-69EB-45EC-B894-DA422EF35673}" srcOrd="0" destOrd="0" presId="urn:microsoft.com/office/officeart/2005/8/layout/lProcess2"/>
    <dgm:cxn modelId="{46B4EC69-BE35-442D-9844-43F31CBC294E}" type="presParOf" srcId="{0EDA481C-69EB-45EC-B894-DA422EF35673}" destId="{5053412A-6B1B-493D-AC85-875AB73DFE6C}" srcOrd="0" destOrd="0" presId="urn:microsoft.com/office/officeart/2005/8/layout/lProcess2"/>
    <dgm:cxn modelId="{F40C1379-5F93-4BAC-BCC4-EBD12AFE4229}" type="presParOf" srcId="{0EDA481C-69EB-45EC-B894-DA422EF35673}" destId="{BD3C32B9-E409-4C0C-9F34-45955C2D4627}" srcOrd="1" destOrd="0" presId="urn:microsoft.com/office/officeart/2005/8/layout/lProcess2"/>
    <dgm:cxn modelId="{99647F73-BDCE-4962-95F8-26839D297D83}" type="presParOf" srcId="{0EDA481C-69EB-45EC-B894-DA422EF35673}" destId="{CD16E78A-A881-43BF-98D8-A207EDC5FE29}" srcOrd="2" destOrd="0" presId="urn:microsoft.com/office/officeart/2005/8/layout/lProcess2"/>
    <dgm:cxn modelId="{9FEFAAC9-DE3D-4496-9DD0-47C28898DBFB}" type="presParOf" srcId="{0EDA481C-69EB-45EC-B894-DA422EF35673}" destId="{C5D22856-FE4E-472A-B905-B8E721C92540}" srcOrd="3" destOrd="0" presId="urn:microsoft.com/office/officeart/2005/8/layout/lProcess2"/>
    <dgm:cxn modelId="{59DE10FB-A781-4504-8EC0-EB25C0D328DB}" type="presParOf" srcId="{0EDA481C-69EB-45EC-B894-DA422EF35673}" destId="{BA093490-75A8-46B5-B46C-C0DC3CFE27FA}" srcOrd="4" destOrd="0" presId="urn:microsoft.com/office/officeart/2005/8/layout/lProcess2"/>
    <dgm:cxn modelId="{902E42D8-9F88-4FAA-B85F-9EA7B068CC9A}" type="presParOf" srcId="{4C47BD82-C99F-4C6F-87A4-AD0F07689E06}" destId="{6FE5D217-905C-48C6-B842-8FB00F7F863F}" srcOrd="1" destOrd="0" presId="urn:microsoft.com/office/officeart/2005/8/layout/lProcess2"/>
    <dgm:cxn modelId="{E8AC4E8C-893F-46B6-829A-D96D473DD61B}" type="presParOf" srcId="{4C47BD82-C99F-4C6F-87A4-AD0F07689E06}" destId="{55CB53D8-3D60-4253-B287-C25704258117}" srcOrd="2" destOrd="0" presId="urn:microsoft.com/office/officeart/2005/8/layout/lProcess2"/>
    <dgm:cxn modelId="{64F7236F-C97F-48CC-90DE-C741023CA6C0}" type="presParOf" srcId="{55CB53D8-3D60-4253-B287-C25704258117}" destId="{4A05710C-ECEF-41E2-9DC4-7E8347E64B14}" srcOrd="0" destOrd="0" presId="urn:microsoft.com/office/officeart/2005/8/layout/lProcess2"/>
    <dgm:cxn modelId="{60EFB9B7-7AFE-4C14-8B34-04789A9574A1}" type="presParOf" srcId="{55CB53D8-3D60-4253-B287-C25704258117}" destId="{0CD8E9C6-986D-4C33-9FD0-09BBE72BA148}" srcOrd="1" destOrd="0" presId="urn:microsoft.com/office/officeart/2005/8/layout/lProcess2"/>
    <dgm:cxn modelId="{2009FA92-A0E0-43E7-A51A-A894FD69C464}" type="presParOf" srcId="{55CB53D8-3D60-4253-B287-C25704258117}" destId="{D725BC47-1CFF-41D3-B9B2-BE0A46E0039A}" srcOrd="2" destOrd="0" presId="urn:microsoft.com/office/officeart/2005/8/layout/lProcess2"/>
    <dgm:cxn modelId="{A246DD73-A152-4E8F-AF2D-46334ABC73FD}" type="presParOf" srcId="{D725BC47-1CFF-41D3-B9B2-BE0A46E0039A}" destId="{70914B3B-6FC2-402A-A982-A8E40E5A8AD3}" srcOrd="0" destOrd="0" presId="urn:microsoft.com/office/officeart/2005/8/layout/lProcess2"/>
    <dgm:cxn modelId="{674E2EE0-ADAD-4D57-9CC7-58C87D9FA838}" type="presParOf" srcId="{70914B3B-6FC2-402A-A982-A8E40E5A8AD3}" destId="{EDC52A17-5B73-4AF1-AC6E-5A485EF6F030}" srcOrd="0" destOrd="0" presId="urn:microsoft.com/office/officeart/2005/8/layout/lProcess2"/>
    <dgm:cxn modelId="{5089EFEB-5137-4D0B-85CC-2388F998C504}" type="presParOf" srcId="{70914B3B-6FC2-402A-A982-A8E40E5A8AD3}" destId="{0646C345-57D5-45B4-821A-DA563E622845}" srcOrd="1" destOrd="0" presId="urn:microsoft.com/office/officeart/2005/8/layout/lProcess2"/>
    <dgm:cxn modelId="{519FDDAC-4C5C-4C35-801D-2E54F08EBF4A}" type="presParOf" srcId="{70914B3B-6FC2-402A-A982-A8E40E5A8AD3}" destId="{EF01B647-BFEB-448F-8AB1-E716052FB93B}" srcOrd="2" destOrd="0" presId="urn:microsoft.com/office/officeart/2005/8/layout/lProcess2"/>
    <dgm:cxn modelId="{124455A6-331A-4B54-8896-2BCD72996891}" type="presParOf" srcId="{70914B3B-6FC2-402A-A982-A8E40E5A8AD3}" destId="{6E219146-7F7A-4BE8-A9F7-355C4922F650}" srcOrd="3" destOrd="0" presId="urn:microsoft.com/office/officeart/2005/8/layout/lProcess2"/>
    <dgm:cxn modelId="{4D500CBD-A089-4779-95B4-3D93A1089F5E}" type="presParOf" srcId="{70914B3B-6FC2-402A-A982-A8E40E5A8AD3}" destId="{6F379A81-C86A-4BF4-8DF3-3D660A3D0DA5}" srcOrd="4" destOrd="0" presId="urn:microsoft.com/office/officeart/2005/8/layout/lProcess2"/>
    <dgm:cxn modelId="{177A31C4-5D43-4A69-9E9A-E6C38FDAFF92}" type="presParOf" srcId="{4C47BD82-C99F-4C6F-87A4-AD0F07689E06}" destId="{C394A692-CDD5-420B-BCC3-29655D568197}" srcOrd="3" destOrd="0" presId="urn:microsoft.com/office/officeart/2005/8/layout/lProcess2"/>
    <dgm:cxn modelId="{9F38DB68-40EC-4131-8B3A-C451AA936458}" type="presParOf" srcId="{4C47BD82-C99F-4C6F-87A4-AD0F07689E06}" destId="{CE26098E-65CA-40F5-B2F3-9A04003AAB14}" srcOrd="4" destOrd="0" presId="urn:microsoft.com/office/officeart/2005/8/layout/lProcess2"/>
    <dgm:cxn modelId="{F1031707-DAFE-485E-B7FC-870F463260C8}" type="presParOf" srcId="{CE26098E-65CA-40F5-B2F3-9A04003AAB14}" destId="{0684CFBA-51EF-44D0-AD68-3CF514B5A0E1}" srcOrd="0" destOrd="0" presId="urn:microsoft.com/office/officeart/2005/8/layout/lProcess2"/>
    <dgm:cxn modelId="{59CFB4C3-E850-48DA-A349-3303C07F57C8}" type="presParOf" srcId="{CE26098E-65CA-40F5-B2F3-9A04003AAB14}" destId="{BAF04E83-5B77-4755-9FDD-717231B49C5A}" srcOrd="1" destOrd="0" presId="urn:microsoft.com/office/officeart/2005/8/layout/lProcess2"/>
    <dgm:cxn modelId="{F09C712B-8A7D-4FB0-AA25-C545858D5015}" type="presParOf" srcId="{CE26098E-65CA-40F5-B2F3-9A04003AAB14}" destId="{4BAEAD72-4018-49E3-B6F2-AE11ACACE404}" srcOrd="2" destOrd="0" presId="urn:microsoft.com/office/officeart/2005/8/layout/lProcess2"/>
    <dgm:cxn modelId="{4A8DB9DB-E3DC-4FAB-940D-E36C32A3F2F2}" type="presParOf" srcId="{4BAEAD72-4018-49E3-B6F2-AE11ACACE404}" destId="{99D4296E-2AD5-472B-A599-142B0C728D0B}" srcOrd="0" destOrd="0" presId="urn:microsoft.com/office/officeart/2005/8/layout/lProcess2"/>
    <dgm:cxn modelId="{72AE461F-4AC8-454C-A843-DFA81EE5FBB2}" type="presParOf" srcId="{99D4296E-2AD5-472B-A599-142B0C728D0B}" destId="{45E2062B-DF48-403A-A016-F62A1616838F}" srcOrd="0" destOrd="0" presId="urn:microsoft.com/office/officeart/2005/8/layout/lProcess2"/>
    <dgm:cxn modelId="{ED35998E-A4CD-4A1C-BF20-298402F2BDEE}" type="presParOf" srcId="{99D4296E-2AD5-472B-A599-142B0C728D0B}" destId="{1A09762B-842C-49FA-A311-944C886660C2}" srcOrd="1" destOrd="0" presId="urn:microsoft.com/office/officeart/2005/8/layout/lProcess2"/>
    <dgm:cxn modelId="{4BE3A17C-350A-4113-997C-C87E6C8240AE}" type="presParOf" srcId="{99D4296E-2AD5-472B-A599-142B0C728D0B}" destId="{CF17AEAC-124F-4869-B9F0-3EC4BD858DF9}" srcOrd="2" destOrd="0" presId="urn:microsoft.com/office/officeart/2005/8/layout/lProcess2"/>
    <dgm:cxn modelId="{5068A0CB-8459-4ED6-ADF3-0F81A6FA9A7B}" type="presParOf" srcId="{99D4296E-2AD5-472B-A599-142B0C728D0B}" destId="{158B8574-CA92-46D5-9FAB-3E45DA0F51DC}" srcOrd="3" destOrd="0" presId="urn:microsoft.com/office/officeart/2005/8/layout/lProcess2"/>
    <dgm:cxn modelId="{7D3F3252-288A-4D7A-941D-691787E11CB5}" type="presParOf" srcId="{99D4296E-2AD5-472B-A599-142B0C728D0B}" destId="{F8FE5523-29E7-4825-9404-17247B5C2A13}"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89CF24-8371-4D4D-B5B6-0B3287C823C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A9B1260-0B3C-4082-A190-9D0366AF1F1B}">
      <dgm:prSet phldrT="[Text]" custT="1"/>
      <dgm:spPr>
        <a:solidFill>
          <a:srgbClr val="59A2D6"/>
        </a:solidFill>
        <a:ln>
          <a:solidFill>
            <a:schemeClr val="tx1"/>
          </a:solidFill>
        </a:ln>
      </dgm:spPr>
      <dgm:t>
        <a:bodyPr/>
        <a:lstStyle/>
        <a:p>
          <a:r>
            <a:rPr lang="en-US" sz="2000" dirty="0">
              <a:solidFill>
                <a:schemeClr val="bg1"/>
              </a:solidFill>
            </a:rPr>
            <a:t>Multimethod Antiracism Intervention in Residency </a:t>
          </a:r>
        </a:p>
        <a:p>
          <a:r>
            <a:rPr lang="en-US" sz="1400" dirty="0">
              <a:solidFill>
                <a:schemeClr val="bg1"/>
              </a:solidFill>
            </a:rPr>
            <a:t>(</a:t>
          </a:r>
          <a:r>
            <a:rPr lang="en-US" sz="1400" dirty="0">
              <a:solidFill>
                <a:schemeClr val="bg1"/>
              </a:solidFill>
              <a:ea typeface="Roboto"/>
            </a:rPr>
            <a:t>Guh, 2019)</a:t>
          </a:r>
          <a:endParaRPr lang="en-US" sz="1400" dirty="0">
            <a:solidFill>
              <a:schemeClr val="bg1"/>
            </a:solidFill>
          </a:endParaRPr>
        </a:p>
      </dgm:t>
    </dgm:pt>
    <dgm:pt modelId="{390831D1-22B8-49A4-AEAC-1F9D0A50986D}" type="parTrans" cxnId="{734E1D8F-49C0-4F73-AEF4-5958BF3563A8}">
      <dgm:prSet/>
      <dgm:spPr/>
      <dgm:t>
        <a:bodyPr/>
        <a:lstStyle/>
        <a:p>
          <a:endParaRPr lang="en-US"/>
        </a:p>
      </dgm:t>
    </dgm:pt>
    <dgm:pt modelId="{30356836-95DB-42E1-9728-CAE4804E8D5F}" type="sibTrans" cxnId="{734E1D8F-49C0-4F73-AEF4-5958BF3563A8}">
      <dgm:prSet/>
      <dgm:spPr/>
      <dgm:t>
        <a:bodyPr/>
        <a:lstStyle/>
        <a:p>
          <a:endParaRPr lang="en-US"/>
        </a:p>
      </dgm:t>
    </dgm:pt>
    <dgm:pt modelId="{589D4284-E70B-4589-98EB-198F3AD79715}">
      <dgm:prSet phldrT="[Text]" custT="1"/>
      <dgm:spPr>
        <a:solidFill>
          <a:schemeClr val="bg1"/>
        </a:solidFill>
      </dgm:spPr>
      <dgm:t>
        <a:bodyPr/>
        <a:lstStyle/>
        <a:p>
          <a:pPr algn="l"/>
          <a:r>
            <a:rPr lang="en-US" sz="1400" dirty="0">
              <a:solidFill>
                <a:schemeClr val="tx1"/>
              </a:solidFill>
            </a:rPr>
            <a:t>Developed curriculum for faculty and residents with information and self-work. Implemented mandatory race workshops. </a:t>
          </a:r>
        </a:p>
      </dgm:t>
    </dgm:pt>
    <dgm:pt modelId="{792E66EF-67FA-438C-A0BE-34951E29F146}" type="parTrans" cxnId="{51F677E3-6376-4D55-AD0B-BCF13E5AE05F}">
      <dgm:prSet/>
      <dgm:spPr/>
      <dgm:t>
        <a:bodyPr/>
        <a:lstStyle/>
        <a:p>
          <a:endParaRPr lang="en-US"/>
        </a:p>
      </dgm:t>
    </dgm:pt>
    <dgm:pt modelId="{C255A929-2A8C-43BA-A4AF-CBA766A13C5A}" type="sibTrans" cxnId="{51F677E3-6376-4D55-AD0B-BCF13E5AE05F}">
      <dgm:prSet/>
      <dgm:spPr/>
      <dgm:t>
        <a:bodyPr/>
        <a:lstStyle/>
        <a:p>
          <a:endParaRPr lang="en-US"/>
        </a:p>
      </dgm:t>
    </dgm:pt>
    <dgm:pt modelId="{6710E956-DE65-4A8C-ACFB-22C44778FEE7}">
      <dgm:prSet phldrT="[Text]" custT="1"/>
      <dgm:spPr>
        <a:solidFill>
          <a:srgbClr val="E13940"/>
        </a:solidFill>
        <a:ln>
          <a:solidFill>
            <a:schemeClr val="tx1"/>
          </a:solidFill>
        </a:ln>
      </dgm:spPr>
      <dgm:t>
        <a:bodyPr/>
        <a:lstStyle/>
        <a:p>
          <a:r>
            <a:rPr lang="en-US" sz="1800" dirty="0">
              <a:solidFill>
                <a:schemeClr val="bg1"/>
              </a:solidFill>
            </a:rPr>
            <a:t>Pathway Program Addressing Obstacles to UIM Recruitment and Retention </a:t>
          </a:r>
          <a:r>
            <a:rPr lang="en-US" sz="1400" dirty="0">
              <a:solidFill>
                <a:schemeClr val="bg1"/>
              </a:solidFill>
            </a:rPr>
            <a:t>(Escalante, 2021)</a:t>
          </a:r>
        </a:p>
      </dgm:t>
    </dgm:pt>
    <dgm:pt modelId="{3F429DEA-B415-4E49-86CA-4E84A8008C1E}" type="parTrans" cxnId="{23B26715-2DF1-4544-A112-8AFA8B2D4979}">
      <dgm:prSet/>
      <dgm:spPr/>
      <dgm:t>
        <a:bodyPr/>
        <a:lstStyle/>
        <a:p>
          <a:endParaRPr lang="en-US"/>
        </a:p>
      </dgm:t>
    </dgm:pt>
    <dgm:pt modelId="{1959D010-CC1E-47DE-B3CE-EC8A100E9622}" type="sibTrans" cxnId="{23B26715-2DF1-4544-A112-8AFA8B2D4979}">
      <dgm:prSet/>
      <dgm:spPr/>
      <dgm:t>
        <a:bodyPr/>
        <a:lstStyle/>
        <a:p>
          <a:endParaRPr lang="en-US"/>
        </a:p>
      </dgm:t>
    </dgm:pt>
    <dgm:pt modelId="{4A803A82-9803-410C-8E11-89D27B229EAA}">
      <dgm:prSet phldrT="[Text]" custT="1"/>
      <dgm:spPr>
        <a:solidFill>
          <a:srgbClr val="004B96"/>
        </a:solidFill>
        <a:ln>
          <a:solidFill>
            <a:schemeClr val="tx1"/>
          </a:solidFill>
        </a:ln>
      </dgm:spPr>
      <dgm:t>
        <a:bodyPr/>
        <a:lstStyle/>
        <a:p>
          <a:r>
            <a:rPr lang="en-US" sz="2000" dirty="0">
              <a:solidFill>
                <a:schemeClr val="bg1"/>
              </a:solidFill>
              <a:ea typeface="+mn-lt"/>
              <a:cs typeface="+mn-lt"/>
            </a:rPr>
            <a:t> Resident-Led DEI and Antiracism </a:t>
          </a:r>
          <a:r>
            <a:rPr lang="en-US" sz="1400" dirty="0">
              <a:solidFill>
                <a:schemeClr val="bg1"/>
              </a:solidFill>
              <a:ea typeface="+mn-lt"/>
              <a:cs typeface="+mn-lt"/>
            </a:rPr>
            <a:t>(Karvonen, 2021)</a:t>
          </a:r>
          <a:endParaRPr lang="en-US" sz="1400" dirty="0">
            <a:solidFill>
              <a:schemeClr val="bg1"/>
            </a:solidFill>
          </a:endParaRPr>
        </a:p>
      </dgm:t>
    </dgm:pt>
    <dgm:pt modelId="{8B385B06-9A28-4B87-BA4E-40FC93F21C1C}" type="parTrans" cxnId="{C865B9BA-A5AA-4002-BC19-D739F41F0720}">
      <dgm:prSet/>
      <dgm:spPr/>
      <dgm:t>
        <a:bodyPr/>
        <a:lstStyle/>
        <a:p>
          <a:endParaRPr lang="en-US"/>
        </a:p>
      </dgm:t>
    </dgm:pt>
    <dgm:pt modelId="{ACC60129-2784-4A7D-94E6-8270CE63EB5E}" type="sibTrans" cxnId="{C865B9BA-A5AA-4002-BC19-D739F41F0720}">
      <dgm:prSet/>
      <dgm:spPr/>
      <dgm:t>
        <a:bodyPr/>
        <a:lstStyle/>
        <a:p>
          <a:endParaRPr lang="en-US"/>
        </a:p>
      </dgm:t>
    </dgm:pt>
    <dgm:pt modelId="{47E73E4B-1926-4752-AB46-52FF28D1D4A0}">
      <dgm:prSet phldrT="[Text]" custT="1"/>
      <dgm:spPr>
        <a:solidFill>
          <a:schemeClr val="bg1"/>
        </a:solidFill>
      </dgm:spPr>
      <dgm:t>
        <a:bodyPr/>
        <a:lstStyle/>
        <a:p>
          <a:pPr algn="l"/>
          <a:r>
            <a:rPr lang="en-US" sz="1400" dirty="0">
              <a:solidFill>
                <a:schemeClr val="tx1"/>
              </a:solidFill>
              <a:ea typeface="+mn-lt"/>
              <a:cs typeface="+mn-lt"/>
            </a:rPr>
            <a:t>The diversity committee organized special events for UIM applicants during recruitment season to offer support, including “Diversity Days” and “Second Look” opportunities. </a:t>
          </a:r>
        </a:p>
      </dgm:t>
    </dgm:pt>
    <dgm:pt modelId="{D65D561D-39FA-4274-85D3-D7367F00D438}" type="parTrans" cxnId="{632D9576-9C43-4BBE-8FF4-F5039FB08DDE}">
      <dgm:prSet/>
      <dgm:spPr/>
      <dgm:t>
        <a:bodyPr/>
        <a:lstStyle/>
        <a:p>
          <a:endParaRPr lang="en-US"/>
        </a:p>
      </dgm:t>
    </dgm:pt>
    <dgm:pt modelId="{DFECBCC5-97AE-4B51-BC84-8258ACC2A134}" type="sibTrans" cxnId="{632D9576-9C43-4BBE-8FF4-F5039FB08DDE}">
      <dgm:prSet/>
      <dgm:spPr/>
      <dgm:t>
        <a:bodyPr/>
        <a:lstStyle/>
        <a:p>
          <a:endParaRPr lang="en-US"/>
        </a:p>
      </dgm:t>
    </dgm:pt>
    <dgm:pt modelId="{775C29B6-BDFC-4738-8932-69071918B058}">
      <dgm:prSet custT="1"/>
      <dgm:spPr>
        <a:solidFill>
          <a:schemeClr val="bg1"/>
        </a:solidFill>
      </dgm:spPr>
      <dgm:t>
        <a:bodyPr/>
        <a:lstStyle/>
        <a:p>
          <a:pPr algn="l"/>
          <a:r>
            <a:rPr lang="en-US" sz="1400" dirty="0">
              <a:solidFill>
                <a:schemeClr val="tx1"/>
              </a:solidFill>
            </a:rPr>
            <a:t>From 2014 to 2017, increase from 28% (10/36) to 68% (27/40) of residents self-identified as POC.</a:t>
          </a:r>
        </a:p>
      </dgm:t>
    </dgm:pt>
    <dgm:pt modelId="{21FF2841-75A6-4F66-9233-0ED9EC48AF93}" type="parTrans" cxnId="{66112248-59C3-4EAA-AFAE-2AE0BADE5F6C}">
      <dgm:prSet/>
      <dgm:spPr/>
      <dgm:t>
        <a:bodyPr/>
        <a:lstStyle/>
        <a:p>
          <a:endParaRPr lang="en-US"/>
        </a:p>
      </dgm:t>
    </dgm:pt>
    <dgm:pt modelId="{AD586CBC-2EB3-4A55-8DFA-8865170BA26C}" type="sibTrans" cxnId="{66112248-59C3-4EAA-AFAE-2AE0BADE5F6C}">
      <dgm:prSet/>
      <dgm:spPr/>
      <dgm:t>
        <a:bodyPr/>
        <a:lstStyle/>
        <a:p>
          <a:endParaRPr lang="en-US"/>
        </a:p>
      </dgm:t>
    </dgm:pt>
    <dgm:pt modelId="{6DF72C21-1005-4CE9-BE75-4943EE5D0B77}">
      <dgm:prSet custT="1"/>
      <dgm:spPr>
        <a:solidFill>
          <a:schemeClr val="bg1"/>
        </a:solidFill>
      </dgm:spPr>
      <dgm:t>
        <a:bodyPr/>
        <a:lstStyle/>
        <a:p>
          <a:pPr algn="l"/>
          <a:r>
            <a:rPr lang="en-US" sz="1400" dirty="0">
              <a:solidFill>
                <a:schemeClr val="tx1"/>
              </a:solidFill>
            </a:rPr>
            <a:t>The residency program has seen an increase in the number of UIM interns, from 2 of 40 (5%) interns in 2014 to 21 of 41 (51%) interns in 2021</a:t>
          </a:r>
        </a:p>
      </dgm:t>
    </dgm:pt>
    <dgm:pt modelId="{5DE3D37B-8A8F-47E5-967D-CDAD6A387BFC}" type="parTrans" cxnId="{6289BC8F-162C-4382-A8BA-A9AE2FEC7A5B}">
      <dgm:prSet/>
      <dgm:spPr/>
      <dgm:t>
        <a:bodyPr/>
        <a:lstStyle/>
        <a:p>
          <a:endParaRPr lang="en-US"/>
        </a:p>
      </dgm:t>
    </dgm:pt>
    <dgm:pt modelId="{DCC2C483-9E41-4A56-9086-6DE00854EAEF}" type="sibTrans" cxnId="{6289BC8F-162C-4382-A8BA-A9AE2FEC7A5B}">
      <dgm:prSet/>
      <dgm:spPr/>
      <dgm:t>
        <a:bodyPr/>
        <a:lstStyle/>
        <a:p>
          <a:endParaRPr lang="en-US"/>
        </a:p>
      </dgm:t>
    </dgm:pt>
    <dgm:pt modelId="{98198F54-EF6C-48A6-844A-05E7C46709C2}">
      <dgm:prSet custT="1"/>
      <dgm:spPr>
        <a:solidFill>
          <a:schemeClr val="bg1"/>
        </a:solidFill>
      </dgm:spPr>
      <dgm:t>
        <a:bodyPr/>
        <a:lstStyle/>
        <a:p>
          <a:pPr algn="l"/>
          <a:r>
            <a:rPr lang="en-US" sz="1400" dirty="0">
              <a:solidFill>
                <a:schemeClr val="tx1"/>
              </a:solidFill>
              <a:ea typeface="+mn-lt"/>
              <a:cs typeface="+mn-lt"/>
            </a:rPr>
            <a:t>"The number of matriculating UIM interns increased from 3 (11%) in 2015 to 14 (50%) in 2021"</a:t>
          </a:r>
        </a:p>
      </dgm:t>
    </dgm:pt>
    <dgm:pt modelId="{DD670F22-8020-48E5-BEE6-288AE3E56C40}" type="parTrans" cxnId="{5C9CA3CB-42D5-4C40-99D1-F04655129E91}">
      <dgm:prSet/>
      <dgm:spPr/>
      <dgm:t>
        <a:bodyPr/>
        <a:lstStyle/>
        <a:p>
          <a:endParaRPr lang="en-US"/>
        </a:p>
      </dgm:t>
    </dgm:pt>
    <dgm:pt modelId="{C1B6D0D8-9020-48EF-9330-9CF73B4EFAE9}" type="sibTrans" cxnId="{5C9CA3CB-42D5-4C40-99D1-F04655129E91}">
      <dgm:prSet/>
      <dgm:spPr/>
      <dgm:t>
        <a:bodyPr/>
        <a:lstStyle/>
        <a:p>
          <a:endParaRPr lang="en-US"/>
        </a:p>
      </dgm:t>
    </dgm:pt>
    <dgm:pt modelId="{48DEA223-FB5B-3849-AB60-2402D75E3E7E}">
      <dgm:prSet phldrT="[Text]" custT="1"/>
      <dgm:spPr>
        <a:solidFill>
          <a:schemeClr val="bg1"/>
        </a:solidFill>
      </dgm:spPr>
      <dgm:t>
        <a:bodyPr/>
        <a:lstStyle/>
        <a:p>
          <a:pPr algn="l"/>
          <a:r>
            <a:rPr lang="en-US" sz="1400" dirty="0">
              <a:solidFill>
                <a:schemeClr val="tx1"/>
              </a:solidFill>
            </a:rPr>
            <a:t>The diversity task force changed interview scoring rubrics to place greater value on the lived experience of being a POC. The rank system was adjusted, and a new academic threshold was established to better represent POC applicants. </a:t>
          </a:r>
        </a:p>
      </dgm:t>
    </dgm:pt>
    <dgm:pt modelId="{EF8FACCA-3E07-3A4D-8851-2C436B14BF64}" type="parTrans" cxnId="{EBA3D374-D529-C34A-898A-9E9942A1C3FC}">
      <dgm:prSet/>
      <dgm:spPr/>
      <dgm:t>
        <a:bodyPr/>
        <a:lstStyle/>
        <a:p>
          <a:endParaRPr lang="en-US"/>
        </a:p>
      </dgm:t>
    </dgm:pt>
    <dgm:pt modelId="{0AACFF3C-188D-304D-ADA4-118980C59F81}" type="sibTrans" cxnId="{EBA3D374-D529-C34A-898A-9E9942A1C3FC}">
      <dgm:prSet/>
      <dgm:spPr/>
      <dgm:t>
        <a:bodyPr/>
        <a:lstStyle/>
        <a:p>
          <a:endParaRPr lang="en-US"/>
        </a:p>
      </dgm:t>
    </dgm:pt>
    <dgm:pt modelId="{6F53409E-89A8-1741-940D-1B022B3D3A84}">
      <dgm:prSet custT="1"/>
      <dgm:spPr>
        <a:solidFill>
          <a:schemeClr val="bg1"/>
        </a:solidFill>
      </dgm:spPr>
      <dgm:t>
        <a:bodyPr/>
        <a:lstStyle/>
        <a:p>
          <a:pPr algn="l"/>
          <a:r>
            <a:rPr lang="en-US" sz="1400" dirty="0">
              <a:solidFill>
                <a:schemeClr val="tx1"/>
              </a:solidFill>
            </a:rPr>
            <a:t>Residents and faculty engage with UIM potential applicants at local, regional, and national recruitment and career development fairs. Offer travel stipends to reduce obstacles for interviews. </a:t>
          </a:r>
        </a:p>
      </dgm:t>
    </dgm:pt>
    <dgm:pt modelId="{6AF29C1A-C2C3-E94A-ACA9-3FA825F5087B}" type="parTrans" cxnId="{00C79D95-2F52-A543-BDEC-3BE966F112EB}">
      <dgm:prSet/>
      <dgm:spPr/>
      <dgm:t>
        <a:bodyPr/>
        <a:lstStyle/>
        <a:p>
          <a:endParaRPr lang="en-US"/>
        </a:p>
      </dgm:t>
    </dgm:pt>
    <dgm:pt modelId="{E369C420-B1D1-1245-8EBD-8722C342845A}" type="sibTrans" cxnId="{00C79D95-2F52-A543-BDEC-3BE966F112EB}">
      <dgm:prSet/>
      <dgm:spPr/>
      <dgm:t>
        <a:bodyPr/>
        <a:lstStyle/>
        <a:p>
          <a:endParaRPr lang="en-US"/>
        </a:p>
      </dgm:t>
    </dgm:pt>
    <dgm:pt modelId="{6570E599-1BA4-BE49-8FE7-B6E86B45DCDF}">
      <dgm:prSet custT="1"/>
      <dgm:spPr>
        <a:solidFill>
          <a:schemeClr val="bg1"/>
        </a:solidFill>
      </dgm:spPr>
      <dgm:t>
        <a:bodyPr/>
        <a:lstStyle/>
        <a:p>
          <a:pPr algn="l"/>
          <a:r>
            <a:rPr lang="en-US" sz="1400" dirty="0">
              <a:solidFill>
                <a:schemeClr val="tx1"/>
              </a:solidFill>
            </a:rPr>
            <a:t>Implemented the Minority Senior Scholarship Program, a pathway program for UIM medical students combining clinical experiences. Diversity dinner series mitigate isolation and mentorship challenges for UIM residents. </a:t>
          </a:r>
        </a:p>
      </dgm:t>
    </dgm:pt>
    <dgm:pt modelId="{A99C27F6-A240-D04D-96D1-74E1A4BF9BC8}" type="parTrans" cxnId="{8F932EFB-8617-2248-A69D-3E1D390A6A11}">
      <dgm:prSet/>
      <dgm:spPr/>
      <dgm:t>
        <a:bodyPr/>
        <a:lstStyle/>
        <a:p>
          <a:endParaRPr lang="en-US"/>
        </a:p>
      </dgm:t>
    </dgm:pt>
    <dgm:pt modelId="{2B2CD388-1D8A-9747-8D26-FEF01B6B5906}" type="sibTrans" cxnId="{8F932EFB-8617-2248-A69D-3E1D390A6A11}">
      <dgm:prSet/>
      <dgm:spPr/>
      <dgm:t>
        <a:bodyPr/>
        <a:lstStyle/>
        <a:p>
          <a:endParaRPr lang="en-US"/>
        </a:p>
      </dgm:t>
    </dgm:pt>
    <dgm:pt modelId="{E4ADCA5C-D759-2A4C-B146-D802437DDA91}">
      <dgm:prSet phldrT="[Text]" custT="1"/>
      <dgm:spPr>
        <a:solidFill>
          <a:schemeClr val="bg1"/>
        </a:solidFill>
        <a:ln>
          <a:solidFill>
            <a:schemeClr val="tx1"/>
          </a:solidFill>
        </a:ln>
      </dgm:spPr>
      <dgm:t>
        <a:bodyPr/>
        <a:lstStyle/>
        <a:p>
          <a:pPr algn="l"/>
          <a:r>
            <a:rPr lang="en-US" sz="1400" dirty="0">
              <a:solidFill>
                <a:schemeClr val="tx1"/>
              </a:solidFill>
            </a:rPr>
            <a:t>Diversity committee members are included in Ranking Advisory Committee to support the thoughtful review of UIM applicants and incorporate holistic review and eliminate the “global ranking score”</a:t>
          </a:r>
        </a:p>
      </dgm:t>
    </dgm:pt>
    <dgm:pt modelId="{450DE0B8-8E86-FC4A-835A-C132C252BF53}" type="parTrans" cxnId="{B8A09D5E-15B3-4A40-BEF8-066EEB423873}">
      <dgm:prSet/>
      <dgm:spPr/>
      <dgm:t>
        <a:bodyPr/>
        <a:lstStyle/>
        <a:p>
          <a:endParaRPr lang="en-US"/>
        </a:p>
      </dgm:t>
    </dgm:pt>
    <dgm:pt modelId="{97C32926-A411-924F-94AF-C689A934768E}" type="sibTrans" cxnId="{B8A09D5E-15B3-4A40-BEF8-066EEB423873}">
      <dgm:prSet/>
      <dgm:spPr/>
      <dgm:t>
        <a:bodyPr/>
        <a:lstStyle/>
        <a:p>
          <a:endParaRPr lang="en-US"/>
        </a:p>
      </dgm:t>
    </dgm:pt>
    <dgm:pt modelId="{4C47BD82-C99F-4C6F-87A4-AD0F07689E06}" type="pres">
      <dgm:prSet presAssocID="{E589CF24-8371-4D4D-B5B6-0B3287C823C1}" presName="theList" presStyleCnt="0">
        <dgm:presLayoutVars>
          <dgm:dir/>
          <dgm:animLvl val="lvl"/>
          <dgm:resizeHandles val="exact"/>
        </dgm:presLayoutVars>
      </dgm:prSet>
      <dgm:spPr/>
    </dgm:pt>
    <dgm:pt modelId="{E621788B-5CA6-4422-8AE3-9241F24BE4D6}" type="pres">
      <dgm:prSet presAssocID="{EA9B1260-0B3C-4082-A190-9D0366AF1F1B}" presName="compNode" presStyleCnt="0"/>
      <dgm:spPr/>
    </dgm:pt>
    <dgm:pt modelId="{0CC565CB-9B5F-42C8-977A-FDDBFFFC109A}" type="pres">
      <dgm:prSet presAssocID="{EA9B1260-0B3C-4082-A190-9D0366AF1F1B}" presName="aNode" presStyleLbl="bgShp" presStyleIdx="0" presStyleCnt="3"/>
      <dgm:spPr/>
    </dgm:pt>
    <dgm:pt modelId="{02984CA0-1415-4E59-A110-48C0600803F7}" type="pres">
      <dgm:prSet presAssocID="{EA9B1260-0B3C-4082-A190-9D0366AF1F1B}" presName="textNode" presStyleLbl="bgShp" presStyleIdx="0" presStyleCnt="3"/>
      <dgm:spPr/>
    </dgm:pt>
    <dgm:pt modelId="{94FA9E37-FC8F-4C74-B041-2F3DDCC949A0}" type="pres">
      <dgm:prSet presAssocID="{EA9B1260-0B3C-4082-A190-9D0366AF1F1B}" presName="compChildNode" presStyleCnt="0"/>
      <dgm:spPr/>
    </dgm:pt>
    <dgm:pt modelId="{0EDA481C-69EB-45EC-B894-DA422EF35673}" type="pres">
      <dgm:prSet presAssocID="{EA9B1260-0B3C-4082-A190-9D0366AF1F1B}" presName="theInnerList" presStyleCnt="0"/>
      <dgm:spPr/>
    </dgm:pt>
    <dgm:pt modelId="{6C45396E-949A-0A47-9A00-1892CBF75E71}" type="pres">
      <dgm:prSet presAssocID="{48DEA223-FB5B-3849-AB60-2402D75E3E7E}" presName="childNode" presStyleLbl="node1" presStyleIdx="0" presStyleCnt="9" custScaleX="113638" custScaleY="883840" custLinFactY="-89185" custLinFactNeighborX="1906" custLinFactNeighborY="-100000">
        <dgm:presLayoutVars>
          <dgm:bulletEnabled val="1"/>
        </dgm:presLayoutVars>
      </dgm:prSet>
      <dgm:spPr/>
    </dgm:pt>
    <dgm:pt modelId="{57CCEC59-B8C9-1049-8062-FB9F240C55ED}" type="pres">
      <dgm:prSet presAssocID="{48DEA223-FB5B-3849-AB60-2402D75E3E7E}" presName="aSpace2" presStyleCnt="0"/>
      <dgm:spPr/>
    </dgm:pt>
    <dgm:pt modelId="{5053412A-6B1B-493D-AC85-875AB73DFE6C}" type="pres">
      <dgm:prSet presAssocID="{589D4284-E70B-4589-98EB-198F3AD79715}" presName="childNode" presStyleLbl="node1" presStyleIdx="1" presStyleCnt="9" custScaleX="116996" custScaleY="521779" custLinFactNeighborX="-198" custLinFactNeighborY="87622">
        <dgm:presLayoutVars>
          <dgm:bulletEnabled val="1"/>
        </dgm:presLayoutVars>
      </dgm:prSet>
      <dgm:spPr/>
    </dgm:pt>
    <dgm:pt modelId="{BD3C32B9-E409-4C0C-9F34-45955C2D4627}" type="pres">
      <dgm:prSet presAssocID="{589D4284-E70B-4589-98EB-198F3AD79715}" presName="aSpace2" presStyleCnt="0"/>
      <dgm:spPr/>
    </dgm:pt>
    <dgm:pt modelId="{CD16E78A-A881-43BF-98D8-A207EDC5FE29}" type="pres">
      <dgm:prSet presAssocID="{775C29B6-BDFC-4738-8932-69071918B058}" presName="childNode" presStyleLbl="node1" presStyleIdx="2" presStyleCnt="9" custScaleX="110930" custScaleY="449895" custLinFactY="70207" custLinFactNeighborX="-154" custLinFactNeighborY="100000">
        <dgm:presLayoutVars>
          <dgm:bulletEnabled val="1"/>
        </dgm:presLayoutVars>
      </dgm:prSet>
      <dgm:spPr/>
    </dgm:pt>
    <dgm:pt modelId="{6FE5D217-905C-48C6-B842-8FB00F7F863F}" type="pres">
      <dgm:prSet presAssocID="{EA9B1260-0B3C-4082-A190-9D0366AF1F1B}" presName="aSpace" presStyleCnt="0"/>
      <dgm:spPr/>
    </dgm:pt>
    <dgm:pt modelId="{924708BC-98B1-8747-A5B0-0319FA4743DE}" type="pres">
      <dgm:prSet presAssocID="{6710E956-DE65-4A8C-ACFB-22C44778FEE7}" presName="compNode" presStyleCnt="0"/>
      <dgm:spPr/>
    </dgm:pt>
    <dgm:pt modelId="{AD670C7C-BD9C-7645-9E7E-D27870DA172C}" type="pres">
      <dgm:prSet presAssocID="{6710E956-DE65-4A8C-ACFB-22C44778FEE7}" presName="aNode" presStyleLbl="bgShp" presStyleIdx="1" presStyleCnt="3" custLinFactNeighborY="-3782"/>
      <dgm:spPr/>
    </dgm:pt>
    <dgm:pt modelId="{3F71346D-EE8F-DA41-87C1-93BF27BD5DC8}" type="pres">
      <dgm:prSet presAssocID="{6710E956-DE65-4A8C-ACFB-22C44778FEE7}" presName="textNode" presStyleLbl="bgShp" presStyleIdx="1" presStyleCnt="3"/>
      <dgm:spPr/>
    </dgm:pt>
    <dgm:pt modelId="{1EDCAD7F-CA3A-AA45-929C-57DD4F16CB12}" type="pres">
      <dgm:prSet presAssocID="{6710E956-DE65-4A8C-ACFB-22C44778FEE7}" presName="compChildNode" presStyleCnt="0"/>
      <dgm:spPr/>
    </dgm:pt>
    <dgm:pt modelId="{63C6E487-9877-CC48-9D0E-BB6F303F5785}" type="pres">
      <dgm:prSet presAssocID="{6710E956-DE65-4A8C-ACFB-22C44778FEE7}" presName="theInnerList" presStyleCnt="0"/>
      <dgm:spPr/>
    </dgm:pt>
    <dgm:pt modelId="{D05FF956-D18C-B34A-BD68-BFDC7D8FE967}" type="pres">
      <dgm:prSet presAssocID="{6570E599-1BA4-BE49-8FE7-B6E86B45DCDF}" presName="childNode" presStyleLbl="node1" presStyleIdx="3" presStyleCnt="9" custScaleX="118802" custScaleY="696305" custLinFactY="-67570" custLinFactNeighborX="-695" custLinFactNeighborY="-100000">
        <dgm:presLayoutVars>
          <dgm:bulletEnabled val="1"/>
        </dgm:presLayoutVars>
      </dgm:prSet>
      <dgm:spPr/>
    </dgm:pt>
    <dgm:pt modelId="{CB026CCE-9543-EB41-89D1-DF00C31AB2AE}" type="pres">
      <dgm:prSet presAssocID="{6570E599-1BA4-BE49-8FE7-B6E86B45DCDF}" presName="aSpace2" presStyleCnt="0"/>
      <dgm:spPr/>
    </dgm:pt>
    <dgm:pt modelId="{A4E954BC-023E-D545-82E1-5329B891F2D1}" type="pres">
      <dgm:prSet presAssocID="{6F53409E-89A8-1741-940D-1B022B3D3A84}" presName="childNode" presStyleLbl="node1" presStyleIdx="4" presStyleCnt="9" custScaleX="119121" custScaleY="541476" custLinFactY="-8500" custLinFactNeighborX="-539" custLinFactNeighborY="-100000">
        <dgm:presLayoutVars>
          <dgm:bulletEnabled val="1"/>
        </dgm:presLayoutVars>
      </dgm:prSet>
      <dgm:spPr/>
    </dgm:pt>
    <dgm:pt modelId="{654F0F18-6212-A04E-AFE9-F6B7530F75AE}" type="pres">
      <dgm:prSet presAssocID="{6F53409E-89A8-1741-940D-1B022B3D3A84}" presName="aSpace2" presStyleCnt="0"/>
      <dgm:spPr/>
    </dgm:pt>
    <dgm:pt modelId="{659787A7-9911-2A4B-B11D-8CEB00A90A81}" type="pres">
      <dgm:prSet presAssocID="{6DF72C21-1005-4CE9-BE75-4943EE5D0B77}" presName="childNode" presStyleLbl="node1" presStyleIdx="5" presStyleCnt="9" custScaleX="114973" custScaleY="445881" custLinFactY="37758" custLinFactNeighborX="-1083" custLinFactNeighborY="100000">
        <dgm:presLayoutVars>
          <dgm:bulletEnabled val="1"/>
        </dgm:presLayoutVars>
      </dgm:prSet>
      <dgm:spPr/>
    </dgm:pt>
    <dgm:pt modelId="{487EDCBF-1DF6-0F47-B49E-21522BABBB86}" type="pres">
      <dgm:prSet presAssocID="{6710E956-DE65-4A8C-ACFB-22C44778FEE7}" presName="aSpace" presStyleCnt="0"/>
      <dgm:spPr/>
    </dgm:pt>
    <dgm:pt modelId="{CE26098E-65CA-40F5-B2F3-9A04003AAB14}" type="pres">
      <dgm:prSet presAssocID="{4A803A82-9803-410C-8E11-89D27B229EAA}" presName="compNode" presStyleCnt="0"/>
      <dgm:spPr/>
    </dgm:pt>
    <dgm:pt modelId="{0684CFBA-51EF-44D0-AD68-3CF514B5A0E1}" type="pres">
      <dgm:prSet presAssocID="{4A803A82-9803-410C-8E11-89D27B229EAA}" presName="aNode" presStyleLbl="bgShp" presStyleIdx="2" presStyleCnt="3" custLinFactNeighborX="-890" custLinFactNeighborY="-2097"/>
      <dgm:spPr/>
    </dgm:pt>
    <dgm:pt modelId="{BAF04E83-5B77-4755-9FDD-717231B49C5A}" type="pres">
      <dgm:prSet presAssocID="{4A803A82-9803-410C-8E11-89D27B229EAA}" presName="textNode" presStyleLbl="bgShp" presStyleIdx="2" presStyleCnt="3"/>
      <dgm:spPr/>
    </dgm:pt>
    <dgm:pt modelId="{4BAEAD72-4018-49E3-B6F2-AE11ACACE404}" type="pres">
      <dgm:prSet presAssocID="{4A803A82-9803-410C-8E11-89D27B229EAA}" presName="compChildNode" presStyleCnt="0"/>
      <dgm:spPr/>
    </dgm:pt>
    <dgm:pt modelId="{99D4296E-2AD5-472B-A599-142B0C728D0B}" type="pres">
      <dgm:prSet presAssocID="{4A803A82-9803-410C-8E11-89D27B229EAA}" presName="theInnerList" presStyleCnt="0"/>
      <dgm:spPr/>
    </dgm:pt>
    <dgm:pt modelId="{6A6B4FDA-BB0C-3946-A07D-7EA33164A91F}" type="pres">
      <dgm:prSet presAssocID="{E4ADCA5C-D759-2A4C-B146-D802437DDA91}" presName="childNode" presStyleLbl="node1" presStyleIdx="6" presStyleCnt="9" custScaleX="114914" custScaleY="661259" custLinFactY="-99150" custLinFactNeighborX="0" custLinFactNeighborY="-100000">
        <dgm:presLayoutVars>
          <dgm:bulletEnabled val="1"/>
        </dgm:presLayoutVars>
      </dgm:prSet>
      <dgm:spPr/>
    </dgm:pt>
    <dgm:pt modelId="{E1588253-6E98-C640-9A33-F10824868CCB}" type="pres">
      <dgm:prSet presAssocID="{E4ADCA5C-D759-2A4C-B146-D802437DDA91}" presName="aSpace2" presStyleCnt="0"/>
      <dgm:spPr/>
    </dgm:pt>
    <dgm:pt modelId="{45E2062B-DF48-403A-A016-F62A1616838F}" type="pres">
      <dgm:prSet presAssocID="{47E73E4B-1926-4752-AB46-52FF28D1D4A0}" presName="childNode" presStyleLbl="node1" presStyleIdx="7" presStyleCnt="9" custScaleX="107294" custScaleY="609299" custLinFactY="-40291" custLinFactNeighborX="-2108" custLinFactNeighborY="-100000">
        <dgm:presLayoutVars>
          <dgm:bulletEnabled val="1"/>
        </dgm:presLayoutVars>
      </dgm:prSet>
      <dgm:spPr/>
    </dgm:pt>
    <dgm:pt modelId="{1A09762B-842C-49FA-A311-944C886660C2}" type="pres">
      <dgm:prSet presAssocID="{47E73E4B-1926-4752-AB46-52FF28D1D4A0}" presName="aSpace2" presStyleCnt="0"/>
      <dgm:spPr/>
    </dgm:pt>
    <dgm:pt modelId="{CF17AEAC-124F-4869-B9F0-3EC4BD858DF9}" type="pres">
      <dgm:prSet presAssocID="{98198F54-EF6C-48A6-844A-05E7C46709C2}" presName="childNode" presStyleLbl="node1" presStyleIdx="8" presStyleCnt="9" custScaleX="103180" custScaleY="353277" custLinFactY="10194" custLinFactNeighborX="0" custLinFactNeighborY="100000">
        <dgm:presLayoutVars>
          <dgm:bulletEnabled val="1"/>
        </dgm:presLayoutVars>
      </dgm:prSet>
      <dgm:spPr/>
    </dgm:pt>
  </dgm:ptLst>
  <dgm:cxnLst>
    <dgm:cxn modelId="{23B26715-2DF1-4544-A112-8AFA8B2D4979}" srcId="{E589CF24-8371-4D4D-B5B6-0B3287C823C1}" destId="{6710E956-DE65-4A8C-ACFB-22C44778FEE7}" srcOrd="1" destOrd="0" parTransId="{3F429DEA-B415-4E49-86CA-4E84A8008C1E}" sibTransId="{1959D010-CC1E-47DE-B3CE-EC8A100E9622}"/>
    <dgm:cxn modelId="{93FCBB3C-103D-F84F-884E-C7071078B52E}" type="presOf" srcId="{E4ADCA5C-D759-2A4C-B146-D802437DDA91}" destId="{6A6B4FDA-BB0C-3946-A07D-7EA33164A91F}" srcOrd="0" destOrd="0" presId="urn:microsoft.com/office/officeart/2005/8/layout/lProcess2"/>
    <dgm:cxn modelId="{99C87E3E-B55B-6341-AC71-75C883DFC136}" type="presOf" srcId="{6DF72C21-1005-4CE9-BE75-4943EE5D0B77}" destId="{659787A7-9911-2A4B-B11D-8CEB00A90A81}" srcOrd="0" destOrd="0" presId="urn:microsoft.com/office/officeart/2005/8/layout/lProcess2"/>
    <dgm:cxn modelId="{B8A09D5E-15B3-4A40-BEF8-066EEB423873}" srcId="{4A803A82-9803-410C-8E11-89D27B229EAA}" destId="{E4ADCA5C-D759-2A4C-B146-D802437DDA91}" srcOrd="0" destOrd="0" parTransId="{450DE0B8-8E86-FC4A-835A-C132C252BF53}" sibTransId="{97C32926-A411-924F-94AF-C689A934768E}"/>
    <dgm:cxn modelId="{B70BDC5E-ED75-AA4C-BCAB-BCE158D6E636}" type="presOf" srcId="{6710E956-DE65-4A8C-ACFB-22C44778FEE7}" destId="{AD670C7C-BD9C-7645-9E7E-D27870DA172C}" srcOrd="0" destOrd="0" presId="urn:microsoft.com/office/officeart/2005/8/layout/lProcess2"/>
    <dgm:cxn modelId="{F8D5C964-274A-D544-9EB0-111560F911F9}" type="presOf" srcId="{98198F54-EF6C-48A6-844A-05E7C46709C2}" destId="{CF17AEAC-124F-4869-B9F0-3EC4BD858DF9}" srcOrd="0" destOrd="0" presId="urn:microsoft.com/office/officeart/2005/8/layout/lProcess2"/>
    <dgm:cxn modelId="{CFA0D564-14C1-1C40-90F6-B9877C869531}" type="presOf" srcId="{6710E956-DE65-4A8C-ACFB-22C44778FEE7}" destId="{3F71346D-EE8F-DA41-87C1-93BF27BD5DC8}" srcOrd="1" destOrd="0" presId="urn:microsoft.com/office/officeart/2005/8/layout/lProcess2"/>
    <dgm:cxn modelId="{66112248-59C3-4EAA-AFAE-2AE0BADE5F6C}" srcId="{EA9B1260-0B3C-4082-A190-9D0366AF1F1B}" destId="{775C29B6-BDFC-4738-8932-69071918B058}" srcOrd="2" destOrd="0" parTransId="{21FF2841-75A6-4F66-9233-0ED9EC48AF93}" sibTransId="{AD586CBC-2EB3-4A55-8DFA-8865170BA26C}"/>
    <dgm:cxn modelId="{5638864E-D758-4C09-B061-4E7853264B1B}" type="presOf" srcId="{775C29B6-BDFC-4738-8932-69071918B058}" destId="{CD16E78A-A881-43BF-98D8-A207EDC5FE29}" srcOrd="0" destOrd="0" presId="urn:microsoft.com/office/officeart/2005/8/layout/lProcess2"/>
    <dgm:cxn modelId="{89E81853-C515-DD42-A1DA-CBA1E46D5C35}" type="presOf" srcId="{6F53409E-89A8-1741-940D-1B022B3D3A84}" destId="{A4E954BC-023E-D545-82E1-5329B891F2D1}" srcOrd="0" destOrd="0" presId="urn:microsoft.com/office/officeart/2005/8/layout/lProcess2"/>
    <dgm:cxn modelId="{EBA3D374-D529-C34A-898A-9E9942A1C3FC}" srcId="{EA9B1260-0B3C-4082-A190-9D0366AF1F1B}" destId="{48DEA223-FB5B-3849-AB60-2402D75E3E7E}" srcOrd="0" destOrd="0" parTransId="{EF8FACCA-3E07-3A4D-8851-2C436B14BF64}" sibTransId="{0AACFF3C-188D-304D-ADA4-118980C59F81}"/>
    <dgm:cxn modelId="{632D9576-9C43-4BBE-8FF4-F5039FB08DDE}" srcId="{4A803A82-9803-410C-8E11-89D27B229EAA}" destId="{47E73E4B-1926-4752-AB46-52FF28D1D4A0}" srcOrd="1" destOrd="0" parTransId="{D65D561D-39FA-4274-85D3-D7367F00D438}" sibTransId="{DFECBCC5-97AE-4B51-BC84-8258ACC2A134}"/>
    <dgm:cxn modelId="{734E1D8F-49C0-4F73-AEF4-5958BF3563A8}" srcId="{E589CF24-8371-4D4D-B5B6-0B3287C823C1}" destId="{EA9B1260-0B3C-4082-A190-9D0366AF1F1B}" srcOrd="0" destOrd="0" parTransId="{390831D1-22B8-49A4-AEAC-1F9D0A50986D}" sibTransId="{30356836-95DB-42E1-9728-CAE4804E8D5F}"/>
    <dgm:cxn modelId="{6289BC8F-162C-4382-A8BA-A9AE2FEC7A5B}" srcId="{6710E956-DE65-4A8C-ACFB-22C44778FEE7}" destId="{6DF72C21-1005-4CE9-BE75-4943EE5D0B77}" srcOrd="2" destOrd="0" parTransId="{5DE3D37B-8A8F-47E5-967D-CDAD6A387BFC}" sibTransId="{DCC2C483-9E41-4A56-9086-6DE00854EAEF}"/>
    <dgm:cxn modelId="{00C79D95-2F52-A543-BDEC-3BE966F112EB}" srcId="{6710E956-DE65-4A8C-ACFB-22C44778FEE7}" destId="{6F53409E-89A8-1741-940D-1B022B3D3A84}" srcOrd="1" destOrd="0" parTransId="{6AF29C1A-C2C3-E94A-ACA9-3FA825F5087B}" sibTransId="{E369C420-B1D1-1245-8EBD-8722C342845A}"/>
    <dgm:cxn modelId="{3AAF869E-31CE-E949-BBD4-98E128DC7D2E}" type="presOf" srcId="{6570E599-1BA4-BE49-8FE7-B6E86B45DCDF}" destId="{D05FF956-D18C-B34A-BD68-BFDC7D8FE967}" srcOrd="0" destOrd="0" presId="urn:microsoft.com/office/officeart/2005/8/layout/lProcess2"/>
    <dgm:cxn modelId="{F92D05A2-D7F2-447E-BE50-C4FEABB3700E}" type="presOf" srcId="{EA9B1260-0B3C-4082-A190-9D0366AF1F1B}" destId="{0CC565CB-9B5F-42C8-977A-FDDBFFFC109A}" srcOrd="0" destOrd="0" presId="urn:microsoft.com/office/officeart/2005/8/layout/lProcess2"/>
    <dgm:cxn modelId="{12A0BCA7-7005-431E-B421-D46D861CEE2C}" type="presOf" srcId="{4A803A82-9803-410C-8E11-89D27B229EAA}" destId="{BAF04E83-5B77-4755-9FDD-717231B49C5A}" srcOrd="1" destOrd="0" presId="urn:microsoft.com/office/officeart/2005/8/layout/lProcess2"/>
    <dgm:cxn modelId="{C865B9BA-A5AA-4002-BC19-D739F41F0720}" srcId="{E589CF24-8371-4D4D-B5B6-0B3287C823C1}" destId="{4A803A82-9803-410C-8E11-89D27B229EAA}" srcOrd="2" destOrd="0" parTransId="{8B385B06-9A28-4B87-BA4E-40FC93F21C1C}" sibTransId="{ACC60129-2784-4A7D-94E6-8270CE63EB5E}"/>
    <dgm:cxn modelId="{BAFCBCBC-C36D-9145-8AA1-788D3275393E}" type="presOf" srcId="{48DEA223-FB5B-3849-AB60-2402D75E3E7E}" destId="{6C45396E-949A-0A47-9A00-1892CBF75E71}" srcOrd="0" destOrd="0" presId="urn:microsoft.com/office/officeart/2005/8/layout/lProcess2"/>
    <dgm:cxn modelId="{5C9CA3CB-42D5-4C40-99D1-F04655129E91}" srcId="{4A803A82-9803-410C-8E11-89D27B229EAA}" destId="{98198F54-EF6C-48A6-844A-05E7C46709C2}" srcOrd="2" destOrd="0" parTransId="{DD670F22-8020-48E5-BEE6-288AE3E56C40}" sibTransId="{C1B6D0D8-9020-48EF-9330-9CF73B4EFAE9}"/>
    <dgm:cxn modelId="{3002B4CB-A217-46EC-8158-FD22D78F6630}" type="presOf" srcId="{EA9B1260-0B3C-4082-A190-9D0366AF1F1B}" destId="{02984CA0-1415-4E59-A110-48C0600803F7}" srcOrd="1" destOrd="0" presId="urn:microsoft.com/office/officeart/2005/8/layout/lProcess2"/>
    <dgm:cxn modelId="{647FD9D5-C6B4-4E63-9D82-A6984AA26D01}" type="presOf" srcId="{E589CF24-8371-4D4D-B5B6-0B3287C823C1}" destId="{4C47BD82-C99F-4C6F-87A4-AD0F07689E06}" srcOrd="0" destOrd="0" presId="urn:microsoft.com/office/officeart/2005/8/layout/lProcess2"/>
    <dgm:cxn modelId="{5B9840D8-D1AB-C544-B4D9-1D7655D3BBED}" type="presOf" srcId="{47E73E4B-1926-4752-AB46-52FF28D1D4A0}" destId="{45E2062B-DF48-403A-A016-F62A1616838F}" srcOrd="0" destOrd="0" presId="urn:microsoft.com/office/officeart/2005/8/layout/lProcess2"/>
    <dgm:cxn modelId="{00C4B4DE-6CE5-42DB-846F-E8C1B978E27C}" type="presOf" srcId="{4A803A82-9803-410C-8E11-89D27B229EAA}" destId="{0684CFBA-51EF-44D0-AD68-3CF514B5A0E1}" srcOrd="0" destOrd="0" presId="urn:microsoft.com/office/officeart/2005/8/layout/lProcess2"/>
    <dgm:cxn modelId="{51F677E3-6376-4D55-AD0B-BCF13E5AE05F}" srcId="{EA9B1260-0B3C-4082-A190-9D0366AF1F1B}" destId="{589D4284-E70B-4589-98EB-198F3AD79715}" srcOrd="1" destOrd="0" parTransId="{792E66EF-67FA-438C-A0BE-34951E29F146}" sibTransId="{C255A929-2A8C-43BA-A4AF-CBA766A13C5A}"/>
    <dgm:cxn modelId="{FE7776F5-2EC8-4B7A-A81F-24AC73389BDD}" type="presOf" srcId="{589D4284-E70B-4589-98EB-198F3AD79715}" destId="{5053412A-6B1B-493D-AC85-875AB73DFE6C}" srcOrd="0" destOrd="0" presId="urn:microsoft.com/office/officeart/2005/8/layout/lProcess2"/>
    <dgm:cxn modelId="{8F932EFB-8617-2248-A69D-3E1D390A6A11}" srcId="{6710E956-DE65-4A8C-ACFB-22C44778FEE7}" destId="{6570E599-1BA4-BE49-8FE7-B6E86B45DCDF}" srcOrd="0" destOrd="0" parTransId="{A99C27F6-A240-D04D-96D1-74E1A4BF9BC8}" sibTransId="{2B2CD388-1D8A-9747-8D26-FEF01B6B5906}"/>
    <dgm:cxn modelId="{B3BE465E-2B59-4C33-A9D6-9A81A9AF9D17}" type="presParOf" srcId="{4C47BD82-C99F-4C6F-87A4-AD0F07689E06}" destId="{E621788B-5CA6-4422-8AE3-9241F24BE4D6}" srcOrd="0" destOrd="0" presId="urn:microsoft.com/office/officeart/2005/8/layout/lProcess2"/>
    <dgm:cxn modelId="{E42F3941-B1FA-46D1-8BAE-CC7A0DFB53E3}" type="presParOf" srcId="{E621788B-5CA6-4422-8AE3-9241F24BE4D6}" destId="{0CC565CB-9B5F-42C8-977A-FDDBFFFC109A}" srcOrd="0" destOrd="0" presId="urn:microsoft.com/office/officeart/2005/8/layout/lProcess2"/>
    <dgm:cxn modelId="{013079AC-158E-45FA-84DB-D60ADD28E48E}" type="presParOf" srcId="{E621788B-5CA6-4422-8AE3-9241F24BE4D6}" destId="{02984CA0-1415-4E59-A110-48C0600803F7}" srcOrd="1" destOrd="0" presId="urn:microsoft.com/office/officeart/2005/8/layout/lProcess2"/>
    <dgm:cxn modelId="{49D7A320-6AAD-4360-A871-23CA7E575B22}" type="presParOf" srcId="{E621788B-5CA6-4422-8AE3-9241F24BE4D6}" destId="{94FA9E37-FC8F-4C74-B041-2F3DDCC949A0}" srcOrd="2" destOrd="0" presId="urn:microsoft.com/office/officeart/2005/8/layout/lProcess2"/>
    <dgm:cxn modelId="{76D86300-9652-4F38-8B92-7BD33BA828C1}" type="presParOf" srcId="{94FA9E37-FC8F-4C74-B041-2F3DDCC949A0}" destId="{0EDA481C-69EB-45EC-B894-DA422EF35673}" srcOrd="0" destOrd="0" presId="urn:microsoft.com/office/officeart/2005/8/layout/lProcess2"/>
    <dgm:cxn modelId="{53EECEBA-9BDF-0A4F-92C8-F539118813A1}" type="presParOf" srcId="{0EDA481C-69EB-45EC-B894-DA422EF35673}" destId="{6C45396E-949A-0A47-9A00-1892CBF75E71}" srcOrd="0" destOrd="0" presId="urn:microsoft.com/office/officeart/2005/8/layout/lProcess2"/>
    <dgm:cxn modelId="{F68039D2-883A-1D4E-882C-090C91A2943F}" type="presParOf" srcId="{0EDA481C-69EB-45EC-B894-DA422EF35673}" destId="{57CCEC59-B8C9-1049-8062-FB9F240C55ED}" srcOrd="1" destOrd="0" presId="urn:microsoft.com/office/officeart/2005/8/layout/lProcess2"/>
    <dgm:cxn modelId="{46B4EC69-BE35-442D-9844-43F31CBC294E}" type="presParOf" srcId="{0EDA481C-69EB-45EC-B894-DA422EF35673}" destId="{5053412A-6B1B-493D-AC85-875AB73DFE6C}" srcOrd="2" destOrd="0" presId="urn:microsoft.com/office/officeart/2005/8/layout/lProcess2"/>
    <dgm:cxn modelId="{F40C1379-5F93-4BAC-BCC4-EBD12AFE4229}" type="presParOf" srcId="{0EDA481C-69EB-45EC-B894-DA422EF35673}" destId="{BD3C32B9-E409-4C0C-9F34-45955C2D4627}" srcOrd="3" destOrd="0" presId="urn:microsoft.com/office/officeart/2005/8/layout/lProcess2"/>
    <dgm:cxn modelId="{99647F73-BDCE-4962-95F8-26839D297D83}" type="presParOf" srcId="{0EDA481C-69EB-45EC-B894-DA422EF35673}" destId="{CD16E78A-A881-43BF-98D8-A207EDC5FE29}" srcOrd="4" destOrd="0" presId="urn:microsoft.com/office/officeart/2005/8/layout/lProcess2"/>
    <dgm:cxn modelId="{902E42D8-9F88-4FAA-B85F-9EA7B068CC9A}" type="presParOf" srcId="{4C47BD82-C99F-4C6F-87A4-AD0F07689E06}" destId="{6FE5D217-905C-48C6-B842-8FB00F7F863F}" srcOrd="1" destOrd="0" presId="urn:microsoft.com/office/officeart/2005/8/layout/lProcess2"/>
    <dgm:cxn modelId="{FD65EBDC-43D5-F04A-933E-35D1C7507D45}" type="presParOf" srcId="{4C47BD82-C99F-4C6F-87A4-AD0F07689E06}" destId="{924708BC-98B1-8747-A5B0-0319FA4743DE}" srcOrd="2" destOrd="0" presId="urn:microsoft.com/office/officeart/2005/8/layout/lProcess2"/>
    <dgm:cxn modelId="{E4953BF8-1B67-2F40-A4C4-9CF2CF731F9C}" type="presParOf" srcId="{924708BC-98B1-8747-A5B0-0319FA4743DE}" destId="{AD670C7C-BD9C-7645-9E7E-D27870DA172C}" srcOrd="0" destOrd="0" presId="urn:microsoft.com/office/officeart/2005/8/layout/lProcess2"/>
    <dgm:cxn modelId="{686A6D83-A3A0-4945-A7C2-A75FB64D449B}" type="presParOf" srcId="{924708BC-98B1-8747-A5B0-0319FA4743DE}" destId="{3F71346D-EE8F-DA41-87C1-93BF27BD5DC8}" srcOrd="1" destOrd="0" presId="urn:microsoft.com/office/officeart/2005/8/layout/lProcess2"/>
    <dgm:cxn modelId="{C9F6DD18-B843-1B46-9A6A-D1B34717D268}" type="presParOf" srcId="{924708BC-98B1-8747-A5B0-0319FA4743DE}" destId="{1EDCAD7F-CA3A-AA45-929C-57DD4F16CB12}" srcOrd="2" destOrd="0" presId="urn:microsoft.com/office/officeart/2005/8/layout/lProcess2"/>
    <dgm:cxn modelId="{181E21B0-4DB4-8C49-9731-FA4AB7ADB119}" type="presParOf" srcId="{1EDCAD7F-CA3A-AA45-929C-57DD4F16CB12}" destId="{63C6E487-9877-CC48-9D0E-BB6F303F5785}" srcOrd="0" destOrd="0" presId="urn:microsoft.com/office/officeart/2005/8/layout/lProcess2"/>
    <dgm:cxn modelId="{C5EFC0BB-BF59-C946-8DFA-AC1FA3924651}" type="presParOf" srcId="{63C6E487-9877-CC48-9D0E-BB6F303F5785}" destId="{D05FF956-D18C-B34A-BD68-BFDC7D8FE967}" srcOrd="0" destOrd="0" presId="urn:microsoft.com/office/officeart/2005/8/layout/lProcess2"/>
    <dgm:cxn modelId="{6F1634D2-EE9E-C842-8130-B18045E0ADF8}" type="presParOf" srcId="{63C6E487-9877-CC48-9D0E-BB6F303F5785}" destId="{CB026CCE-9543-EB41-89D1-DF00C31AB2AE}" srcOrd="1" destOrd="0" presId="urn:microsoft.com/office/officeart/2005/8/layout/lProcess2"/>
    <dgm:cxn modelId="{C95F5B31-4600-4A49-B9B3-5A8996BCCC69}" type="presParOf" srcId="{63C6E487-9877-CC48-9D0E-BB6F303F5785}" destId="{A4E954BC-023E-D545-82E1-5329B891F2D1}" srcOrd="2" destOrd="0" presId="urn:microsoft.com/office/officeart/2005/8/layout/lProcess2"/>
    <dgm:cxn modelId="{0B82946C-9A7F-6A4A-89B4-8868332DFACA}" type="presParOf" srcId="{63C6E487-9877-CC48-9D0E-BB6F303F5785}" destId="{654F0F18-6212-A04E-AFE9-F6B7530F75AE}" srcOrd="3" destOrd="0" presId="urn:microsoft.com/office/officeart/2005/8/layout/lProcess2"/>
    <dgm:cxn modelId="{5476B7A9-7F2C-6243-9DCC-4CD0C03988E7}" type="presParOf" srcId="{63C6E487-9877-CC48-9D0E-BB6F303F5785}" destId="{659787A7-9911-2A4B-B11D-8CEB00A90A81}" srcOrd="4" destOrd="0" presId="urn:microsoft.com/office/officeart/2005/8/layout/lProcess2"/>
    <dgm:cxn modelId="{8F21F009-07D6-1445-9890-5AE47BE9365D}" type="presParOf" srcId="{4C47BD82-C99F-4C6F-87A4-AD0F07689E06}" destId="{487EDCBF-1DF6-0F47-B49E-21522BABBB86}" srcOrd="3" destOrd="0" presId="urn:microsoft.com/office/officeart/2005/8/layout/lProcess2"/>
    <dgm:cxn modelId="{9F38DB68-40EC-4131-8B3A-C451AA936458}" type="presParOf" srcId="{4C47BD82-C99F-4C6F-87A4-AD0F07689E06}" destId="{CE26098E-65CA-40F5-B2F3-9A04003AAB14}" srcOrd="4" destOrd="0" presId="urn:microsoft.com/office/officeart/2005/8/layout/lProcess2"/>
    <dgm:cxn modelId="{F1031707-DAFE-485E-B7FC-870F463260C8}" type="presParOf" srcId="{CE26098E-65CA-40F5-B2F3-9A04003AAB14}" destId="{0684CFBA-51EF-44D0-AD68-3CF514B5A0E1}" srcOrd="0" destOrd="0" presId="urn:microsoft.com/office/officeart/2005/8/layout/lProcess2"/>
    <dgm:cxn modelId="{59CFB4C3-E850-48DA-A349-3303C07F57C8}" type="presParOf" srcId="{CE26098E-65CA-40F5-B2F3-9A04003AAB14}" destId="{BAF04E83-5B77-4755-9FDD-717231B49C5A}" srcOrd="1" destOrd="0" presId="urn:microsoft.com/office/officeart/2005/8/layout/lProcess2"/>
    <dgm:cxn modelId="{F09C712B-8A7D-4FB0-AA25-C545858D5015}" type="presParOf" srcId="{CE26098E-65CA-40F5-B2F3-9A04003AAB14}" destId="{4BAEAD72-4018-49E3-B6F2-AE11ACACE404}" srcOrd="2" destOrd="0" presId="urn:microsoft.com/office/officeart/2005/8/layout/lProcess2"/>
    <dgm:cxn modelId="{4A8DB9DB-E3DC-4FAB-940D-E36C32A3F2F2}" type="presParOf" srcId="{4BAEAD72-4018-49E3-B6F2-AE11ACACE404}" destId="{99D4296E-2AD5-472B-A599-142B0C728D0B}" srcOrd="0" destOrd="0" presId="urn:microsoft.com/office/officeart/2005/8/layout/lProcess2"/>
    <dgm:cxn modelId="{FEF38A6C-8E46-9048-B847-9EC652BAD136}" type="presParOf" srcId="{99D4296E-2AD5-472B-A599-142B0C728D0B}" destId="{6A6B4FDA-BB0C-3946-A07D-7EA33164A91F}" srcOrd="0" destOrd="0" presId="urn:microsoft.com/office/officeart/2005/8/layout/lProcess2"/>
    <dgm:cxn modelId="{46DA16E5-C864-F745-9BF1-308B53A4A1D2}" type="presParOf" srcId="{99D4296E-2AD5-472B-A599-142B0C728D0B}" destId="{E1588253-6E98-C640-9A33-F10824868CCB}" srcOrd="1" destOrd="0" presId="urn:microsoft.com/office/officeart/2005/8/layout/lProcess2"/>
    <dgm:cxn modelId="{F2531826-6182-DE4D-8BE8-A484F5246C6B}" type="presParOf" srcId="{99D4296E-2AD5-472B-A599-142B0C728D0B}" destId="{45E2062B-DF48-403A-A016-F62A1616838F}" srcOrd="2" destOrd="0" presId="urn:microsoft.com/office/officeart/2005/8/layout/lProcess2"/>
    <dgm:cxn modelId="{7D6AD4F8-0B18-DB4A-9A15-7BF24B57C2B2}" type="presParOf" srcId="{99D4296E-2AD5-472B-A599-142B0C728D0B}" destId="{1A09762B-842C-49FA-A311-944C886660C2}" srcOrd="3" destOrd="0" presId="urn:microsoft.com/office/officeart/2005/8/layout/lProcess2"/>
    <dgm:cxn modelId="{1295DBA9-F683-B049-A1C2-0269179956C0}" type="presParOf" srcId="{99D4296E-2AD5-472B-A599-142B0C728D0B}" destId="{CF17AEAC-124F-4869-B9F0-3EC4BD858DF9}"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89CF24-8371-4D4D-B5B6-0B3287C823C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A9B1260-0B3C-4082-A190-9D0366AF1F1B}">
      <dgm:prSet phldrT="[Text]" custT="1"/>
      <dgm:spPr>
        <a:solidFill>
          <a:srgbClr val="59A2D6"/>
        </a:solidFill>
        <a:ln>
          <a:solidFill>
            <a:schemeClr val="tx1"/>
          </a:solidFill>
        </a:ln>
      </dgm:spPr>
      <dgm:t>
        <a:bodyPr/>
        <a:lstStyle/>
        <a:p>
          <a:r>
            <a:rPr lang="en-US" sz="2100" dirty="0">
              <a:solidFill>
                <a:schemeClr val="bg1"/>
              </a:solidFill>
            </a:rPr>
            <a:t>Redesign of Bachelors of Science in Nursing program</a:t>
          </a:r>
        </a:p>
        <a:p>
          <a:r>
            <a:rPr lang="en-US" sz="2100" dirty="0">
              <a:solidFill>
                <a:schemeClr val="bg1"/>
              </a:solidFill>
            </a:rPr>
            <a:t> </a:t>
          </a:r>
          <a:r>
            <a:rPr lang="en-US" sz="1400" dirty="0">
              <a:solidFill>
                <a:schemeClr val="bg1"/>
              </a:solidFill>
            </a:rPr>
            <a:t>(</a:t>
          </a:r>
          <a:r>
            <a:rPr lang="en-US" sz="1400" dirty="0">
              <a:solidFill>
                <a:schemeClr val="bg1"/>
              </a:solidFill>
              <a:ea typeface="Roboto"/>
            </a:rPr>
            <a:t>Rami, 1994)</a:t>
          </a:r>
          <a:endParaRPr lang="en-US" sz="1400" dirty="0">
            <a:solidFill>
              <a:schemeClr val="bg1"/>
            </a:solidFill>
          </a:endParaRPr>
        </a:p>
      </dgm:t>
    </dgm:pt>
    <dgm:pt modelId="{390831D1-22B8-49A4-AEAC-1F9D0A50986D}" type="parTrans" cxnId="{734E1D8F-49C0-4F73-AEF4-5958BF3563A8}">
      <dgm:prSet/>
      <dgm:spPr/>
      <dgm:t>
        <a:bodyPr/>
        <a:lstStyle/>
        <a:p>
          <a:endParaRPr lang="en-US"/>
        </a:p>
      </dgm:t>
    </dgm:pt>
    <dgm:pt modelId="{30356836-95DB-42E1-9728-CAE4804E8D5F}" type="sibTrans" cxnId="{734E1D8F-49C0-4F73-AEF4-5958BF3563A8}">
      <dgm:prSet/>
      <dgm:spPr/>
      <dgm:t>
        <a:bodyPr/>
        <a:lstStyle/>
        <a:p>
          <a:endParaRPr lang="en-US"/>
        </a:p>
      </dgm:t>
    </dgm:pt>
    <dgm:pt modelId="{589D4284-E70B-4589-98EB-198F3AD79715}">
      <dgm:prSet phldrT="[Text]" custT="1"/>
      <dgm:spPr>
        <a:solidFill>
          <a:schemeClr val="bg1"/>
        </a:solidFill>
      </dgm:spPr>
      <dgm:t>
        <a:bodyPr/>
        <a:lstStyle/>
        <a:p>
          <a:pPr algn="l"/>
          <a:r>
            <a:rPr lang="en-US" sz="1400" dirty="0">
              <a:solidFill>
                <a:schemeClr val="tx1"/>
              </a:solidFill>
              <a:ea typeface="+mn-lt"/>
              <a:cs typeface="+mn-lt"/>
            </a:rPr>
            <a:t>Multi-pronged retention strategies, without changing "open admission" 80% African American Students </a:t>
          </a:r>
          <a:endParaRPr lang="en-US" sz="1400" dirty="0">
            <a:solidFill>
              <a:schemeClr val="tx1"/>
            </a:solidFill>
          </a:endParaRPr>
        </a:p>
      </dgm:t>
    </dgm:pt>
    <dgm:pt modelId="{792E66EF-67FA-438C-A0BE-34951E29F146}" type="parTrans" cxnId="{51F677E3-6376-4D55-AD0B-BCF13E5AE05F}">
      <dgm:prSet/>
      <dgm:spPr/>
      <dgm:t>
        <a:bodyPr/>
        <a:lstStyle/>
        <a:p>
          <a:endParaRPr lang="en-US"/>
        </a:p>
      </dgm:t>
    </dgm:pt>
    <dgm:pt modelId="{C255A929-2A8C-43BA-A4AF-CBA766A13C5A}" type="sibTrans" cxnId="{51F677E3-6376-4D55-AD0B-BCF13E5AE05F}">
      <dgm:prSet/>
      <dgm:spPr/>
      <dgm:t>
        <a:bodyPr/>
        <a:lstStyle/>
        <a:p>
          <a:endParaRPr lang="en-US"/>
        </a:p>
      </dgm:t>
    </dgm:pt>
    <dgm:pt modelId="{6710E956-DE65-4A8C-ACFB-22C44778FEE7}">
      <dgm:prSet phldrT="[Text]" custT="1"/>
      <dgm:spPr>
        <a:solidFill>
          <a:srgbClr val="035A8C"/>
        </a:solidFill>
        <a:ln>
          <a:solidFill>
            <a:schemeClr val="tx1"/>
          </a:solidFill>
        </a:ln>
      </dgm:spPr>
      <dgm:t>
        <a:bodyPr/>
        <a:lstStyle/>
        <a:p>
          <a:r>
            <a:rPr lang="en-US" sz="2500" dirty="0">
              <a:solidFill>
                <a:schemeClr val="bg1"/>
              </a:solidFill>
              <a:ea typeface="+mn-lt"/>
              <a:cs typeface="+mn-lt"/>
            </a:rPr>
            <a:t>Health Equity Scholars Program </a:t>
          </a:r>
        </a:p>
        <a:p>
          <a:r>
            <a:rPr lang="en-US" sz="1400" dirty="0">
              <a:solidFill>
                <a:schemeClr val="bg1"/>
              </a:solidFill>
            </a:rPr>
            <a:t>(Upshur, 2018)</a:t>
          </a:r>
        </a:p>
      </dgm:t>
    </dgm:pt>
    <dgm:pt modelId="{3F429DEA-B415-4E49-86CA-4E84A8008C1E}" type="parTrans" cxnId="{23B26715-2DF1-4544-A112-8AFA8B2D4979}">
      <dgm:prSet/>
      <dgm:spPr/>
      <dgm:t>
        <a:bodyPr/>
        <a:lstStyle/>
        <a:p>
          <a:endParaRPr lang="en-US"/>
        </a:p>
      </dgm:t>
    </dgm:pt>
    <dgm:pt modelId="{1959D010-CC1E-47DE-B3CE-EC8A100E9622}" type="sibTrans" cxnId="{23B26715-2DF1-4544-A112-8AFA8B2D4979}">
      <dgm:prSet/>
      <dgm:spPr/>
      <dgm:t>
        <a:bodyPr/>
        <a:lstStyle/>
        <a:p>
          <a:endParaRPr lang="en-US"/>
        </a:p>
      </dgm:t>
    </dgm:pt>
    <dgm:pt modelId="{775C29B6-BDFC-4738-8932-69071918B058}">
      <dgm:prSet custT="1"/>
      <dgm:spPr>
        <a:solidFill>
          <a:schemeClr val="bg1"/>
        </a:solidFill>
      </dgm:spPr>
      <dgm:t>
        <a:bodyPr/>
        <a:lstStyle/>
        <a:p>
          <a:pPr algn="l"/>
          <a:r>
            <a:rPr lang="en-US" sz="1400" dirty="0">
              <a:solidFill>
                <a:schemeClr val="tx1"/>
              </a:solidFill>
              <a:ea typeface="+mn-lt"/>
              <a:cs typeface="+mn-lt"/>
            </a:rPr>
            <a:t>2/3 students have GPA &lt; 2.9, average ACT test score of 14 (</a:t>
          </a:r>
          <a:r>
            <a:rPr lang="en-US" sz="1400" dirty="0">
              <a:solidFill>
                <a:schemeClr val="tx1"/>
              </a:solidFill>
              <a:ea typeface="Calibri"/>
              <a:cs typeface="Calibri"/>
            </a:rPr>
            <a:t>lower than average for admission) </a:t>
          </a:r>
          <a:endParaRPr lang="en-US" sz="1400" dirty="0">
            <a:solidFill>
              <a:schemeClr val="tx1"/>
            </a:solidFill>
          </a:endParaRPr>
        </a:p>
      </dgm:t>
    </dgm:pt>
    <dgm:pt modelId="{21FF2841-75A6-4F66-9233-0ED9EC48AF93}" type="parTrans" cxnId="{66112248-59C3-4EAA-AFAE-2AE0BADE5F6C}">
      <dgm:prSet/>
      <dgm:spPr/>
      <dgm:t>
        <a:bodyPr/>
        <a:lstStyle/>
        <a:p>
          <a:endParaRPr lang="en-US"/>
        </a:p>
      </dgm:t>
    </dgm:pt>
    <dgm:pt modelId="{AD586CBC-2EB3-4A55-8DFA-8865170BA26C}" type="sibTrans" cxnId="{66112248-59C3-4EAA-AFAE-2AE0BADE5F6C}">
      <dgm:prSet/>
      <dgm:spPr/>
      <dgm:t>
        <a:bodyPr/>
        <a:lstStyle/>
        <a:p>
          <a:endParaRPr lang="en-US"/>
        </a:p>
      </dgm:t>
    </dgm:pt>
    <dgm:pt modelId="{6DF72C21-1005-4CE9-BE75-4943EE5D0B77}">
      <dgm:prSet custT="1"/>
      <dgm:spPr>
        <a:solidFill>
          <a:schemeClr val="bg1"/>
        </a:solidFill>
      </dgm:spPr>
      <dgm:t>
        <a:bodyPr/>
        <a:lstStyle/>
        <a:p>
          <a:pPr algn="l"/>
          <a:r>
            <a:rPr lang="en-US" sz="1400" dirty="0">
              <a:solidFill>
                <a:schemeClr val="tx1"/>
              </a:solidFill>
              <a:cs typeface="Calibri"/>
            </a:rPr>
            <a:t>80% timely graduation rate v. 42% campus average and 37% among students of color</a:t>
          </a:r>
          <a:endParaRPr lang="en-US" sz="1400" dirty="0">
            <a:solidFill>
              <a:schemeClr val="tx1"/>
            </a:solidFill>
          </a:endParaRPr>
        </a:p>
      </dgm:t>
    </dgm:pt>
    <dgm:pt modelId="{5DE3D37B-8A8F-47E5-967D-CDAD6A387BFC}" type="parTrans" cxnId="{6289BC8F-162C-4382-A8BA-A9AE2FEC7A5B}">
      <dgm:prSet/>
      <dgm:spPr/>
      <dgm:t>
        <a:bodyPr/>
        <a:lstStyle/>
        <a:p>
          <a:endParaRPr lang="en-US"/>
        </a:p>
      </dgm:t>
    </dgm:pt>
    <dgm:pt modelId="{DCC2C483-9E41-4A56-9086-6DE00854EAEF}" type="sibTrans" cxnId="{6289BC8F-162C-4382-A8BA-A9AE2FEC7A5B}">
      <dgm:prSet/>
      <dgm:spPr/>
      <dgm:t>
        <a:bodyPr/>
        <a:lstStyle/>
        <a:p>
          <a:endParaRPr lang="en-US"/>
        </a:p>
      </dgm:t>
    </dgm:pt>
    <dgm:pt modelId="{7E3B3798-E9C0-4D3F-8D33-3F233E8A43A5}">
      <dgm:prSet custT="1"/>
      <dgm:spPr>
        <a:solidFill>
          <a:schemeClr val="bg1"/>
        </a:solidFill>
      </dgm:spPr>
      <dgm:t>
        <a:bodyPr/>
        <a:lstStyle/>
        <a:p>
          <a:pPr algn="l"/>
          <a:r>
            <a:rPr lang="en-US" sz="1400" dirty="0">
              <a:solidFill>
                <a:schemeClr val="tx1"/>
              </a:solidFill>
              <a:ea typeface="+mn-lt"/>
              <a:cs typeface="+mn-lt"/>
            </a:rPr>
            <a:t>Pathway for undergrads, prioritized students with fewer qualifications</a:t>
          </a:r>
          <a:endParaRPr lang="en-US" sz="1400" dirty="0">
            <a:solidFill>
              <a:schemeClr val="tx1"/>
            </a:solidFill>
          </a:endParaRPr>
        </a:p>
      </dgm:t>
    </dgm:pt>
    <dgm:pt modelId="{9773073F-9857-40C5-A49A-F7987B159085}" type="parTrans" cxnId="{B0814D36-B9A7-4F54-9CFC-D291AF24A493}">
      <dgm:prSet/>
      <dgm:spPr/>
      <dgm:t>
        <a:bodyPr/>
        <a:lstStyle/>
        <a:p>
          <a:endParaRPr lang="en-US"/>
        </a:p>
      </dgm:t>
    </dgm:pt>
    <dgm:pt modelId="{81AED304-5306-4336-AB04-39B90DE007ED}" type="sibTrans" cxnId="{B0814D36-B9A7-4F54-9CFC-D291AF24A493}">
      <dgm:prSet/>
      <dgm:spPr/>
      <dgm:t>
        <a:bodyPr/>
        <a:lstStyle/>
        <a:p>
          <a:endParaRPr lang="en-US"/>
        </a:p>
      </dgm:t>
    </dgm:pt>
    <dgm:pt modelId="{70261824-F613-469F-ACE2-9AD426E0BDCB}">
      <dgm:prSet custT="1"/>
      <dgm:spPr>
        <a:solidFill>
          <a:schemeClr val="bg1"/>
        </a:solidFill>
      </dgm:spPr>
      <dgm:t>
        <a:bodyPr/>
        <a:lstStyle/>
        <a:p>
          <a:pPr algn="l"/>
          <a:r>
            <a:rPr lang="en-US" sz="1400" dirty="0">
              <a:solidFill>
                <a:schemeClr val="tx1"/>
              </a:solidFill>
              <a:ea typeface="+mn-lt"/>
              <a:cs typeface="+mn-lt"/>
            </a:rPr>
            <a:t>Within 4 years, national licensure exam pass rates from 50% to 95% (higher than average)</a:t>
          </a:r>
          <a:endParaRPr lang="en-US" sz="1400" dirty="0">
            <a:solidFill>
              <a:schemeClr val="tx1"/>
            </a:solidFill>
          </a:endParaRPr>
        </a:p>
      </dgm:t>
    </dgm:pt>
    <dgm:pt modelId="{B1777000-62A0-48E8-9E81-803F148C12BA}" type="parTrans" cxnId="{85FDC2F2-FBF0-47E9-9316-87DC01CCF222}">
      <dgm:prSet/>
      <dgm:spPr/>
      <dgm:t>
        <a:bodyPr/>
        <a:lstStyle/>
        <a:p>
          <a:endParaRPr lang="en-US"/>
        </a:p>
      </dgm:t>
    </dgm:pt>
    <dgm:pt modelId="{475F82BF-273B-4854-823D-8B9154F4CDAD}" type="sibTrans" cxnId="{85FDC2F2-FBF0-47E9-9316-87DC01CCF222}">
      <dgm:prSet/>
      <dgm:spPr/>
      <dgm:t>
        <a:bodyPr/>
        <a:lstStyle/>
        <a:p>
          <a:endParaRPr lang="en-US"/>
        </a:p>
      </dgm:t>
    </dgm:pt>
    <dgm:pt modelId="{AF0B3F97-4816-4D52-858C-1F24D5AA817E}">
      <dgm:prSet custT="1"/>
      <dgm:spPr>
        <a:solidFill>
          <a:schemeClr val="bg1"/>
        </a:solidFill>
      </dgm:spPr>
      <dgm:t>
        <a:bodyPr/>
        <a:lstStyle/>
        <a:p>
          <a:pPr algn="l"/>
          <a:r>
            <a:rPr lang="en-US" sz="1400" dirty="0">
              <a:solidFill>
                <a:schemeClr val="tx1"/>
              </a:solidFill>
              <a:cs typeface="Calibri"/>
            </a:rPr>
            <a:t>94% of graduates employed in the field</a:t>
          </a:r>
          <a:endParaRPr lang="en-US" sz="1400" dirty="0">
            <a:solidFill>
              <a:schemeClr val="tx1"/>
            </a:solidFill>
          </a:endParaRPr>
        </a:p>
      </dgm:t>
    </dgm:pt>
    <dgm:pt modelId="{9A0F96DC-50AD-4024-B505-63D6AA21D14A}" type="parTrans" cxnId="{950C35DB-1F3E-423A-A190-40062E06DEA4}">
      <dgm:prSet/>
      <dgm:spPr/>
      <dgm:t>
        <a:bodyPr/>
        <a:lstStyle/>
        <a:p>
          <a:endParaRPr lang="en-US"/>
        </a:p>
      </dgm:t>
    </dgm:pt>
    <dgm:pt modelId="{D27B5CA8-0371-4B73-BDB0-A5FAB3593D07}" type="sibTrans" cxnId="{950C35DB-1F3E-423A-A190-40062E06DEA4}">
      <dgm:prSet/>
      <dgm:spPr/>
      <dgm:t>
        <a:bodyPr/>
        <a:lstStyle/>
        <a:p>
          <a:endParaRPr lang="en-US"/>
        </a:p>
      </dgm:t>
    </dgm:pt>
    <dgm:pt modelId="{CD3468C4-2431-453D-886C-959122EE10F8}">
      <dgm:prSet custT="1"/>
      <dgm:spPr>
        <a:solidFill>
          <a:srgbClr val="E1BD37"/>
        </a:solidFill>
        <a:ln>
          <a:solidFill>
            <a:schemeClr val="tx1"/>
          </a:solidFill>
        </a:ln>
      </dgm:spPr>
      <dgm:t>
        <a:bodyPr/>
        <a:lstStyle/>
        <a:p>
          <a:r>
            <a:rPr lang="en-US" sz="2100" dirty="0">
              <a:solidFill>
                <a:schemeClr val="bg1"/>
              </a:solidFill>
            </a:rPr>
            <a:t>Post-bac Pre-med Program  </a:t>
          </a:r>
        </a:p>
        <a:p>
          <a:r>
            <a:rPr lang="en-US" sz="1400" dirty="0">
              <a:solidFill>
                <a:schemeClr val="bg1"/>
              </a:solidFill>
            </a:rPr>
            <a:t>(Blakely, 2003)</a:t>
          </a:r>
        </a:p>
      </dgm:t>
    </dgm:pt>
    <dgm:pt modelId="{995CB2C1-26F9-4D25-83E5-D5F970F9DC51}" type="parTrans" cxnId="{F5D76C68-0034-45ED-8BEA-F9CE8FCD4066}">
      <dgm:prSet/>
      <dgm:spPr/>
      <dgm:t>
        <a:bodyPr/>
        <a:lstStyle/>
        <a:p>
          <a:endParaRPr lang="en-US"/>
        </a:p>
      </dgm:t>
    </dgm:pt>
    <dgm:pt modelId="{17099B4A-212D-48E1-9682-8562065FD3A6}" type="sibTrans" cxnId="{F5D76C68-0034-45ED-8BEA-F9CE8FCD4066}">
      <dgm:prSet/>
      <dgm:spPr/>
      <dgm:t>
        <a:bodyPr/>
        <a:lstStyle/>
        <a:p>
          <a:endParaRPr lang="en-US"/>
        </a:p>
      </dgm:t>
    </dgm:pt>
    <dgm:pt modelId="{12DD8651-2365-4576-B79D-6798F3F559CB}">
      <dgm:prSet custT="1"/>
      <dgm:spPr>
        <a:solidFill>
          <a:schemeClr val="bg1"/>
        </a:solidFill>
      </dgm:spPr>
      <dgm:t>
        <a:bodyPr/>
        <a:lstStyle/>
        <a:p>
          <a:pPr algn="l"/>
          <a:r>
            <a:rPr lang="en-US" sz="1400" dirty="0">
              <a:solidFill>
                <a:schemeClr val="tx1"/>
              </a:solidFill>
              <a:ea typeface="+mn-lt"/>
              <a:cs typeface="+mn-lt"/>
            </a:rPr>
            <a:t>For students who did not get into med school on 1st try, low MCAT scores - </a:t>
          </a:r>
          <a:r>
            <a:rPr lang="en-US" sz="1400" dirty="0">
              <a:solidFill>
                <a:schemeClr val="tx1"/>
              </a:solidFill>
              <a:cs typeface="Calibri"/>
            </a:rPr>
            <a:t>Focus on developing study skills and test taking </a:t>
          </a:r>
          <a:endParaRPr lang="en-US" sz="1400" dirty="0">
            <a:solidFill>
              <a:schemeClr val="tx1"/>
            </a:solidFill>
          </a:endParaRPr>
        </a:p>
      </dgm:t>
    </dgm:pt>
    <dgm:pt modelId="{72E2E4D5-F94B-480F-9BEE-80246E926914}" type="parTrans" cxnId="{506E1072-A228-4C89-9BC4-A058DC73BFF5}">
      <dgm:prSet/>
      <dgm:spPr/>
      <dgm:t>
        <a:bodyPr/>
        <a:lstStyle/>
        <a:p>
          <a:endParaRPr lang="en-US"/>
        </a:p>
      </dgm:t>
    </dgm:pt>
    <dgm:pt modelId="{0987C83F-9539-48CC-BD69-8AED4CB2C114}" type="sibTrans" cxnId="{506E1072-A228-4C89-9BC4-A058DC73BFF5}">
      <dgm:prSet/>
      <dgm:spPr/>
      <dgm:t>
        <a:bodyPr/>
        <a:lstStyle/>
        <a:p>
          <a:endParaRPr lang="en-US"/>
        </a:p>
      </dgm:t>
    </dgm:pt>
    <dgm:pt modelId="{C61916A3-386D-4934-8B87-A4FE41CB920F}">
      <dgm:prSet custT="1"/>
      <dgm:spPr>
        <a:solidFill>
          <a:schemeClr val="bg1"/>
        </a:solidFill>
      </dgm:spPr>
      <dgm:t>
        <a:bodyPr/>
        <a:lstStyle/>
        <a:p>
          <a:pPr algn="l"/>
          <a:r>
            <a:rPr lang="en-US" sz="1400" dirty="0">
              <a:solidFill>
                <a:schemeClr val="tx1"/>
              </a:solidFill>
              <a:cs typeface="Calibri"/>
            </a:rPr>
            <a:t>Significant improvement in MCAT science section scores</a:t>
          </a:r>
          <a:endParaRPr lang="en-US" sz="1400" dirty="0">
            <a:solidFill>
              <a:schemeClr val="tx1"/>
            </a:solidFill>
          </a:endParaRPr>
        </a:p>
      </dgm:t>
    </dgm:pt>
    <dgm:pt modelId="{16FAA90E-EAE2-4EBC-A36D-AAF43C875F6B}" type="parTrans" cxnId="{5C5042A4-7E60-43D1-8E73-7EF323E5383A}">
      <dgm:prSet/>
      <dgm:spPr/>
      <dgm:t>
        <a:bodyPr/>
        <a:lstStyle/>
        <a:p>
          <a:endParaRPr lang="en-US"/>
        </a:p>
      </dgm:t>
    </dgm:pt>
    <dgm:pt modelId="{5FDC17A9-97BE-4744-BD03-1BA4FC6DE15A}" type="sibTrans" cxnId="{5C5042A4-7E60-43D1-8E73-7EF323E5383A}">
      <dgm:prSet/>
      <dgm:spPr/>
      <dgm:t>
        <a:bodyPr/>
        <a:lstStyle/>
        <a:p>
          <a:endParaRPr lang="en-US"/>
        </a:p>
      </dgm:t>
    </dgm:pt>
    <dgm:pt modelId="{11ABBA56-9525-4228-B02C-E219351E4597}">
      <dgm:prSet custT="1"/>
      <dgm:spPr>
        <a:solidFill>
          <a:schemeClr val="bg1"/>
        </a:solidFill>
      </dgm:spPr>
      <dgm:t>
        <a:bodyPr/>
        <a:lstStyle/>
        <a:p>
          <a:pPr algn="l"/>
          <a:r>
            <a:rPr lang="en-US" sz="1400" dirty="0">
              <a:solidFill>
                <a:schemeClr val="tx1"/>
              </a:solidFill>
              <a:cs typeface="Calibri"/>
            </a:rPr>
            <a:t>From 0 accepted, to 90.4% accepted to medical school within 1 year</a:t>
          </a:r>
          <a:endParaRPr lang="en-US" sz="1400" dirty="0">
            <a:solidFill>
              <a:schemeClr val="tx1"/>
            </a:solidFill>
          </a:endParaRPr>
        </a:p>
      </dgm:t>
    </dgm:pt>
    <dgm:pt modelId="{83523615-1D6B-4125-AA80-4E3A276352E7}" type="parTrans" cxnId="{8DCD46D5-D2F7-4781-8012-5D525961C9FB}">
      <dgm:prSet/>
      <dgm:spPr/>
      <dgm:t>
        <a:bodyPr/>
        <a:lstStyle/>
        <a:p>
          <a:endParaRPr lang="en-US"/>
        </a:p>
      </dgm:t>
    </dgm:pt>
    <dgm:pt modelId="{C57B8D94-196E-4355-83BB-5EBCAB362A3B}" type="sibTrans" cxnId="{8DCD46D5-D2F7-4781-8012-5D525961C9FB}">
      <dgm:prSet/>
      <dgm:spPr/>
      <dgm:t>
        <a:bodyPr/>
        <a:lstStyle/>
        <a:p>
          <a:endParaRPr lang="en-US"/>
        </a:p>
      </dgm:t>
    </dgm:pt>
    <dgm:pt modelId="{4C47BD82-C99F-4C6F-87A4-AD0F07689E06}" type="pres">
      <dgm:prSet presAssocID="{E589CF24-8371-4D4D-B5B6-0B3287C823C1}" presName="theList" presStyleCnt="0">
        <dgm:presLayoutVars>
          <dgm:dir/>
          <dgm:animLvl val="lvl"/>
          <dgm:resizeHandles val="exact"/>
        </dgm:presLayoutVars>
      </dgm:prSet>
      <dgm:spPr/>
    </dgm:pt>
    <dgm:pt modelId="{E621788B-5CA6-4422-8AE3-9241F24BE4D6}" type="pres">
      <dgm:prSet presAssocID="{EA9B1260-0B3C-4082-A190-9D0366AF1F1B}" presName="compNode" presStyleCnt="0"/>
      <dgm:spPr/>
    </dgm:pt>
    <dgm:pt modelId="{0CC565CB-9B5F-42C8-977A-FDDBFFFC109A}" type="pres">
      <dgm:prSet presAssocID="{EA9B1260-0B3C-4082-A190-9D0366AF1F1B}" presName="aNode" presStyleLbl="bgShp" presStyleIdx="0" presStyleCnt="3"/>
      <dgm:spPr/>
    </dgm:pt>
    <dgm:pt modelId="{02984CA0-1415-4E59-A110-48C0600803F7}" type="pres">
      <dgm:prSet presAssocID="{EA9B1260-0B3C-4082-A190-9D0366AF1F1B}" presName="textNode" presStyleLbl="bgShp" presStyleIdx="0" presStyleCnt="3"/>
      <dgm:spPr/>
    </dgm:pt>
    <dgm:pt modelId="{94FA9E37-FC8F-4C74-B041-2F3DDCC949A0}" type="pres">
      <dgm:prSet presAssocID="{EA9B1260-0B3C-4082-A190-9D0366AF1F1B}" presName="compChildNode" presStyleCnt="0"/>
      <dgm:spPr/>
    </dgm:pt>
    <dgm:pt modelId="{0EDA481C-69EB-45EC-B894-DA422EF35673}" type="pres">
      <dgm:prSet presAssocID="{EA9B1260-0B3C-4082-A190-9D0366AF1F1B}" presName="theInnerList" presStyleCnt="0"/>
      <dgm:spPr/>
    </dgm:pt>
    <dgm:pt modelId="{5053412A-6B1B-493D-AC85-875AB73DFE6C}" type="pres">
      <dgm:prSet presAssocID="{589D4284-E70B-4589-98EB-198F3AD79715}" presName="childNode" presStyleLbl="node1" presStyleIdx="0" presStyleCnt="9" custLinFactNeighborY="11448">
        <dgm:presLayoutVars>
          <dgm:bulletEnabled val="1"/>
        </dgm:presLayoutVars>
      </dgm:prSet>
      <dgm:spPr/>
    </dgm:pt>
    <dgm:pt modelId="{BD3C32B9-E409-4C0C-9F34-45955C2D4627}" type="pres">
      <dgm:prSet presAssocID="{589D4284-E70B-4589-98EB-198F3AD79715}" presName="aSpace2" presStyleCnt="0"/>
      <dgm:spPr/>
    </dgm:pt>
    <dgm:pt modelId="{CD16E78A-A881-43BF-98D8-A207EDC5FE29}" type="pres">
      <dgm:prSet presAssocID="{775C29B6-BDFC-4738-8932-69071918B058}" presName="childNode" presStyleLbl="node1" presStyleIdx="1" presStyleCnt="9">
        <dgm:presLayoutVars>
          <dgm:bulletEnabled val="1"/>
        </dgm:presLayoutVars>
      </dgm:prSet>
      <dgm:spPr/>
    </dgm:pt>
    <dgm:pt modelId="{76002A41-8329-48B3-A060-84511107A5A1}" type="pres">
      <dgm:prSet presAssocID="{775C29B6-BDFC-4738-8932-69071918B058}" presName="aSpace2" presStyleCnt="0"/>
      <dgm:spPr/>
    </dgm:pt>
    <dgm:pt modelId="{4ABB429D-06E1-46B1-8EC3-F1BD0EC5C0AA}" type="pres">
      <dgm:prSet presAssocID="{70261824-F613-469F-ACE2-9AD426E0BDCB}" presName="childNode" presStyleLbl="node1" presStyleIdx="2" presStyleCnt="9">
        <dgm:presLayoutVars>
          <dgm:bulletEnabled val="1"/>
        </dgm:presLayoutVars>
      </dgm:prSet>
      <dgm:spPr/>
    </dgm:pt>
    <dgm:pt modelId="{6FE5D217-905C-48C6-B842-8FB00F7F863F}" type="pres">
      <dgm:prSet presAssocID="{EA9B1260-0B3C-4082-A190-9D0366AF1F1B}" presName="aSpace" presStyleCnt="0"/>
      <dgm:spPr/>
    </dgm:pt>
    <dgm:pt modelId="{5111BEB6-5CB6-4580-81A7-C83A63E4EB5F}" type="pres">
      <dgm:prSet presAssocID="{CD3468C4-2431-453D-886C-959122EE10F8}" presName="compNode" presStyleCnt="0"/>
      <dgm:spPr/>
    </dgm:pt>
    <dgm:pt modelId="{C47448EA-DB6F-4662-9FEC-69FBC92DFD4D}" type="pres">
      <dgm:prSet presAssocID="{CD3468C4-2431-453D-886C-959122EE10F8}" presName="aNode" presStyleLbl="bgShp" presStyleIdx="1" presStyleCnt="3"/>
      <dgm:spPr/>
    </dgm:pt>
    <dgm:pt modelId="{8639B9EB-0729-472A-99F1-886787159652}" type="pres">
      <dgm:prSet presAssocID="{CD3468C4-2431-453D-886C-959122EE10F8}" presName="textNode" presStyleLbl="bgShp" presStyleIdx="1" presStyleCnt="3"/>
      <dgm:spPr/>
    </dgm:pt>
    <dgm:pt modelId="{BCE9D476-92A8-4665-8B90-9FC6F9A45204}" type="pres">
      <dgm:prSet presAssocID="{CD3468C4-2431-453D-886C-959122EE10F8}" presName="compChildNode" presStyleCnt="0"/>
      <dgm:spPr/>
    </dgm:pt>
    <dgm:pt modelId="{A7989EB8-AB92-4DAD-825D-62AB4FCD0BD1}" type="pres">
      <dgm:prSet presAssocID="{CD3468C4-2431-453D-886C-959122EE10F8}" presName="theInnerList" presStyleCnt="0"/>
      <dgm:spPr/>
    </dgm:pt>
    <dgm:pt modelId="{1AF5C239-6DFC-4F9D-9D42-E8B8101F4EEA}" type="pres">
      <dgm:prSet presAssocID="{12DD8651-2365-4576-B79D-6798F3F559CB}" presName="childNode" presStyleLbl="node1" presStyleIdx="3" presStyleCnt="9" custScaleY="144983">
        <dgm:presLayoutVars>
          <dgm:bulletEnabled val="1"/>
        </dgm:presLayoutVars>
      </dgm:prSet>
      <dgm:spPr/>
    </dgm:pt>
    <dgm:pt modelId="{827A3F2A-0F69-475C-820E-2DAB0542FFBD}" type="pres">
      <dgm:prSet presAssocID="{12DD8651-2365-4576-B79D-6798F3F559CB}" presName="aSpace2" presStyleCnt="0"/>
      <dgm:spPr/>
    </dgm:pt>
    <dgm:pt modelId="{553B7A90-0AFD-4E88-8118-72170A2D871F}" type="pres">
      <dgm:prSet presAssocID="{C61916A3-386D-4934-8B87-A4FE41CB920F}" presName="childNode" presStyleLbl="node1" presStyleIdx="4" presStyleCnt="9">
        <dgm:presLayoutVars>
          <dgm:bulletEnabled val="1"/>
        </dgm:presLayoutVars>
      </dgm:prSet>
      <dgm:spPr/>
    </dgm:pt>
    <dgm:pt modelId="{2E6FD35F-0CFE-4E1F-91D7-04AFDB0E7903}" type="pres">
      <dgm:prSet presAssocID="{C61916A3-386D-4934-8B87-A4FE41CB920F}" presName="aSpace2" presStyleCnt="0"/>
      <dgm:spPr/>
    </dgm:pt>
    <dgm:pt modelId="{E6B5ACEB-E1C3-4352-AF4F-7A4267F73994}" type="pres">
      <dgm:prSet presAssocID="{11ABBA56-9525-4228-B02C-E219351E4597}" presName="childNode" presStyleLbl="node1" presStyleIdx="5" presStyleCnt="9">
        <dgm:presLayoutVars>
          <dgm:bulletEnabled val="1"/>
        </dgm:presLayoutVars>
      </dgm:prSet>
      <dgm:spPr/>
    </dgm:pt>
    <dgm:pt modelId="{96B5DB80-B782-482B-A899-F4AC13E71F6F}" type="pres">
      <dgm:prSet presAssocID="{CD3468C4-2431-453D-886C-959122EE10F8}" presName="aSpace" presStyleCnt="0"/>
      <dgm:spPr/>
    </dgm:pt>
    <dgm:pt modelId="{55CB53D8-3D60-4253-B287-C25704258117}" type="pres">
      <dgm:prSet presAssocID="{6710E956-DE65-4A8C-ACFB-22C44778FEE7}" presName="compNode" presStyleCnt="0"/>
      <dgm:spPr/>
    </dgm:pt>
    <dgm:pt modelId="{4A05710C-ECEF-41E2-9DC4-7E8347E64B14}" type="pres">
      <dgm:prSet presAssocID="{6710E956-DE65-4A8C-ACFB-22C44778FEE7}" presName="aNode" presStyleLbl="bgShp" presStyleIdx="2" presStyleCnt="3"/>
      <dgm:spPr/>
    </dgm:pt>
    <dgm:pt modelId="{0CD8E9C6-986D-4C33-9FD0-09BBE72BA148}" type="pres">
      <dgm:prSet presAssocID="{6710E956-DE65-4A8C-ACFB-22C44778FEE7}" presName="textNode" presStyleLbl="bgShp" presStyleIdx="2" presStyleCnt="3"/>
      <dgm:spPr/>
    </dgm:pt>
    <dgm:pt modelId="{D725BC47-1CFF-41D3-B9B2-BE0A46E0039A}" type="pres">
      <dgm:prSet presAssocID="{6710E956-DE65-4A8C-ACFB-22C44778FEE7}" presName="compChildNode" presStyleCnt="0"/>
      <dgm:spPr/>
    </dgm:pt>
    <dgm:pt modelId="{70914B3B-6FC2-402A-A982-A8E40E5A8AD3}" type="pres">
      <dgm:prSet presAssocID="{6710E956-DE65-4A8C-ACFB-22C44778FEE7}" presName="theInnerList" presStyleCnt="0"/>
      <dgm:spPr/>
    </dgm:pt>
    <dgm:pt modelId="{13EA8201-6FF2-48C3-8FFE-726A0B8D67C9}" type="pres">
      <dgm:prSet presAssocID="{7E3B3798-E9C0-4D3F-8D33-3F233E8A43A5}" presName="childNode" presStyleLbl="node1" presStyleIdx="6" presStyleCnt="9">
        <dgm:presLayoutVars>
          <dgm:bulletEnabled val="1"/>
        </dgm:presLayoutVars>
      </dgm:prSet>
      <dgm:spPr/>
    </dgm:pt>
    <dgm:pt modelId="{7814FF64-5FFA-4ACB-AC4F-1A03493CDF02}" type="pres">
      <dgm:prSet presAssocID="{7E3B3798-E9C0-4D3F-8D33-3F233E8A43A5}" presName="aSpace2" presStyleCnt="0"/>
      <dgm:spPr/>
    </dgm:pt>
    <dgm:pt modelId="{EF01B647-BFEB-448F-8AB1-E716052FB93B}" type="pres">
      <dgm:prSet presAssocID="{6DF72C21-1005-4CE9-BE75-4943EE5D0B77}" presName="childNode" presStyleLbl="node1" presStyleIdx="7" presStyleCnt="9">
        <dgm:presLayoutVars>
          <dgm:bulletEnabled val="1"/>
        </dgm:presLayoutVars>
      </dgm:prSet>
      <dgm:spPr/>
    </dgm:pt>
    <dgm:pt modelId="{44F798EA-ADA7-40EE-A35E-3EE79546CDCC}" type="pres">
      <dgm:prSet presAssocID="{6DF72C21-1005-4CE9-BE75-4943EE5D0B77}" presName="aSpace2" presStyleCnt="0"/>
      <dgm:spPr/>
    </dgm:pt>
    <dgm:pt modelId="{1DAB8C34-5007-4AD0-B795-0C82A0666D04}" type="pres">
      <dgm:prSet presAssocID="{AF0B3F97-4816-4D52-858C-1F24D5AA817E}" presName="childNode" presStyleLbl="node1" presStyleIdx="8" presStyleCnt="9">
        <dgm:presLayoutVars>
          <dgm:bulletEnabled val="1"/>
        </dgm:presLayoutVars>
      </dgm:prSet>
      <dgm:spPr/>
    </dgm:pt>
  </dgm:ptLst>
  <dgm:cxnLst>
    <dgm:cxn modelId="{23B26715-2DF1-4544-A112-8AFA8B2D4979}" srcId="{E589CF24-8371-4D4D-B5B6-0B3287C823C1}" destId="{6710E956-DE65-4A8C-ACFB-22C44778FEE7}" srcOrd="2" destOrd="0" parTransId="{3F429DEA-B415-4E49-86CA-4E84A8008C1E}" sibTransId="{1959D010-CC1E-47DE-B3CE-EC8A100E9622}"/>
    <dgm:cxn modelId="{B0814D36-B9A7-4F54-9CFC-D291AF24A493}" srcId="{6710E956-DE65-4A8C-ACFB-22C44778FEE7}" destId="{7E3B3798-E9C0-4D3F-8D33-3F233E8A43A5}" srcOrd="0" destOrd="0" parTransId="{9773073F-9857-40C5-A49A-F7987B159085}" sibTransId="{81AED304-5306-4336-AB04-39B90DE007ED}"/>
    <dgm:cxn modelId="{8E6B9D3A-74CD-4821-AF69-0DC8313EE4A1}" type="presOf" srcId="{CD3468C4-2431-453D-886C-959122EE10F8}" destId="{8639B9EB-0729-472A-99F1-886787159652}" srcOrd="1" destOrd="0" presId="urn:microsoft.com/office/officeart/2005/8/layout/lProcess2"/>
    <dgm:cxn modelId="{C3D4DD5B-5020-4F3F-AD32-11E2377D0FA7}" type="presOf" srcId="{12DD8651-2365-4576-B79D-6798F3F559CB}" destId="{1AF5C239-6DFC-4F9D-9D42-E8B8101F4EEA}" srcOrd="0" destOrd="0" presId="urn:microsoft.com/office/officeart/2005/8/layout/lProcess2"/>
    <dgm:cxn modelId="{3DA16860-1F83-43F4-9912-C551CC68C538}" type="presOf" srcId="{7E3B3798-E9C0-4D3F-8D33-3F233E8A43A5}" destId="{13EA8201-6FF2-48C3-8FFE-726A0B8D67C9}" srcOrd="0" destOrd="0" presId="urn:microsoft.com/office/officeart/2005/8/layout/lProcess2"/>
    <dgm:cxn modelId="{66112248-59C3-4EAA-AFAE-2AE0BADE5F6C}" srcId="{EA9B1260-0B3C-4082-A190-9D0366AF1F1B}" destId="{775C29B6-BDFC-4738-8932-69071918B058}" srcOrd="1" destOrd="0" parTransId="{21FF2841-75A6-4F66-9233-0ED9EC48AF93}" sibTransId="{AD586CBC-2EB3-4A55-8DFA-8865170BA26C}"/>
    <dgm:cxn modelId="{F5D76C68-0034-45ED-8BEA-F9CE8FCD4066}" srcId="{E589CF24-8371-4D4D-B5B6-0B3287C823C1}" destId="{CD3468C4-2431-453D-886C-959122EE10F8}" srcOrd="1" destOrd="0" parTransId="{995CB2C1-26F9-4D25-83E5-D5F970F9DC51}" sibTransId="{17099B4A-212D-48E1-9682-8562065FD3A6}"/>
    <dgm:cxn modelId="{5638864E-D758-4C09-B061-4E7853264B1B}" type="presOf" srcId="{775C29B6-BDFC-4738-8932-69071918B058}" destId="{CD16E78A-A881-43BF-98D8-A207EDC5FE29}" srcOrd="0" destOrd="0" presId="urn:microsoft.com/office/officeart/2005/8/layout/lProcess2"/>
    <dgm:cxn modelId="{18ACE071-DB28-4CFA-9F6A-66E3FC5A6113}" type="presOf" srcId="{11ABBA56-9525-4228-B02C-E219351E4597}" destId="{E6B5ACEB-E1C3-4352-AF4F-7A4267F73994}" srcOrd="0" destOrd="0" presId="urn:microsoft.com/office/officeart/2005/8/layout/lProcess2"/>
    <dgm:cxn modelId="{506E1072-A228-4C89-9BC4-A058DC73BFF5}" srcId="{CD3468C4-2431-453D-886C-959122EE10F8}" destId="{12DD8651-2365-4576-B79D-6798F3F559CB}" srcOrd="0" destOrd="0" parTransId="{72E2E4D5-F94B-480F-9BEE-80246E926914}" sibTransId="{0987C83F-9539-48CC-BD69-8AED4CB2C114}"/>
    <dgm:cxn modelId="{120D9758-A756-4B1E-ACFE-AD300DA82875}" type="presOf" srcId="{6710E956-DE65-4A8C-ACFB-22C44778FEE7}" destId="{4A05710C-ECEF-41E2-9DC4-7E8347E64B14}" srcOrd="0" destOrd="0" presId="urn:microsoft.com/office/officeart/2005/8/layout/lProcess2"/>
    <dgm:cxn modelId="{734E1D8F-49C0-4F73-AEF4-5958BF3563A8}" srcId="{E589CF24-8371-4D4D-B5B6-0B3287C823C1}" destId="{EA9B1260-0B3C-4082-A190-9D0366AF1F1B}" srcOrd="0" destOrd="0" parTransId="{390831D1-22B8-49A4-AEAC-1F9D0A50986D}" sibTransId="{30356836-95DB-42E1-9728-CAE4804E8D5F}"/>
    <dgm:cxn modelId="{6289BC8F-162C-4382-A8BA-A9AE2FEC7A5B}" srcId="{6710E956-DE65-4A8C-ACFB-22C44778FEE7}" destId="{6DF72C21-1005-4CE9-BE75-4943EE5D0B77}" srcOrd="1" destOrd="0" parTransId="{5DE3D37B-8A8F-47E5-967D-CDAD6A387BFC}" sibTransId="{DCC2C483-9E41-4A56-9086-6DE00854EAEF}"/>
    <dgm:cxn modelId="{52FB3D91-B2E1-4D19-B9AA-D1C9E0AC2045}" type="presOf" srcId="{C61916A3-386D-4934-8B87-A4FE41CB920F}" destId="{553B7A90-0AFD-4E88-8118-72170A2D871F}" srcOrd="0" destOrd="0" presId="urn:microsoft.com/office/officeart/2005/8/layout/lProcess2"/>
    <dgm:cxn modelId="{F92D05A2-D7F2-447E-BE50-C4FEABB3700E}" type="presOf" srcId="{EA9B1260-0B3C-4082-A190-9D0366AF1F1B}" destId="{0CC565CB-9B5F-42C8-977A-FDDBFFFC109A}" srcOrd="0" destOrd="0" presId="urn:microsoft.com/office/officeart/2005/8/layout/lProcess2"/>
    <dgm:cxn modelId="{5C5042A4-7E60-43D1-8E73-7EF323E5383A}" srcId="{CD3468C4-2431-453D-886C-959122EE10F8}" destId="{C61916A3-386D-4934-8B87-A4FE41CB920F}" srcOrd="1" destOrd="0" parTransId="{16FAA90E-EAE2-4EBC-A36D-AAF43C875F6B}" sibTransId="{5FDC17A9-97BE-4744-BD03-1BA4FC6DE15A}"/>
    <dgm:cxn modelId="{15E9DFB5-CB02-4CB7-8DF7-CD3322B0B7A4}" type="presOf" srcId="{70261824-F613-469F-ACE2-9AD426E0BDCB}" destId="{4ABB429D-06E1-46B1-8EC3-F1BD0EC5C0AA}" srcOrd="0" destOrd="0" presId="urn:microsoft.com/office/officeart/2005/8/layout/lProcess2"/>
    <dgm:cxn modelId="{3002B4CB-A217-46EC-8158-FD22D78F6630}" type="presOf" srcId="{EA9B1260-0B3C-4082-A190-9D0366AF1F1B}" destId="{02984CA0-1415-4E59-A110-48C0600803F7}" srcOrd="1" destOrd="0" presId="urn:microsoft.com/office/officeart/2005/8/layout/lProcess2"/>
    <dgm:cxn modelId="{61501FD0-5B48-4ADE-869C-548CB3770416}" type="presOf" srcId="{CD3468C4-2431-453D-886C-959122EE10F8}" destId="{C47448EA-DB6F-4662-9FEC-69FBC92DFD4D}" srcOrd="0" destOrd="0" presId="urn:microsoft.com/office/officeart/2005/8/layout/lProcess2"/>
    <dgm:cxn modelId="{8DCD46D5-D2F7-4781-8012-5D525961C9FB}" srcId="{CD3468C4-2431-453D-886C-959122EE10F8}" destId="{11ABBA56-9525-4228-B02C-E219351E4597}" srcOrd="2" destOrd="0" parTransId="{83523615-1D6B-4125-AA80-4E3A276352E7}" sibTransId="{C57B8D94-196E-4355-83BB-5EBCAB362A3B}"/>
    <dgm:cxn modelId="{647FD9D5-C6B4-4E63-9D82-A6984AA26D01}" type="presOf" srcId="{E589CF24-8371-4D4D-B5B6-0B3287C823C1}" destId="{4C47BD82-C99F-4C6F-87A4-AD0F07689E06}" srcOrd="0" destOrd="0" presId="urn:microsoft.com/office/officeart/2005/8/layout/lProcess2"/>
    <dgm:cxn modelId="{950C35DB-1F3E-423A-A190-40062E06DEA4}" srcId="{6710E956-DE65-4A8C-ACFB-22C44778FEE7}" destId="{AF0B3F97-4816-4D52-858C-1F24D5AA817E}" srcOrd="2" destOrd="0" parTransId="{9A0F96DC-50AD-4024-B505-63D6AA21D14A}" sibTransId="{D27B5CA8-0371-4B73-BDB0-A5FAB3593D07}"/>
    <dgm:cxn modelId="{51F677E3-6376-4D55-AD0B-BCF13E5AE05F}" srcId="{EA9B1260-0B3C-4082-A190-9D0366AF1F1B}" destId="{589D4284-E70B-4589-98EB-198F3AD79715}" srcOrd="0" destOrd="0" parTransId="{792E66EF-67FA-438C-A0BE-34951E29F146}" sibTransId="{C255A929-2A8C-43BA-A4AF-CBA766A13C5A}"/>
    <dgm:cxn modelId="{A00FABE7-7BD7-41A5-9315-28B7F53FCC2A}" type="presOf" srcId="{6710E956-DE65-4A8C-ACFB-22C44778FEE7}" destId="{0CD8E9C6-986D-4C33-9FD0-09BBE72BA148}" srcOrd="1" destOrd="0" presId="urn:microsoft.com/office/officeart/2005/8/layout/lProcess2"/>
    <dgm:cxn modelId="{5B6F7FEF-CED3-4DC0-8133-43F4364104FA}" type="presOf" srcId="{AF0B3F97-4816-4D52-858C-1F24D5AA817E}" destId="{1DAB8C34-5007-4AD0-B795-0C82A0666D04}" srcOrd="0" destOrd="0" presId="urn:microsoft.com/office/officeart/2005/8/layout/lProcess2"/>
    <dgm:cxn modelId="{85FDC2F2-FBF0-47E9-9316-87DC01CCF222}" srcId="{EA9B1260-0B3C-4082-A190-9D0366AF1F1B}" destId="{70261824-F613-469F-ACE2-9AD426E0BDCB}" srcOrd="2" destOrd="0" parTransId="{B1777000-62A0-48E8-9E81-803F148C12BA}" sibTransId="{475F82BF-273B-4854-823D-8B9154F4CDAD}"/>
    <dgm:cxn modelId="{FE7776F5-2EC8-4B7A-A81F-24AC73389BDD}" type="presOf" srcId="{589D4284-E70B-4589-98EB-198F3AD79715}" destId="{5053412A-6B1B-493D-AC85-875AB73DFE6C}" srcOrd="0" destOrd="0" presId="urn:microsoft.com/office/officeart/2005/8/layout/lProcess2"/>
    <dgm:cxn modelId="{7EBBB2F9-9327-4707-BE4F-00AC20499C6C}" type="presOf" srcId="{6DF72C21-1005-4CE9-BE75-4943EE5D0B77}" destId="{EF01B647-BFEB-448F-8AB1-E716052FB93B}" srcOrd="0" destOrd="0" presId="urn:microsoft.com/office/officeart/2005/8/layout/lProcess2"/>
    <dgm:cxn modelId="{B3BE465E-2B59-4C33-A9D6-9A81A9AF9D17}" type="presParOf" srcId="{4C47BD82-C99F-4C6F-87A4-AD0F07689E06}" destId="{E621788B-5CA6-4422-8AE3-9241F24BE4D6}" srcOrd="0" destOrd="0" presId="urn:microsoft.com/office/officeart/2005/8/layout/lProcess2"/>
    <dgm:cxn modelId="{E42F3941-B1FA-46D1-8BAE-CC7A0DFB53E3}" type="presParOf" srcId="{E621788B-5CA6-4422-8AE3-9241F24BE4D6}" destId="{0CC565CB-9B5F-42C8-977A-FDDBFFFC109A}" srcOrd="0" destOrd="0" presId="urn:microsoft.com/office/officeart/2005/8/layout/lProcess2"/>
    <dgm:cxn modelId="{013079AC-158E-45FA-84DB-D60ADD28E48E}" type="presParOf" srcId="{E621788B-5CA6-4422-8AE3-9241F24BE4D6}" destId="{02984CA0-1415-4E59-A110-48C0600803F7}" srcOrd="1" destOrd="0" presId="urn:microsoft.com/office/officeart/2005/8/layout/lProcess2"/>
    <dgm:cxn modelId="{49D7A320-6AAD-4360-A871-23CA7E575B22}" type="presParOf" srcId="{E621788B-5CA6-4422-8AE3-9241F24BE4D6}" destId="{94FA9E37-FC8F-4C74-B041-2F3DDCC949A0}" srcOrd="2" destOrd="0" presId="urn:microsoft.com/office/officeart/2005/8/layout/lProcess2"/>
    <dgm:cxn modelId="{76D86300-9652-4F38-8B92-7BD33BA828C1}" type="presParOf" srcId="{94FA9E37-FC8F-4C74-B041-2F3DDCC949A0}" destId="{0EDA481C-69EB-45EC-B894-DA422EF35673}" srcOrd="0" destOrd="0" presId="urn:microsoft.com/office/officeart/2005/8/layout/lProcess2"/>
    <dgm:cxn modelId="{46B4EC69-BE35-442D-9844-43F31CBC294E}" type="presParOf" srcId="{0EDA481C-69EB-45EC-B894-DA422EF35673}" destId="{5053412A-6B1B-493D-AC85-875AB73DFE6C}" srcOrd="0" destOrd="0" presId="urn:microsoft.com/office/officeart/2005/8/layout/lProcess2"/>
    <dgm:cxn modelId="{F40C1379-5F93-4BAC-BCC4-EBD12AFE4229}" type="presParOf" srcId="{0EDA481C-69EB-45EC-B894-DA422EF35673}" destId="{BD3C32B9-E409-4C0C-9F34-45955C2D4627}" srcOrd="1" destOrd="0" presId="urn:microsoft.com/office/officeart/2005/8/layout/lProcess2"/>
    <dgm:cxn modelId="{99647F73-BDCE-4962-95F8-26839D297D83}" type="presParOf" srcId="{0EDA481C-69EB-45EC-B894-DA422EF35673}" destId="{CD16E78A-A881-43BF-98D8-A207EDC5FE29}" srcOrd="2" destOrd="0" presId="urn:microsoft.com/office/officeart/2005/8/layout/lProcess2"/>
    <dgm:cxn modelId="{CE9163F6-0363-4017-A338-3227348D626C}" type="presParOf" srcId="{0EDA481C-69EB-45EC-B894-DA422EF35673}" destId="{76002A41-8329-48B3-A060-84511107A5A1}" srcOrd="3" destOrd="0" presId="urn:microsoft.com/office/officeart/2005/8/layout/lProcess2"/>
    <dgm:cxn modelId="{5AD15D1C-424F-4138-B6EE-A7B37BABF416}" type="presParOf" srcId="{0EDA481C-69EB-45EC-B894-DA422EF35673}" destId="{4ABB429D-06E1-46B1-8EC3-F1BD0EC5C0AA}" srcOrd="4" destOrd="0" presId="urn:microsoft.com/office/officeart/2005/8/layout/lProcess2"/>
    <dgm:cxn modelId="{902E42D8-9F88-4FAA-B85F-9EA7B068CC9A}" type="presParOf" srcId="{4C47BD82-C99F-4C6F-87A4-AD0F07689E06}" destId="{6FE5D217-905C-48C6-B842-8FB00F7F863F}" srcOrd="1" destOrd="0" presId="urn:microsoft.com/office/officeart/2005/8/layout/lProcess2"/>
    <dgm:cxn modelId="{663975B0-EF61-42E2-9531-30C6E60682A8}" type="presParOf" srcId="{4C47BD82-C99F-4C6F-87A4-AD0F07689E06}" destId="{5111BEB6-5CB6-4580-81A7-C83A63E4EB5F}" srcOrd="2" destOrd="0" presId="urn:microsoft.com/office/officeart/2005/8/layout/lProcess2"/>
    <dgm:cxn modelId="{6C3F2264-3853-4B91-B00B-5999F7E3CD13}" type="presParOf" srcId="{5111BEB6-5CB6-4580-81A7-C83A63E4EB5F}" destId="{C47448EA-DB6F-4662-9FEC-69FBC92DFD4D}" srcOrd="0" destOrd="0" presId="urn:microsoft.com/office/officeart/2005/8/layout/lProcess2"/>
    <dgm:cxn modelId="{C167020F-AA53-4A0B-880D-D102EF34F00D}" type="presParOf" srcId="{5111BEB6-5CB6-4580-81A7-C83A63E4EB5F}" destId="{8639B9EB-0729-472A-99F1-886787159652}" srcOrd="1" destOrd="0" presId="urn:microsoft.com/office/officeart/2005/8/layout/lProcess2"/>
    <dgm:cxn modelId="{0C777153-EC41-42B3-8DDC-6A5C7C06DB3E}" type="presParOf" srcId="{5111BEB6-5CB6-4580-81A7-C83A63E4EB5F}" destId="{BCE9D476-92A8-4665-8B90-9FC6F9A45204}" srcOrd="2" destOrd="0" presId="urn:microsoft.com/office/officeart/2005/8/layout/lProcess2"/>
    <dgm:cxn modelId="{6DA4FBFB-A6C2-4236-A260-185D5F83F66B}" type="presParOf" srcId="{BCE9D476-92A8-4665-8B90-9FC6F9A45204}" destId="{A7989EB8-AB92-4DAD-825D-62AB4FCD0BD1}" srcOrd="0" destOrd="0" presId="urn:microsoft.com/office/officeart/2005/8/layout/lProcess2"/>
    <dgm:cxn modelId="{3D84F8D1-04E9-4D40-8B62-9B66BE5215F9}" type="presParOf" srcId="{A7989EB8-AB92-4DAD-825D-62AB4FCD0BD1}" destId="{1AF5C239-6DFC-4F9D-9D42-E8B8101F4EEA}" srcOrd="0" destOrd="0" presId="urn:microsoft.com/office/officeart/2005/8/layout/lProcess2"/>
    <dgm:cxn modelId="{05C3FED1-42A4-4089-8C81-9A0355AF0C48}" type="presParOf" srcId="{A7989EB8-AB92-4DAD-825D-62AB4FCD0BD1}" destId="{827A3F2A-0F69-475C-820E-2DAB0542FFBD}" srcOrd="1" destOrd="0" presId="urn:microsoft.com/office/officeart/2005/8/layout/lProcess2"/>
    <dgm:cxn modelId="{80B09E81-4455-43F5-8E84-824296E7209B}" type="presParOf" srcId="{A7989EB8-AB92-4DAD-825D-62AB4FCD0BD1}" destId="{553B7A90-0AFD-4E88-8118-72170A2D871F}" srcOrd="2" destOrd="0" presId="urn:microsoft.com/office/officeart/2005/8/layout/lProcess2"/>
    <dgm:cxn modelId="{49BED86D-BDD5-4572-B273-C94D7CC30B6D}" type="presParOf" srcId="{A7989EB8-AB92-4DAD-825D-62AB4FCD0BD1}" destId="{2E6FD35F-0CFE-4E1F-91D7-04AFDB0E7903}" srcOrd="3" destOrd="0" presId="urn:microsoft.com/office/officeart/2005/8/layout/lProcess2"/>
    <dgm:cxn modelId="{C443BAB7-A9D3-40B1-BC60-F4849E93D8A9}" type="presParOf" srcId="{A7989EB8-AB92-4DAD-825D-62AB4FCD0BD1}" destId="{E6B5ACEB-E1C3-4352-AF4F-7A4267F73994}" srcOrd="4" destOrd="0" presId="urn:microsoft.com/office/officeart/2005/8/layout/lProcess2"/>
    <dgm:cxn modelId="{3A0E6FBD-4BA7-4D6B-B990-A8924514371D}" type="presParOf" srcId="{4C47BD82-C99F-4C6F-87A4-AD0F07689E06}" destId="{96B5DB80-B782-482B-A899-F4AC13E71F6F}" srcOrd="3" destOrd="0" presId="urn:microsoft.com/office/officeart/2005/8/layout/lProcess2"/>
    <dgm:cxn modelId="{E8AC4E8C-893F-46B6-829A-D96D473DD61B}" type="presParOf" srcId="{4C47BD82-C99F-4C6F-87A4-AD0F07689E06}" destId="{55CB53D8-3D60-4253-B287-C25704258117}" srcOrd="4" destOrd="0" presId="urn:microsoft.com/office/officeart/2005/8/layout/lProcess2"/>
    <dgm:cxn modelId="{64F7236F-C97F-48CC-90DE-C741023CA6C0}" type="presParOf" srcId="{55CB53D8-3D60-4253-B287-C25704258117}" destId="{4A05710C-ECEF-41E2-9DC4-7E8347E64B14}" srcOrd="0" destOrd="0" presId="urn:microsoft.com/office/officeart/2005/8/layout/lProcess2"/>
    <dgm:cxn modelId="{60EFB9B7-7AFE-4C14-8B34-04789A9574A1}" type="presParOf" srcId="{55CB53D8-3D60-4253-B287-C25704258117}" destId="{0CD8E9C6-986D-4C33-9FD0-09BBE72BA148}" srcOrd="1" destOrd="0" presId="urn:microsoft.com/office/officeart/2005/8/layout/lProcess2"/>
    <dgm:cxn modelId="{2009FA92-A0E0-43E7-A51A-A894FD69C464}" type="presParOf" srcId="{55CB53D8-3D60-4253-B287-C25704258117}" destId="{D725BC47-1CFF-41D3-B9B2-BE0A46E0039A}" srcOrd="2" destOrd="0" presId="urn:microsoft.com/office/officeart/2005/8/layout/lProcess2"/>
    <dgm:cxn modelId="{A246DD73-A152-4E8F-AF2D-46334ABC73FD}" type="presParOf" srcId="{D725BC47-1CFF-41D3-B9B2-BE0A46E0039A}" destId="{70914B3B-6FC2-402A-A982-A8E40E5A8AD3}" srcOrd="0" destOrd="0" presId="urn:microsoft.com/office/officeart/2005/8/layout/lProcess2"/>
    <dgm:cxn modelId="{94BC15F9-8611-4A21-85E4-9B91FBFC9A64}" type="presParOf" srcId="{70914B3B-6FC2-402A-A982-A8E40E5A8AD3}" destId="{13EA8201-6FF2-48C3-8FFE-726A0B8D67C9}" srcOrd="0" destOrd="0" presId="urn:microsoft.com/office/officeart/2005/8/layout/lProcess2"/>
    <dgm:cxn modelId="{825B6250-8836-4E6B-9C56-E9E378049AC8}" type="presParOf" srcId="{70914B3B-6FC2-402A-A982-A8E40E5A8AD3}" destId="{7814FF64-5FFA-4ACB-AC4F-1A03493CDF02}" srcOrd="1" destOrd="0" presId="urn:microsoft.com/office/officeart/2005/8/layout/lProcess2"/>
    <dgm:cxn modelId="{519FDDAC-4C5C-4C35-801D-2E54F08EBF4A}" type="presParOf" srcId="{70914B3B-6FC2-402A-A982-A8E40E5A8AD3}" destId="{EF01B647-BFEB-448F-8AB1-E716052FB93B}" srcOrd="2" destOrd="0" presId="urn:microsoft.com/office/officeart/2005/8/layout/lProcess2"/>
    <dgm:cxn modelId="{487D7B57-ACE9-4BA3-A542-90CB91FCCDEE}" type="presParOf" srcId="{70914B3B-6FC2-402A-A982-A8E40E5A8AD3}" destId="{44F798EA-ADA7-40EE-A35E-3EE79546CDCC}" srcOrd="3" destOrd="0" presId="urn:microsoft.com/office/officeart/2005/8/layout/lProcess2"/>
    <dgm:cxn modelId="{0D75EE12-A0F3-4708-894F-888D5A6D1B75}" type="presParOf" srcId="{70914B3B-6FC2-402A-A982-A8E40E5A8AD3}" destId="{1DAB8C34-5007-4AD0-B795-0C82A0666D04}"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89CF24-8371-4D4D-B5B6-0B3287C823C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A9B1260-0B3C-4082-A190-9D0366AF1F1B}">
      <dgm:prSet phldrT="[Text]" custT="1"/>
      <dgm:spPr>
        <a:solidFill>
          <a:srgbClr val="6067A2"/>
        </a:solidFill>
        <a:ln>
          <a:solidFill>
            <a:schemeClr val="tx1"/>
          </a:solidFill>
        </a:ln>
      </dgm:spPr>
      <dgm:t>
        <a:bodyPr/>
        <a:lstStyle/>
        <a:p>
          <a:r>
            <a:rPr lang="en-US" sz="2100" dirty="0">
              <a:solidFill>
                <a:schemeClr val="bg1"/>
              </a:solidFill>
            </a:rPr>
            <a:t>Emory Clerkship</a:t>
          </a:r>
        </a:p>
        <a:p>
          <a:r>
            <a:rPr lang="en-US" sz="1600" dirty="0">
              <a:solidFill>
                <a:schemeClr val="bg1"/>
              </a:solidFill>
            </a:rPr>
            <a:t> </a:t>
          </a:r>
          <a:r>
            <a:rPr lang="en-US" sz="1400" dirty="0">
              <a:solidFill>
                <a:schemeClr val="bg1"/>
              </a:solidFill>
            </a:rPr>
            <a:t>(</a:t>
          </a:r>
          <a:r>
            <a:rPr lang="en-US" sz="1400" dirty="0">
              <a:solidFill>
                <a:schemeClr val="bg1"/>
              </a:solidFill>
              <a:ea typeface="Roboto"/>
            </a:rPr>
            <a:t>Goines, 2020)</a:t>
          </a:r>
          <a:endParaRPr lang="en-US" sz="1400" dirty="0">
            <a:solidFill>
              <a:schemeClr val="bg1"/>
            </a:solidFill>
          </a:endParaRPr>
        </a:p>
      </dgm:t>
    </dgm:pt>
    <dgm:pt modelId="{390831D1-22B8-49A4-AEAC-1F9D0A50986D}" type="parTrans" cxnId="{734E1D8F-49C0-4F73-AEF4-5958BF3563A8}">
      <dgm:prSet/>
      <dgm:spPr/>
      <dgm:t>
        <a:bodyPr/>
        <a:lstStyle/>
        <a:p>
          <a:endParaRPr lang="en-US"/>
        </a:p>
      </dgm:t>
    </dgm:pt>
    <dgm:pt modelId="{30356836-95DB-42E1-9728-CAE4804E8D5F}" type="sibTrans" cxnId="{734E1D8F-49C0-4F73-AEF4-5958BF3563A8}">
      <dgm:prSet/>
      <dgm:spPr/>
      <dgm:t>
        <a:bodyPr/>
        <a:lstStyle/>
        <a:p>
          <a:endParaRPr lang="en-US"/>
        </a:p>
      </dgm:t>
    </dgm:pt>
    <dgm:pt modelId="{589D4284-E70B-4589-98EB-198F3AD79715}">
      <dgm:prSet phldrT="[Text]" custT="1"/>
      <dgm:spPr>
        <a:solidFill>
          <a:schemeClr val="bg1"/>
        </a:solidFill>
      </dgm:spPr>
      <dgm:t>
        <a:bodyPr/>
        <a:lstStyle/>
        <a:p>
          <a:pPr algn="l"/>
          <a:r>
            <a:rPr lang="en-US" sz="1400" dirty="0">
              <a:solidFill>
                <a:schemeClr val="tx1"/>
              </a:solidFill>
            </a:rPr>
            <a:t>Started in 1999, the clerkship includes ongoing mentorship &amp; residency application prep</a:t>
          </a:r>
        </a:p>
      </dgm:t>
    </dgm:pt>
    <dgm:pt modelId="{792E66EF-67FA-438C-A0BE-34951E29F146}" type="parTrans" cxnId="{51F677E3-6376-4D55-AD0B-BCF13E5AE05F}">
      <dgm:prSet/>
      <dgm:spPr/>
      <dgm:t>
        <a:bodyPr/>
        <a:lstStyle/>
        <a:p>
          <a:endParaRPr lang="en-US"/>
        </a:p>
      </dgm:t>
    </dgm:pt>
    <dgm:pt modelId="{C255A929-2A8C-43BA-A4AF-CBA766A13C5A}" type="sibTrans" cxnId="{51F677E3-6376-4D55-AD0B-BCF13E5AE05F}">
      <dgm:prSet/>
      <dgm:spPr/>
      <dgm:t>
        <a:bodyPr/>
        <a:lstStyle/>
        <a:p>
          <a:endParaRPr lang="en-US"/>
        </a:p>
      </dgm:t>
    </dgm:pt>
    <dgm:pt modelId="{6710E956-DE65-4A8C-ACFB-22C44778FEE7}">
      <dgm:prSet phldrT="[Text]" custT="1"/>
      <dgm:spPr>
        <a:solidFill>
          <a:schemeClr val="accent1"/>
        </a:solidFill>
        <a:ln>
          <a:solidFill>
            <a:schemeClr val="tx1"/>
          </a:solidFill>
        </a:ln>
      </dgm:spPr>
      <dgm:t>
        <a:bodyPr/>
        <a:lstStyle/>
        <a:p>
          <a:r>
            <a:rPr lang="en-US" sz="2100" dirty="0">
              <a:solidFill>
                <a:schemeClr val="bg1"/>
              </a:solidFill>
              <a:ea typeface="+mn-lt"/>
              <a:cs typeface="+mn-lt"/>
            </a:rPr>
            <a:t>PROMISE</a:t>
          </a:r>
        </a:p>
        <a:p>
          <a:r>
            <a:rPr lang="en-US" sz="1400" dirty="0">
              <a:solidFill>
                <a:schemeClr val="bg1"/>
              </a:solidFill>
            </a:rPr>
            <a:t>(Tull, 2012)</a:t>
          </a:r>
        </a:p>
      </dgm:t>
    </dgm:pt>
    <dgm:pt modelId="{3F429DEA-B415-4E49-86CA-4E84A8008C1E}" type="parTrans" cxnId="{23B26715-2DF1-4544-A112-8AFA8B2D4979}">
      <dgm:prSet/>
      <dgm:spPr/>
      <dgm:t>
        <a:bodyPr/>
        <a:lstStyle/>
        <a:p>
          <a:endParaRPr lang="en-US"/>
        </a:p>
      </dgm:t>
    </dgm:pt>
    <dgm:pt modelId="{1959D010-CC1E-47DE-B3CE-EC8A100E9622}" type="sibTrans" cxnId="{23B26715-2DF1-4544-A112-8AFA8B2D4979}">
      <dgm:prSet/>
      <dgm:spPr/>
      <dgm:t>
        <a:bodyPr/>
        <a:lstStyle/>
        <a:p>
          <a:endParaRPr lang="en-US"/>
        </a:p>
      </dgm:t>
    </dgm:pt>
    <dgm:pt modelId="{775C29B6-BDFC-4738-8932-69071918B058}">
      <dgm:prSet custT="1"/>
      <dgm:spPr>
        <a:solidFill>
          <a:schemeClr val="bg1"/>
        </a:solidFill>
      </dgm:spPr>
      <dgm:t>
        <a:bodyPr/>
        <a:lstStyle/>
        <a:p>
          <a:pPr algn="l"/>
          <a:r>
            <a:rPr lang="en-US" sz="1400" dirty="0">
              <a:solidFill>
                <a:schemeClr val="tx1"/>
              </a:solidFill>
            </a:rPr>
            <a:t>2017 – Emory clerkship became a course within Morehouse curriculum</a:t>
          </a:r>
        </a:p>
      </dgm:t>
    </dgm:pt>
    <dgm:pt modelId="{21FF2841-75A6-4F66-9233-0ED9EC48AF93}" type="parTrans" cxnId="{66112248-59C3-4EAA-AFAE-2AE0BADE5F6C}">
      <dgm:prSet/>
      <dgm:spPr/>
      <dgm:t>
        <a:bodyPr/>
        <a:lstStyle/>
        <a:p>
          <a:endParaRPr lang="en-US"/>
        </a:p>
      </dgm:t>
    </dgm:pt>
    <dgm:pt modelId="{AD586CBC-2EB3-4A55-8DFA-8865170BA26C}" type="sibTrans" cxnId="{66112248-59C3-4EAA-AFAE-2AE0BADE5F6C}">
      <dgm:prSet/>
      <dgm:spPr/>
      <dgm:t>
        <a:bodyPr/>
        <a:lstStyle/>
        <a:p>
          <a:endParaRPr lang="en-US"/>
        </a:p>
      </dgm:t>
    </dgm:pt>
    <dgm:pt modelId="{70261824-F613-469F-ACE2-9AD426E0BDCB}">
      <dgm:prSet custT="1"/>
      <dgm:spPr>
        <a:solidFill>
          <a:schemeClr val="bg1"/>
        </a:solidFill>
      </dgm:spPr>
      <dgm:t>
        <a:bodyPr/>
        <a:lstStyle/>
        <a:p>
          <a:pPr algn="l"/>
          <a:r>
            <a:rPr lang="en-US" sz="1400" dirty="0">
              <a:solidFill>
                <a:schemeClr val="tx1"/>
              </a:solidFill>
            </a:rPr>
            <a:t>Proportion of Morehouse class matching into Emergency Medicine began to increase following the 1999 partnership (odds ratio 1.10, 95% CI 1.01-1.20, p = .03) from 3% in 1999 to 15% in 2017, above national average of 9% </a:t>
          </a:r>
        </a:p>
      </dgm:t>
    </dgm:pt>
    <dgm:pt modelId="{B1777000-62A0-48E8-9E81-803F148C12BA}" type="parTrans" cxnId="{85FDC2F2-FBF0-47E9-9316-87DC01CCF222}">
      <dgm:prSet/>
      <dgm:spPr/>
      <dgm:t>
        <a:bodyPr/>
        <a:lstStyle/>
        <a:p>
          <a:endParaRPr lang="en-US"/>
        </a:p>
      </dgm:t>
    </dgm:pt>
    <dgm:pt modelId="{475F82BF-273B-4854-823D-8B9154F4CDAD}" type="sibTrans" cxnId="{85FDC2F2-FBF0-47E9-9316-87DC01CCF222}">
      <dgm:prSet/>
      <dgm:spPr/>
      <dgm:t>
        <a:bodyPr/>
        <a:lstStyle/>
        <a:p>
          <a:endParaRPr lang="en-US"/>
        </a:p>
      </dgm:t>
    </dgm:pt>
    <dgm:pt modelId="{CD3468C4-2431-453D-886C-959122EE10F8}">
      <dgm:prSet custT="1"/>
      <dgm:spPr>
        <a:solidFill>
          <a:srgbClr val="3F8579"/>
        </a:solidFill>
        <a:ln>
          <a:solidFill>
            <a:schemeClr val="tx1"/>
          </a:solidFill>
        </a:ln>
      </dgm:spPr>
      <dgm:t>
        <a:bodyPr/>
        <a:lstStyle/>
        <a:p>
          <a:r>
            <a:rPr lang="en-US" sz="2100" dirty="0">
              <a:solidFill>
                <a:schemeClr val="bg1"/>
              </a:solidFill>
            </a:rPr>
            <a:t>Phillips Health Careers Institute</a:t>
          </a:r>
        </a:p>
        <a:p>
          <a:r>
            <a:rPr lang="en-US" sz="1400" dirty="0">
              <a:solidFill>
                <a:schemeClr val="bg1"/>
              </a:solidFill>
            </a:rPr>
            <a:t>(Foote, 2006)</a:t>
          </a:r>
        </a:p>
      </dgm:t>
    </dgm:pt>
    <dgm:pt modelId="{995CB2C1-26F9-4D25-83E5-D5F970F9DC51}" type="parTrans" cxnId="{F5D76C68-0034-45ED-8BEA-F9CE8FCD4066}">
      <dgm:prSet/>
      <dgm:spPr/>
      <dgm:t>
        <a:bodyPr/>
        <a:lstStyle/>
        <a:p>
          <a:endParaRPr lang="en-US"/>
        </a:p>
      </dgm:t>
    </dgm:pt>
    <dgm:pt modelId="{17099B4A-212D-48E1-9682-8562065FD3A6}" type="sibTrans" cxnId="{F5D76C68-0034-45ED-8BEA-F9CE8FCD4066}">
      <dgm:prSet/>
      <dgm:spPr/>
      <dgm:t>
        <a:bodyPr/>
        <a:lstStyle/>
        <a:p>
          <a:endParaRPr lang="en-US"/>
        </a:p>
      </dgm:t>
    </dgm:pt>
    <dgm:pt modelId="{C61916A3-386D-4934-8B87-A4FE41CB920F}">
      <dgm:prSet custT="1"/>
      <dgm:spPr>
        <a:solidFill>
          <a:schemeClr val="bg1"/>
        </a:solidFill>
      </dgm:spPr>
      <dgm:t>
        <a:bodyPr/>
        <a:lstStyle/>
        <a:p>
          <a:pPr algn="l"/>
          <a:r>
            <a:rPr lang="en-US" sz="1400" dirty="0">
              <a:solidFill>
                <a:schemeClr val="tx1"/>
              </a:solidFill>
            </a:rPr>
            <a:t>Enrolled nearly 1,000 students, &gt; 35% from the Phillips neighborhood, &gt; 80% are people of color</a:t>
          </a:r>
        </a:p>
      </dgm:t>
    </dgm:pt>
    <dgm:pt modelId="{16FAA90E-EAE2-4EBC-A36D-AAF43C875F6B}" type="parTrans" cxnId="{5C5042A4-7E60-43D1-8E73-7EF323E5383A}">
      <dgm:prSet/>
      <dgm:spPr/>
      <dgm:t>
        <a:bodyPr/>
        <a:lstStyle/>
        <a:p>
          <a:endParaRPr lang="en-US"/>
        </a:p>
      </dgm:t>
    </dgm:pt>
    <dgm:pt modelId="{5FDC17A9-97BE-4744-BD03-1BA4FC6DE15A}" type="sibTrans" cxnId="{5C5042A4-7E60-43D1-8E73-7EF323E5383A}">
      <dgm:prSet/>
      <dgm:spPr/>
      <dgm:t>
        <a:bodyPr/>
        <a:lstStyle/>
        <a:p>
          <a:endParaRPr lang="en-US"/>
        </a:p>
      </dgm:t>
    </dgm:pt>
    <dgm:pt modelId="{11ABBA56-9525-4228-B02C-E219351E4597}">
      <dgm:prSet custT="1"/>
      <dgm:spPr>
        <a:solidFill>
          <a:schemeClr val="bg1"/>
        </a:solidFill>
      </dgm:spPr>
      <dgm:t>
        <a:bodyPr/>
        <a:lstStyle/>
        <a:p>
          <a:pPr algn="l"/>
          <a:r>
            <a:rPr lang="en-US" sz="1400" dirty="0">
              <a:solidFill>
                <a:schemeClr val="tx1"/>
              </a:solidFill>
            </a:rPr>
            <a:t>Students experienced a 27% increase in income, average starting wage of $10.94 (in 2006)</a:t>
          </a:r>
        </a:p>
      </dgm:t>
    </dgm:pt>
    <dgm:pt modelId="{83523615-1D6B-4125-AA80-4E3A276352E7}" type="parTrans" cxnId="{8DCD46D5-D2F7-4781-8012-5D525961C9FB}">
      <dgm:prSet/>
      <dgm:spPr/>
      <dgm:t>
        <a:bodyPr/>
        <a:lstStyle/>
        <a:p>
          <a:endParaRPr lang="en-US"/>
        </a:p>
      </dgm:t>
    </dgm:pt>
    <dgm:pt modelId="{C57B8D94-196E-4355-83BB-5EBCAB362A3B}" type="sibTrans" cxnId="{8DCD46D5-D2F7-4781-8012-5D525961C9FB}">
      <dgm:prSet/>
      <dgm:spPr/>
      <dgm:t>
        <a:bodyPr/>
        <a:lstStyle/>
        <a:p>
          <a:endParaRPr lang="en-US"/>
        </a:p>
      </dgm:t>
    </dgm:pt>
    <dgm:pt modelId="{12DD8651-2365-4576-B79D-6798F3F559CB}">
      <dgm:prSet custT="1"/>
      <dgm:spPr>
        <a:solidFill>
          <a:schemeClr val="bg1"/>
        </a:solidFill>
      </dgm:spPr>
      <dgm:t>
        <a:bodyPr/>
        <a:lstStyle/>
        <a:p>
          <a:pPr algn="l"/>
          <a:r>
            <a:rPr lang="en-US" sz="1400" b="0" dirty="0">
              <a:solidFill>
                <a:schemeClr val="tx1"/>
              </a:solidFill>
            </a:rPr>
            <a:t>Students earned medical certificates (e.g., nursing, phlebotomy) through a community college, and 3 local hospitals guaranteed jobs after graduation. 1997-2007 </a:t>
          </a:r>
        </a:p>
      </dgm:t>
    </dgm:pt>
    <dgm:pt modelId="{0987C83F-9539-48CC-BD69-8AED4CB2C114}" type="sibTrans" cxnId="{506E1072-A228-4C89-9BC4-A058DC73BFF5}">
      <dgm:prSet/>
      <dgm:spPr/>
      <dgm:t>
        <a:bodyPr/>
        <a:lstStyle/>
        <a:p>
          <a:endParaRPr lang="en-US"/>
        </a:p>
      </dgm:t>
    </dgm:pt>
    <dgm:pt modelId="{72E2E4D5-F94B-480F-9BEE-80246E926914}" type="parTrans" cxnId="{506E1072-A228-4C89-9BC4-A058DC73BFF5}">
      <dgm:prSet/>
      <dgm:spPr/>
      <dgm:t>
        <a:bodyPr/>
        <a:lstStyle/>
        <a:p>
          <a:endParaRPr lang="en-US"/>
        </a:p>
      </dgm:t>
    </dgm:pt>
    <dgm:pt modelId="{10F6F792-5551-4EFC-ADCF-41ABEC683B50}">
      <dgm:prSet custT="1"/>
      <dgm:spPr>
        <a:solidFill>
          <a:schemeClr val="bg1"/>
        </a:solidFill>
      </dgm:spPr>
      <dgm:t>
        <a:bodyPr/>
        <a:lstStyle/>
        <a:p>
          <a:pPr algn="l"/>
          <a:r>
            <a:rPr lang="en-US" sz="1400" dirty="0">
              <a:solidFill>
                <a:schemeClr val="tx1"/>
              </a:solidFill>
            </a:rPr>
            <a:t>By 2003, opened professional development services to all URM masters and doctoral students in STEM across 3 campuses. By 2022, includes 18 institutions in MD</a:t>
          </a:r>
        </a:p>
      </dgm:t>
    </dgm:pt>
    <dgm:pt modelId="{8B189D95-DC63-4783-B96B-1BB696BCC49E}" type="parTrans" cxnId="{071BBEA1-3E92-42B8-AD86-F7450F4A5329}">
      <dgm:prSet/>
      <dgm:spPr/>
      <dgm:t>
        <a:bodyPr/>
        <a:lstStyle/>
        <a:p>
          <a:endParaRPr lang="en-US"/>
        </a:p>
      </dgm:t>
    </dgm:pt>
    <dgm:pt modelId="{E30A5575-1734-4D3F-8D93-C9F4CC5E8A57}" type="sibTrans" cxnId="{071BBEA1-3E92-42B8-AD86-F7450F4A5329}">
      <dgm:prSet/>
      <dgm:spPr/>
      <dgm:t>
        <a:bodyPr/>
        <a:lstStyle/>
        <a:p>
          <a:endParaRPr lang="en-US"/>
        </a:p>
      </dgm:t>
    </dgm:pt>
    <dgm:pt modelId="{C31055CA-4819-4B61-892F-4217EB4666D9}">
      <dgm:prSet custT="1"/>
      <dgm:spPr>
        <a:solidFill>
          <a:schemeClr val="bg1"/>
        </a:solidFill>
      </dgm:spPr>
      <dgm:t>
        <a:bodyPr/>
        <a:lstStyle/>
        <a:p>
          <a:pPr algn="l"/>
          <a:r>
            <a:rPr lang="en-US" sz="1400" dirty="0">
              <a:solidFill>
                <a:schemeClr val="tx1"/>
              </a:solidFill>
            </a:rPr>
            <a:t>Across 3 original campuses, URM applications, enrollment, and PhD graduates have seen 45%, 44%, and 45% increases, respectively, from pre (1997–2002) to post implementation (2003–07)</a:t>
          </a:r>
        </a:p>
      </dgm:t>
    </dgm:pt>
    <dgm:pt modelId="{F37DCC07-3EF7-4D23-9101-DE4EF73D1784}" type="parTrans" cxnId="{99CB2D79-1D0B-4002-9CF4-201240FDE8AD}">
      <dgm:prSet/>
      <dgm:spPr/>
      <dgm:t>
        <a:bodyPr/>
        <a:lstStyle/>
        <a:p>
          <a:endParaRPr lang="en-US"/>
        </a:p>
      </dgm:t>
    </dgm:pt>
    <dgm:pt modelId="{402C1A1B-7678-4AAF-8780-74F9A8874349}" type="sibTrans" cxnId="{99CB2D79-1D0B-4002-9CF4-201240FDE8AD}">
      <dgm:prSet/>
      <dgm:spPr/>
      <dgm:t>
        <a:bodyPr/>
        <a:lstStyle/>
        <a:p>
          <a:endParaRPr lang="en-US"/>
        </a:p>
      </dgm:t>
    </dgm:pt>
    <dgm:pt modelId="{EE1EDAC9-427A-4CB3-BC1F-611593E56D80}">
      <dgm:prSet custT="1"/>
      <dgm:spPr>
        <a:solidFill>
          <a:schemeClr val="bg1"/>
        </a:solidFill>
      </dgm:spPr>
      <dgm:t>
        <a:bodyPr/>
        <a:lstStyle/>
        <a:p>
          <a:pPr algn="l"/>
          <a:r>
            <a:rPr lang="en-US" sz="1400" dirty="0">
              <a:solidFill>
                <a:schemeClr val="tx1"/>
              </a:solidFill>
            </a:rPr>
            <a:t>Focus groups and surveys: alliance programs helped students secure internal and external funding, supplemented weak departmental advising, and helped them stay on track and motivate</a:t>
          </a:r>
        </a:p>
      </dgm:t>
    </dgm:pt>
    <dgm:pt modelId="{91E46C45-D458-4AF6-956B-A16D3BF92973}" type="parTrans" cxnId="{437CF628-3CC9-4D65-BB7D-DB86482BA4C6}">
      <dgm:prSet/>
      <dgm:spPr/>
      <dgm:t>
        <a:bodyPr/>
        <a:lstStyle/>
        <a:p>
          <a:endParaRPr lang="en-US"/>
        </a:p>
      </dgm:t>
    </dgm:pt>
    <dgm:pt modelId="{FB53301A-54FC-41AC-95EC-5B251461B262}" type="sibTrans" cxnId="{437CF628-3CC9-4D65-BB7D-DB86482BA4C6}">
      <dgm:prSet/>
      <dgm:spPr/>
      <dgm:t>
        <a:bodyPr/>
        <a:lstStyle/>
        <a:p>
          <a:endParaRPr lang="en-US"/>
        </a:p>
      </dgm:t>
    </dgm:pt>
    <dgm:pt modelId="{4C47BD82-C99F-4C6F-87A4-AD0F07689E06}" type="pres">
      <dgm:prSet presAssocID="{E589CF24-8371-4D4D-B5B6-0B3287C823C1}" presName="theList" presStyleCnt="0">
        <dgm:presLayoutVars>
          <dgm:dir/>
          <dgm:animLvl val="lvl"/>
          <dgm:resizeHandles val="exact"/>
        </dgm:presLayoutVars>
      </dgm:prSet>
      <dgm:spPr/>
    </dgm:pt>
    <dgm:pt modelId="{E621788B-5CA6-4422-8AE3-9241F24BE4D6}" type="pres">
      <dgm:prSet presAssocID="{EA9B1260-0B3C-4082-A190-9D0366AF1F1B}" presName="compNode" presStyleCnt="0"/>
      <dgm:spPr/>
    </dgm:pt>
    <dgm:pt modelId="{0CC565CB-9B5F-42C8-977A-FDDBFFFC109A}" type="pres">
      <dgm:prSet presAssocID="{EA9B1260-0B3C-4082-A190-9D0366AF1F1B}" presName="aNode" presStyleLbl="bgShp" presStyleIdx="0" presStyleCnt="3"/>
      <dgm:spPr/>
    </dgm:pt>
    <dgm:pt modelId="{02984CA0-1415-4E59-A110-48C0600803F7}" type="pres">
      <dgm:prSet presAssocID="{EA9B1260-0B3C-4082-A190-9D0366AF1F1B}" presName="textNode" presStyleLbl="bgShp" presStyleIdx="0" presStyleCnt="3"/>
      <dgm:spPr/>
    </dgm:pt>
    <dgm:pt modelId="{94FA9E37-FC8F-4C74-B041-2F3DDCC949A0}" type="pres">
      <dgm:prSet presAssocID="{EA9B1260-0B3C-4082-A190-9D0366AF1F1B}" presName="compChildNode" presStyleCnt="0"/>
      <dgm:spPr/>
    </dgm:pt>
    <dgm:pt modelId="{0EDA481C-69EB-45EC-B894-DA422EF35673}" type="pres">
      <dgm:prSet presAssocID="{EA9B1260-0B3C-4082-A190-9D0366AF1F1B}" presName="theInnerList" presStyleCnt="0"/>
      <dgm:spPr/>
    </dgm:pt>
    <dgm:pt modelId="{5053412A-6B1B-493D-AC85-875AB73DFE6C}" type="pres">
      <dgm:prSet presAssocID="{589D4284-E70B-4589-98EB-198F3AD79715}" presName="childNode" presStyleLbl="node1" presStyleIdx="0" presStyleCnt="9" custScaleX="103975" custScaleY="205981" custLinFactY="-58979" custLinFactNeighborX="-2750" custLinFactNeighborY="-100000">
        <dgm:presLayoutVars>
          <dgm:bulletEnabled val="1"/>
        </dgm:presLayoutVars>
      </dgm:prSet>
      <dgm:spPr/>
    </dgm:pt>
    <dgm:pt modelId="{BD3C32B9-E409-4C0C-9F34-45955C2D4627}" type="pres">
      <dgm:prSet presAssocID="{589D4284-E70B-4589-98EB-198F3AD79715}" presName="aSpace2" presStyleCnt="0"/>
      <dgm:spPr/>
    </dgm:pt>
    <dgm:pt modelId="{CD16E78A-A881-43BF-98D8-A207EDC5FE29}" type="pres">
      <dgm:prSet presAssocID="{775C29B6-BDFC-4738-8932-69071918B058}" presName="childNode" presStyleLbl="node1" presStyleIdx="1" presStyleCnt="9" custScaleX="101413" custScaleY="223471" custLinFactY="-12172" custLinFactNeighborX="-2750" custLinFactNeighborY="-100000">
        <dgm:presLayoutVars>
          <dgm:bulletEnabled val="1"/>
        </dgm:presLayoutVars>
      </dgm:prSet>
      <dgm:spPr/>
    </dgm:pt>
    <dgm:pt modelId="{76002A41-8329-48B3-A060-84511107A5A1}" type="pres">
      <dgm:prSet presAssocID="{775C29B6-BDFC-4738-8932-69071918B058}" presName="aSpace2" presStyleCnt="0"/>
      <dgm:spPr/>
    </dgm:pt>
    <dgm:pt modelId="{4ABB429D-06E1-46B1-8EC3-F1BD0EC5C0AA}" type="pres">
      <dgm:prSet presAssocID="{70261824-F613-469F-ACE2-9AD426E0BDCB}" presName="childNode" presStyleLbl="node1" presStyleIdx="2" presStyleCnt="9" custScaleX="105801" custScaleY="522880" custLinFactNeighborX="-2750" custLinFactNeighborY="58899">
        <dgm:presLayoutVars>
          <dgm:bulletEnabled val="1"/>
        </dgm:presLayoutVars>
      </dgm:prSet>
      <dgm:spPr/>
    </dgm:pt>
    <dgm:pt modelId="{6FE5D217-905C-48C6-B842-8FB00F7F863F}" type="pres">
      <dgm:prSet presAssocID="{EA9B1260-0B3C-4082-A190-9D0366AF1F1B}" presName="aSpace" presStyleCnt="0"/>
      <dgm:spPr/>
    </dgm:pt>
    <dgm:pt modelId="{5111BEB6-5CB6-4580-81A7-C83A63E4EB5F}" type="pres">
      <dgm:prSet presAssocID="{CD3468C4-2431-453D-886C-959122EE10F8}" presName="compNode" presStyleCnt="0"/>
      <dgm:spPr/>
    </dgm:pt>
    <dgm:pt modelId="{C47448EA-DB6F-4662-9FEC-69FBC92DFD4D}" type="pres">
      <dgm:prSet presAssocID="{CD3468C4-2431-453D-886C-959122EE10F8}" presName="aNode" presStyleLbl="bgShp" presStyleIdx="1" presStyleCnt="3" custLinFactNeighborX="-697" custLinFactNeighborY="346"/>
      <dgm:spPr/>
    </dgm:pt>
    <dgm:pt modelId="{8639B9EB-0729-472A-99F1-886787159652}" type="pres">
      <dgm:prSet presAssocID="{CD3468C4-2431-453D-886C-959122EE10F8}" presName="textNode" presStyleLbl="bgShp" presStyleIdx="1" presStyleCnt="3"/>
      <dgm:spPr/>
    </dgm:pt>
    <dgm:pt modelId="{BCE9D476-92A8-4665-8B90-9FC6F9A45204}" type="pres">
      <dgm:prSet presAssocID="{CD3468C4-2431-453D-886C-959122EE10F8}" presName="compChildNode" presStyleCnt="0"/>
      <dgm:spPr/>
    </dgm:pt>
    <dgm:pt modelId="{A7989EB8-AB92-4DAD-825D-62AB4FCD0BD1}" type="pres">
      <dgm:prSet presAssocID="{CD3468C4-2431-453D-886C-959122EE10F8}" presName="theInnerList" presStyleCnt="0"/>
      <dgm:spPr/>
    </dgm:pt>
    <dgm:pt modelId="{1AF5C239-6DFC-4F9D-9D42-E8B8101F4EEA}" type="pres">
      <dgm:prSet presAssocID="{12DD8651-2365-4576-B79D-6798F3F559CB}" presName="childNode" presStyleLbl="node1" presStyleIdx="3" presStyleCnt="9" custScaleX="109769" custScaleY="149223" custLinFactNeighborX="644" custLinFactNeighborY="-54615">
        <dgm:presLayoutVars>
          <dgm:bulletEnabled val="1"/>
        </dgm:presLayoutVars>
      </dgm:prSet>
      <dgm:spPr/>
    </dgm:pt>
    <dgm:pt modelId="{827A3F2A-0F69-475C-820E-2DAB0542FFBD}" type="pres">
      <dgm:prSet presAssocID="{12DD8651-2365-4576-B79D-6798F3F559CB}" presName="aSpace2" presStyleCnt="0"/>
      <dgm:spPr/>
    </dgm:pt>
    <dgm:pt modelId="{553B7A90-0AFD-4E88-8118-72170A2D871F}" type="pres">
      <dgm:prSet presAssocID="{C61916A3-386D-4934-8B87-A4FE41CB920F}" presName="childNode" presStyleLbl="node1" presStyleIdx="4" presStyleCnt="9" custScaleX="104409" custScaleY="123013">
        <dgm:presLayoutVars>
          <dgm:bulletEnabled val="1"/>
        </dgm:presLayoutVars>
      </dgm:prSet>
      <dgm:spPr/>
    </dgm:pt>
    <dgm:pt modelId="{2E6FD35F-0CFE-4E1F-91D7-04AFDB0E7903}" type="pres">
      <dgm:prSet presAssocID="{C61916A3-386D-4934-8B87-A4FE41CB920F}" presName="aSpace2" presStyleCnt="0"/>
      <dgm:spPr/>
    </dgm:pt>
    <dgm:pt modelId="{E6B5ACEB-E1C3-4352-AF4F-7A4267F73994}" type="pres">
      <dgm:prSet presAssocID="{11ABBA56-9525-4228-B02C-E219351E4597}" presName="childNode" presStyleLbl="node1" presStyleIdx="5" presStyleCnt="9" custScaleX="104409">
        <dgm:presLayoutVars>
          <dgm:bulletEnabled val="1"/>
        </dgm:presLayoutVars>
      </dgm:prSet>
      <dgm:spPr/>
    </dgm:pt>
    <dgm:pt modelId="{96B5DB80-B782-482B-A899-F4AC13E71F6F}" type="pres">
      <dgm:prSet presAssocID="{CD3468C4-2431-453D-886C-959122EE10F8}" presName="aSpace" presStyleCnt="0"/>
      <dgm:spPr/>
    </dgm:pt>
    <dgm:pt modelId="{55CB53D8-3D60-4253-B287-C25704258117}" type="pres">
      <dgm:prSet presAssocID="{6710E956-DE65-4A8C-ACFB-22C44778FEE7}" presName="compNode" presStyleCnt="0"/>
      <dgm:spPr/>
    </dgm:pt>
    <dgm:pt modelId="{4A05710C-ECEF-41E2-9DC4-7E8347E64B14}" type="pres">
      <dgm:prSet presAssocID="{6710E956-DE65-4A8C-ACFB-22C44778FEE7}" presName="aNode" presStyleLbl="bgShp" presStyleIdx="2" presStyleCnt="3" custLinFactNeighborX="554"/>
      <dgm:spPr/>
    </dgm:pt>
    <dgm:pt modelId="{0CD8E9C6-986D-4C33-9FD0-09BBE72BA148}" type="pres">
      <dgm:prSet presAssocID="{6710E956-DE65-4A8C-ACFB-22C44778FEE7}" presName="textNode" presStyleLbl="bgShp" presStyleIdx="2" presStyleCnt="3"/>
      <dgm:spPr/>
    </dgm:pt>
    <dgm:pt modelId="{D725BC47-1CFF-41D3-B9B2-BE0A46E0039A}" type="pres">
      <dgm:prSet presAssocID="{6710E956-DE65-4A8C-ACFB-22C44778FEE7}" presName="compChildNode" presStyleCnt="0"/>
      <dgm:spPr/>
    </dgm:pt>
    <dgm:pt modelId="{70914B3B-6FC2-402A-A982-A8E40E5A8AD3}" type="pres">
      <dgm:prSet presAssocID="{6710E956-DE65-4A8C-ACFB-22C44778FEE7}" presName="theInnerList" presStyleCnt="0"/>
      <dgm:spPr/>
    </dgm:pt>
    <dgm:pt modelId="{8DC045E0-8E1A-473D-946F-C01E43E5E2C8}" type="pres">
      <dgm:prSet presAssocID="{10F6F792-5551-4EFC-ADCF-41ABEC683B50}" presName="childNode" presStyleLbl="node1" presStyleIdx="6" presStyleCnt="9" custScaleX="117443" custScaleY="2000000" custLinFactY="-484367" custLinFactNeighborX="2129" custLinFactNeighborY="-500000">
        <dgm:presLayoutVars>
          <dgm:bulletEnabled val="1"/>
        </dgm:presLayoutVars>
      </dgm:prSet>
      <dgm:spPr/>
    </dgm:pt>
    <dgm:pt modelId="{6D95F570-131F-4A7A-860C-4F9B2D7CCFBC}" type="pres">
      <dgm:prSet presAssocID="{10F6F792-5551-4EFC-ADCF-41ABEC683B50}" presName="aSpace2" presStyleCnt="0"/>
      <dgm:spPr/>
    </dgm:pt>
    <dgm:pt modelId="{00108292-8FA4-4F8F-AB13-39D559DEBAE0}" type="pres">
      <dgm:prSet presAssocID="{C31055CA-4819-4B61-892F-4217EB4666D9}" presName="childNode" presStyleLbl="node1" presStyleIdx="7" presStyleCnt="9" custScaleX="117070" custScaleY="2000000" custLinFactY="-205559" custLinFactNeighborX="2129" custLinFactNeighborY="-300000">
        <dgm:presLayoutVars>
          <dgm:bulletEnabled val="1"/>
        </dgm:presLayoutVars>
      </dgm:prSet>
      <dgm:spPr/>
    </dgm:pt>
    <dgm:pt modelId="{9C6DBACB-C070-42F2-9C47-C22DA7DFA7CD}" type="pres">
      <dgm:prSet presAssocID="{C31055CA-4819-4B61-892F-4217EB4666D9}" presName="aSpace2" presStyleCnt="0"/>
      <dgm:spPr/>
    </dgm:pt>
    <dgm:pt modelId="{9841FEA9-3609-4753-ACF7-C37D9A8F45AF}" type="pres">
      <dgm:prSet presAssocID="{EE1EDAC9-427A-4CB3-BC1F-611593E56D80}" presName="childNode" presStyleLbl="node1" presStyleIdx="8" presStyleCnt="9" custScaleX="118828" custScaleY="2000000" custLinFactY="66510" custLinFactNeighborX="2129" custLinFactNeighborY="100000">
        <dgm:presLayoutVars>
          <dgm:bulletEnabled val="1"/>
        </dgm:presLayoutVars>
      </dgm:prSet>
      <dgm:spPr/>
    </dgm:pt>
  </dgm:ptLst>
  <dgm:cxnLst>
    <dgm:cxn modelId="{23B26715-2DF1-4544-A112-8AFA8B2D4979}" srcId="{E589CF24-8371-4D4D-B5B6-0B3287C823C1}" destId="{6710E956-DE65-4A8C-ACFB-22C44778FEE7}" srcOrd="2" destOrd="0" parTransId="{3F429DEA-B415-4E49-86CA-4E84A8008C1E}" sibTransId="{1959D010-CC1E-47DE-B3CE-EC8A100E9622}"/>
    <dgm:cxn modelId="{8356751E-A795-4C16-9EBC-FD30C105B947}" type="presOf" srcId="{10F6F792-5551-4EFC-ADCF-41ABEC683B50}" destId="{8DC045E0-8E1A-473D-946F-C01E43E5E2C8}" srcOrd="0" destOrd="0" presId="urn:microsoft.com/office/officeart/2005/8/layout/lProcess2"/>
    <dgm:cxn modelId="{437CF628-3CC9-4D65-BB7D-DB86482BA4C6}" srcId="{6710E956-DE65-4A8C-ACFB-22C44778FEE7}" destId="{EE1EDAC9-427A-4CB3-BC1F-611593E56D80}" srcOrd="2" destOrd="0" parTransId="{91E46C45-D458-4AF6-956B-A16D3BF92973}" sibTransId="{FB53301A-54FC-41AC-95EC-5B251461B262}"/>
    <dgm:cxn modelId="{8E6B9D3A-74CD-4821-AF69-0DC8313EE4A1}" type="presOf" srcId="{CD3468C4-2431-453D-886C-959122EE10F8}" destId="{8639B9EB-0729-472A-99F1-886787159652}" srcOrd="1" destOrd="0" presId="urn:microsoft.com/office/officeart/2005/8/layout/lProcess2"/>
    <dgm:cxn modelId="{C3D4DD5B-5020-4F3F-AD32-11E2377D0FA7}" type="presOf" srcId="{12DD8651-2365-4576-B79D-6798F3F559CB}" destId="{1AF5C239-6DFC-4F9D-9D42-E8B8101F4EEA}" srcOrd="0" destOrd="0" presId="urn:microsoft.com/office/officeart/2005/8/layout/lProcess2"/>
    <dgm:cxn modelId="{8FDFC160-5FAE-4A17-8B2C-B2F126446EBE}" type="presOf" srcId="{EE1EDAC9-427A-4CB3-BC1F-611593E56D80}" destId="{9841FEA9-3609-4753-ACF7-C37D9A8F45AF}" srcOrd="0" destOrd="0" presId="urn:microsoft.com/office/officeart/2005/8/layout/lProcess2"/>
    <dgm:cxn modelId="{DAE38B43-1D59-4866-8775-85B850AB0868}" type="presOf" srcId="{C31055CA-4819-4B61-892F-4217EB4666D9}" destId="{00108292-8FA4-4F8F-AB13-39D559DEBAE0}" srcOrd="0" destOrd="0" presId="urn:microsoft.com/office/officeart/2005/8/layout/lProcess2"/>
    <dgm:cxn modelId="{66112248-59C3-4EAA-AFAE-2AE0BADE5F6C}" srcId="{EA9B1260-0B3C-4082-A190-9D0366AF1F1B}" destId="{775C29B6-BDFC-4738-8932-69071918B058}" srcOrd="1" destOrd="0" parTransId="{21FF2841-75A6-4F66-9233-0ED9EC48AF93}" sibTransId="{AD586CBC-2EB3-4A55-8DFA-8865170BA26C}"/>
    <dgm:cxn modelId="{F5D76C68-0034-45ED-8BEA-F9CE8FCD4066}" srcId="{E589CF24-8371-4D4D-B5B6-0B3287C823C1}" destId="{CD3468C4-2431-453D-886C-959122EE10F8}" srcOrd="1" destOrd="0" parTransId="{995CB2C1-26F9-4D25-83E5-D5F970F9DC51}" sibTransId="{17099B4A-212D-48E1-9682-8562065FD3A6}"/>
    <dgm:cxn modelId="{5638864E-D758-4C09-B061-4E7853264B1B}" type="presOf" srcId="{775C29B6-BDFC-4738-8932-69071918B058}" destId="{CD16E78A-A881-43BF-98D8-A207EDC5FE29}" srcOrd="0" destOrd="0" presId="urn:microsoft.com/office/officeart/2005/8/layout/lProcess2"/>
    <dgm:cxn modelId="{18ACE071-DB28-4CFA-9F6A-66E3FC5A6113}" type="presOf" srcId="{11ABBA56-9525-4228-B02C-E219351E4597}" destId="{E6B5ACEB-E1C3-4352-AF4F-7A4267F73994}" srcOrd="0" destOrd="0" presId="urn:microsoft.com/office/officeart/2005/8/layout/lProcess2"/>
    <dgm:cxn modelId="{506E1072-A228-4C89-9BC4-A058DC73BFF5}" srcId="{CD3468C4-2431-453D-886C-959122EE10F8}" destId="{12DD8651-2365-4576-B79D-6798F3F559CB}" srcOrd="0" destOrd="0" parTransId="{72E2E4D5-F94B-480F-9BEE-80246E926914}" sibTransId="{0987C83F-9539-48CC-BD69-8AED4CB2C114}"/>
    <dgm:cxn modelId="{120D9758-A756-4B1E-ACFE-AD300DA82875}" type="presOf" srcId="{6710E956-DE65-4A8C-ACFB-22C44778FEE7}" destId="{4A05710C-ECEF-41E2-9DC4-7E8347E64B14}" srcOrd="0" destOrd="0" presId="urn:microsoft.com/office/officeart/2005/8/layout/lProcess2"/>
    <dgm:cxn modelId="{99CB2D79-1D0B-4002-9CF4-201240FDE8AD}" srcId="{6710E956-DE65-4A8C-ACFB-22C44778FEE7}" destId="{C31055CA-4819-4B61-892F-4217EB4666D9}" srcOrd="1" destOrd="0" parTransId="{F37DCC07-3EF7-4D23-9101-DE4EF73D1784}" sibTransId="{402C1A1B-7678-4AAF-8780-74F9A8874349}"/>
    <dgm:cxn modelId="{734E1D8F-49C0-4F73-AEF4-5958BF3563A8}" srcId="{E589CF24-8371-4D4D-B5B6-0B3287C823C1}" destId="{EA9B1260-0B3C-4082-A190-9D0366AF1F1B}" srcOrd="0" destOrd="0" parTransId="{390831D1-22B8-49A4-AEAC-1F9D0A50986D}" sibTransId="{30356836-95DB-42E1-9728-CAE4804E8D5F}"/>
    <dgm:cxn modelId="{52FB3D91-B2E1-4D19-B9AA-D1C9E0AC2045}" type="presOf" srcId="{C61916A3-386D-4934-8B87-A4FE41CB920F}" destId="{553B7A90-0AFD-4E88-8118-72170A2D871F}" srcOrd="0" destOrd="0" presId="urn:microsoft.com/office/officeart/2005/8/layout/lProcess2"/>
    <dgm:cxn modelId="{071BBEA1-3E92-42B8-AD86-F7450F4A5329}" srcId="{6710E956-DE65-4A8C-ACFB-22C44778FEE7}" destId="{10F6F792-5551-4EFC-ADCF-41ABEC683B50}" srcOrd="0" destOrd="0" parTransId="{8B189D95-DC63-4783-B96B-1BB696BCC49E}" sibTransId="{E30A5575-1734-4D3F-8D93-C9F4CC5E8A57}"/>
    <dgm:cxn modelId="{F92D05A2-D7F2-447E-BE50-C4FEABB3700E}" type="presOf" srcId="{EA9B1260-0B3C-4082-A190-9D0366AF1F1B}" destId="{0CC565CB-9B5F-42C8-977A-FDDBFFFC109A}" srcOrd="0" destOrd="0" presId="urn:microsoft.com/office/officeart/2005/8/layout/lProcess2"/>
    <dgm:cxn modelId="{5C5042A4-7E60-43D1-8E73-7EF323E5383A}" srcId="{CD3468C4-2431-453D-886C-959122EE10F8}" destId="{C61916A3-386D-4934-8B87-A4FE41CB920F}" srcOrd="1" destOrd="0" parTransId="{16FAA90E-EAE2-4EBC-A36D-AAF43C875F6B}" sibTransId="{5FDC17A9-97BE-4744-BD03-1BA4FC6DE15A}"/>
    <dgm:cxn modelId="{15E9DFB5-CB02-4CB7-8DF7-CD3322B0B7A4}" type="presOf" srcId="{70261824-F613-469F-ACE2-9AD426E0BDCB}" destId="{4ABB429D-06E1-46B1-8EC3-F1BD0EC5C0AA}" srcOrd="0" destOrd="0" presId="urn:microsoft.com/office/officeart/2005/8/layout/lProcess2"/>
    <dgm:cxn modelId="{3002B4CB-A217-46EC-8158-FD22D78F6630}" type="presOf" srcId="{EA9B1260-0B3C-4082-A190-9D0366AF1F1B}" destId="{02984CA0-1415-4E59-A110-48C0600803F7}" srcOrd="1" destOrd="0" presId="urn:microsoft.com/office/officeart/2005/8/layout/lProcess2"/>
    <dgm:cxn modelId="{61501FD0-5B48-4ADE-869C-548CB3770416}" type="presOf" srcId="{CD3468C4-2431-453D-886C-959122EE10F8}" destId="{C47448EA-DB6F-4662-9FEC-69FBC92DFD4D}" srcOrd="0" destOrd="0" presId="urn:microsoft.com/office/officeart/2005/8/layout/lProcess2"/>
    <dgm:cxn modelId="{8DCD46D5-D2F7-4781-8012-5D525961C9FB}" srcId="{CD3468C4-2431-453D-886C-959122EE10F8}" destId="{11ABBA56-9525-4228-B02C-E219351E4597}" srcOrd="2" destOrd="0" parTransId="{83523615-1D6B-4125-AA80-4E3A276352E7}" sibTransId="{C57B8D94-196E-4355-83BB-5EBCAB362A3B}"/>
    <dgm:cxn modelId="{647FD9D5-C6B4-4E63-9D82-A6984AA26D01}" type="presOf" srcId="{E589CF24-8371-4D4D-B5B6-0B3287C823C1}" destId="{4C47BD82-C99F-4C6F-87A4-AD0F07689E06}" srcOrd="0" destOrd="0" presId="urn:microsoft.com/office/officeart/2005/8/layout/lProcess2"/>
    <dgm:cxn modelId="{51F677E3-6376-4D55-AD0B-BCF13E5AE05F}" srcId="{EA9B1260-0B3C-4082-A190-9D0366AF1F1B}" destId="{589D4284-E70B-4589-98EB-198F3AD79715}" srcOrd="0" destOrd="0" parTransId="{792E66EF-67FA-438C-A0BE-34951E29F146}" sibTransId="{C255A929-2A8C-43BA-A4AF-CBA766A13C5A}"/>
    <dgm:cxn modelId="{A00FABE7-7BD7-41A5-9315-28B7F53FCC2A}" type="presOf" srcId="{6710E956-DE65-4A8C-ACFB-22C44778FEE7}" destId="{0CD8E9C6-986D-4C33-9FD0-09BBE72BA148}" srcOrd="1" destOrd="0" presId="urn:microsoft.com/office/officeart/2005/8/layout/lProcess2"/>
    <dgm:cxn modelId="{85FDC2F2-FBF0-47E9-9316-87DC01CCF222}" srcId="{EA9B1260-0B3C-4082-A190-9D0366AF1F1B}" destId="{70261824-F613-469F-ACE2-9AD426E0BDCB}" srcOrd="2" destOrd="0" parTransId="{B1777000-62A0-48E8-9E81-803F148C12BA}" sibTransId="{475F82BF-273B-4854-823D-8B9154F4CDAD}"/>
    <dgm:cxn modelId="{FE7776F5-2EC8-4B7A-A81F-24AC73389BDD}" type="presOf" srcId="{589D4284-E70B-4589-98EB-198F3AD79715}" destId="{5053412A-6B1B-493D-AC85-875AB73DFE6C}" srcOrd="0" destOrd="0" presId="urn:microsoft.com/office/officeart/2005/8/layout/lProcess2"/>
    <dgm:cxn modelId="{B3BE465E-2B59-4C33-A9D6-9A81A9AF9D17}" type="presParOf" srcId="{4C47BD82-C99F-4C6F-87A4-AD0F07689E06}" destId="{E621788B-5CA6-4422-8AE3-9241F24BE4D6}" srcOrd="0" destOrd="0" presId="urn:microsoft.com/office/officeart/2005/8/layout/lProcess2"/>
    <dgm:cxn modelId="{E42F3941-B1FA-46D1-8BAE-CC7A0DFB53E3}" type="presParOf" srcId="{E621788B-5CA6-4422-8AE3-9241F24BE4D6}" destId="{0CC565CB-9B5F-42C8-977A-FDDBFFFC109A}" srcOrd="0" destOrd="0" presId="urn:microsoft.com/office/officeart/2005/8/layout/lProcess2"/>
    <dgm:cxn modelId="{013079AC-158E-45FA-84DB-D60ADD28E48E}" type="presParOf" srcId="{E621788B-5CA6-4422-8AE3-9241F24BE4D6}" destId="{02984CA0-1415-4E59-A110-48C0600803F7}" srcOrd="1" destOrd="0" presId="urn:microsoft.com/office/officeart/2005/8/layout/lProcess2"/>
    <dgm:cxn modelId="{49D7A320-6AAD-4360-A871-23CA7E575B22}" type="presParOf" srcId="{E621788B-5CA6-4422-8AE3-9241F24BE4D6}" destId="{94FA9E37-FC8F-4C74-B041-2F3DDCC949A0}" srcOrd="2" destOrd="0" presId="urn:microsoft.com/office/officeart/2005/8/layout/lProcess2"/>
    <dgm:cxn modelId="{76D86300-9652-4F38-8B92-7BD33BA828C1}" type="presParOf" srcId="{94FA9E37-FC8F-4C74-B041-2F3DDCC949A0}" destId="{0EDA481C-69EB-45EC-B894-DA422EF35673}" srcOrd="0" destOrd="0" presId="urn:microsoft.com/office/officeart/2005/8/layout/lProcess2"/>
    <dgm:cxn modelId="{46B4EC69-BE35-442D-9844-43F31CBC294E}" type="presParOf" srcId="{0EDA481C-69EB-45EC-B894-DA422EF35673}" destId="{5053412A-6B1B-493D-AC85-875AB73DFE6C}" srcOrd="0" destOrd="0" presId="urn:microsoft.com/office/officeart/2005/8/layout/lProcess2"/>
    <dgm:cxn modelId="{F40C1379-5F93-4BAC-BCC4-EBD12AFE4229}" type="presParOf" srcId="{0EDA481C-69EB-45EC-B894-DA422EF35673}" destId="{BD3C32B9-E409-4C0C-9F34-45955C2D4627}" srcOrd="1" destOrd="0" presId="urn:microsoft.com/office/officeart/2005/8/layout/lProcess2"/>
    <dgm:cxn modelId="{99647F73-BDCE-4962-95F8-26839D297D83}" type="presParOf" srcId="{0EDA481C-69EB-45EC-B894-DA422EF35673}" destId="{CD16E78A-A881-43BF-98D8-A207EDC5FE29}" srcOrd="2" destOrd="0" presId="urn:microsoft.com/office/officeart/2005/8/layout/lProcess2"/>
    <dgm:cxn modelId="{CE9163F6-0363-4017-A338-3227348D626C}" type="presParOf" srcId="{0EDA481C-69EB-45EC-B894-DA422EF35673}" destId="{76002A41-8329-48B3-A060-84511107A5A1}" srcOrd="3" destOrd="0" presId="urn:microsoft.com/office/officeart/2005/8/layout/lProcess2"/>
    <dgm:cxn modelId="{5AD15D1C-424F-4138-B6EE-A7B37BABF416}" type="presParOf" srcId="{0EDA481C-69EB-45EC-B894-DA422EF35673}" destId="{4ABB429D-06E1-46B1-8EC3-F1BD0EC5C0AA}" srcOrd="4" destOrd="0" presId="urn:microsoft.com/office/officeart/2005/8/layout/lProcess2"/>
    <dgm:cxn modelId="{902E42D8-9F88-4FAA-B85F-9EA7B068CC9A}" type="presParOf" srcId="{4C47BD82-C99F-4C6F-87A4-AD0F07689E06}" destId="{6FE5D217-905C-48C6-B842-8FB00F7F863F}" srcOrd="1" destOrd="0" presId="urn:microsoft.com/office/officeart/2005/8/layout/lProcess2"/>
    <dgm:cxn modelId="{663975B0-EF61-42E2-9531-30C6E60682A8}" type="presParOf" srcId="{4C47BD82-C99F-4C6F-87A4-AD0F07689E06}" destId="{5111BEB6-5CB6-4580-81A7-C83A63E4EB5F}" srcOrd="2" destOrd="0" presId="urn:microsoft.com/office/officeart/2005/8/layout/lProcess2"/>
    <dgm:cxn modelId="{6C3F2264-3853-4B91-B00B-5999F7E3CD13}" type="presParOf" srcId="{5111BEB6-5CB6-4580-81A7-C83A63E4EB5F}" destId="{C47448EA-DB6F-4662-9FEC-69FBC92DFD4D}" srcOrd="0" destOrd="0" presId="urn:microsoft.com/office/officeart/2005/8/layout/lProcess2"/>
    <dgm:cxn modelId="{C167020F-AA53-4A0B-880D-D102EF34F00D}" type="presParOf" srcId="{5111BEB6-5CB6-4580-81A7-C83A63E4EB5F}" destId="{8639B9EB-0729-472A-99F1-886787159652}" srcOrd="1" destOrd="0" presId="urn:microsoft.com/office/officeart/2005/8/layout/lProcess2"/>
    <dgm:cxn modelId="{0C777153-EC41-42B3-8DDC-6A5C7C06DB3E}" type="presParOf" srcId="{5111BEB6-5CB6-4580-81A7-C83A63E4EB5F}" destId="{BCE9D476-92A8-4665-8B90-9FC6F9A45204}" srcOrd="2" destOrd="0" presId="urn:microsoft.com/office/officeart/2005/8/layout/lProcess2"/>
    <dgm:cxn modelId="{6DA4FBFB-A6C2-4236-A260-185D5F83F66B}" type="presParOf" srcId="{BCE9D476-92A8-4665-8B90-9FC6F9A45204}" destId="{A7989EB8-AB92-4DAD-825D-62AB4FCD0BD1}" srcOrd="0" destOrd="0" presId="urn:microsoft.com/office/officeart/2005/8/layout/lProcess2"/>
    <dgm:cxn modelId="{3D84F8D1-04E9-4D40-8B62-9B66BE5215F9}" type="presParOf" srcId="{A7989EB8-AB92-4DAD-825D-62AB4FCD0BD1}" destId="{1AF5C239-6DFC-4F9D-9D42-E8B8101F4EEA}" srcOrd="0" destOrd="0" presId="urn:microsoft.com/office/officeart/2005/8/layout/lProcess2"/>
    <dgm:cxn modelId="{05C3FED1-42A4-4089-8C81-9A0355AF0C48}" type="presParOf" srcId="{A7989EB8-AB92-4DAD-825D-62AB4FCD0BD1}" destId="{827A3F2A-0F69-475C-820E-2DAB0542FFBD}" srcOrd="1" destOrd="0" presId="urn:microsoft.com/office/officeart/2005/8/layout/lProcess2"/>
    <dgm:cxn modelId="{80B09E81-4455-43F5-8E84-824296E7209B}" type="presParOf" srcId="{A7989EB8-AB92-4DAD-825D-62AB4FCD0BD1}" destId="{553B7A90-0AFD-4E88-8118-72170A2D871F}" srcOrd="2" destOrd="0" presId="urn:microsoft.com/office/officeart/2005/8/layout/lProcess2"/>
    <dgm:cxn modelId="{49BED86D-BDD5-4572-B273-C94D7CC30B6D}" type="presParOf" srcId="{A7989EB8-AB92-4DAD-825D-62AB4FCD0BD1}" destId="{2E6FD35F-0CFE-4E1F-91D7-04AFDB0E7903}" srcOrd="3" destOrd="0" presId="urn:microsoft.com/office/officeart/2005/8/layout/lProcess2"/>
    <dgm:cxn modelId="{C443BAB7-A9D3-40B1-BC60-F4849E93D8A9}" type="presParOf" srcId="{A7989EB8-AB92-4DAD-825D-62AB4FCD0BD1}" destId="{E6B5ACEB-E1C3-4352-AF4F-7A4267F73994}" srcOrd="4" destOrd="0" presId="urn:microsoft.com/office/officeart/2005/8/layout/lProcess2"/>
    <dgm:cxn modelId="{3A0E6FBD-4BA7-4D6B-B990-A8924514371D}" type="presParOf" srcId="{4C47BD82-C99F-4C6F-87A4-AD0F07689E06}" destId="{96B5DB80-B782-482B-A899-F4AC13E71F6F}" srcOrd="3" destOrd="0" presId="urn:microsoft.com/office/officeart/2005/8/layout/lProcess2"/>
    <dgm:cxn modelId="{E8AC4E8C-893F-46B6-829A-D96D473DD61B}" type="presParOf" srcId="{4C47BD82-C99F-4C6F-87A4-AD0F07689E06}" destId="{55CB53D8-3D60-4253-B287-C25704258117}" srcOrd="4" destOrd="0" presId="urn:microsoft.com/office/officeart/2005/8/layout/lProcess2"/>
    <dgm:cxn modelId="{64F7236F-C97F-48CC-90DE-C741023CA6C0}" type="presParOf" srcId="{55CB53D8-3D60-4253-B287-C25704258117}" destId="{4A05710C-ECEF-41E2-9DC4-7E8347E64B14}" srcOrd="0" destOrd="0" presId="urn:microsoft.com/office/officeart/2005/8/layout/lProcess2"/>
    <dgm:cxn modelId="{60EFB9B7-7AFE-4C14-8B34-04789A9574A1}" type="presParOf" srcId="{55CB53D8-3D60-4253-B287-C25704258117}" destId="{0CD8E9C6-986D-4C33-9FD0-09BBE72BA148}" srcOrd="1" destOrd="0" presId="urn:microsoft.com/office/officeart/2005/8/layout/lProcess2"/>
    <dgm:cxn modelId="{2009FA92-A0E0-43E7-A51A-A894FD69C464}" type="presParOf" srcId="{55CB53D8-3D60-4253-B287-C25704258117}" destId="{D725BC47-1CFF-41D3-B9B2-BE0A46E0039A}" srcOrd="2" destOrd="0" presId="urn:microsoft.com/office/officeart/2005/8/layout/lProcess2"/>
    <dgm:cxn modelId="{A246DD73-A152-4E8F-AF2D-46334ABC73FD}" type="presParOf" srcId="{D725BC47-1CFF-41D3-B9B2-BE0A46E0039A}" destId="{70914B3B-6FC2-402A-A982-A8E40E5A8AD3}" srcOrd="0" destOrd="0" presId="urn:microsoft.com/office/officeart/2005/8/layout/lProcess2"/>
    <dgm:cxn modelId="{881189E3-9DC4-4D44-9C5A-40AC02D6894F}" type="presParOf" srcId="{70914B3B-6FC2-402A-A982-A8E40E5A8AD3}" destId="{8DC045E0-8E1A-473D-946F-C01E43E5E2C8}" srcOrd="0" destOrd="0" presId="urn:microsoft.com/office/officeart/2005/8/layout/lProcess2"/>
    <dgm:cxn modelId="{3B458BA1-9A3B-4F9E-93AA-F1D19E14300E}" type="presParOf" srcId="{70914B3B-6FC2-402A-A982-A8E40E5A8AD3}" destId="{6D95F570-131F-4A7A-860C-4F9B2D7CCFBC}" srcOrd="1" destOrd="0" presId="urn:microsoft.com/office/officeart/2005/8/layout/lProcess2"/>
    <dgm:cxn modelId="{98F6BBA6-8CD6-4309-B81F-8AFADFD1AD38}" type="presParOf" srcId="{70914B3B-6FC2-402A-A982-A8E40E5A8AD3}" destId="{00108292-8FA4-4F8F-AB13-39D559DEBAE0}" srcOrd="2" destOrd="0" presId="urn:microsoft.com/office/officeart/2005/8/layout/lProcess2"/>
    <dgm:cxn modelId="{86C8F935-D603-424C-BE7F-3B6FA5F5EE39}" type="presParOf" srcId="{70914B3B-6FC2-402A-A982-A8E40E5A8AD3}" destId="{9C6DBACB-C070-42F2-9C47-C22DA7DFA7CD}" srcOrd="3" destOrd="0" presId="urn:microsoft.com/office/officeart/2005/8/layout/lProcess2"/>
    <dgm:cxn modelId="{F32F8220-A80C-4061-BA8F-C53122DAA203}" type="presParOf" srcId="{70914B3B-6FC2-402A-A982-A8E40E5A8AD3}" destId="{9841FEA9-3609-4753-ACF7-C37D9A8F45AF}"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89CF24-8371-4D4D-B5B6-0B3287C823C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A9B1260-0B3C-4082-A190-9D0366AF1F1B}">
      <dgm:prSet phldrT="[Text]" custT="1"/>
      <dgm:spPr>
        <a:solidFill>
          <a:srgbClr val="B48FBA"/>
        </a:solidFill>
        <a:ln>
          <a:solidFill>
            <a:schemeClr val="tx1"/>
          </a:solidFill>
        </a:ln>
      </dgm:spPr>
      <dgm:t>
        <a:bodyPr/>
        <a:lstStyle/>
        <a:p>
          <a:r>
            <a:rPr lang="en-US" sz="2100" dirty="0">
              <a:solidFill>
                <a:schemeClr val="bg1"/>
              </a:solidFill>
            </a:rPr>
            <a:t>Indigenous Faculty Forum</a:t>
          </a:r>
        </a:p>
        <a:p>
          <a:r>
            <a:rPr lang="en-US" sz="2300" dirty="0">
              <a:solidFill>
                <a:schemeClr val="bg1"/>
              </a:solidFill>
            </a:rPr>
            <a:t> </a:t>
          </a:r>
          <a:r>
            <a:rPr lang="en-US" sz="1400" dirty="0">
              <a:solidFill>
                <a:schemeClr val="bg1"/>
              </a:solidFill>
            </a:rPr>
            <a:t>(</a:t>
          </a:r>
          <a:r>
            <a:rPr lang="en-US" sz="1400" dirty="0">
              <a:solidFill>
                <a:schemeClr val="bg1"/>
              </a:solidFill>
              <a:ea typeface="Roboto"/>
            </a:rPr>
            <a:t>Carney, 2021)</a:t>
          </a:r>
          <a:endParaRPr lang="en-US" sz="1400" dirty="0">
            <a:solidFill>
              <a:schemeClr val="bg1"/>
            </a:solidFill>
          </a:endParaRPr>
        </a:p>
      </dgm:t>
    </dgm:pt>
    <dgm:pt modelId="{390831D1-22B8-49A4-AEAC-1F9D0A50986D}" type="parTrans" cxnId="{734E1D8F-49C0-4F73-AEF4-5958BF3563A8}">
      <dgm:prSet/>
      <dgm:spPr/>
      <dgm:t>
        <a:bodyPr/>
        <a:lstStyle/>
        <a:p>
          <a:endParaRPr lang="en-US"/>
        </a:p>
      </dgm:t>
    </dgm:pt>
    <dgm:pt modelId="{30356836-95DB-42E1-9728-CAE4804E8D5F}" type="sibTrans" cxnId="{734E1D8F-49C0-4F73-AEF4-5958BF3563A8}">
      <dgm:prSet/>
      <dgm:spPr/>
      <dgm:t>
        <a:bodyPr/>
        <a:lstStyle/>
        <a:p>
          <a:endParaRPr lang="en-US"/>
        </a:p>
      </dgm:t>
    </dgm:pt>
    <dgm:pt modelId="{589D4284-E70B-4589-98EB-198F3AD79715}">
      <dgm:prSet phldrT="[Text]" custT="1"/>
      <dgm:spPr>
        <a:solidFill>
          <a:schemeClr val="bg1"/>
        </a:solidFill>
      </dgm:spPr>
      <dgm:t>
        <a:bodyPr/>
        <a:lstStyle/>
        <a:p>
          <a:pPr algn="l"/>
          <a:r>
            <a:rPr lang="en-US" sz="1400" dirty="0">
              <a:solidFill>
                <a:schemeClr val="tx1"/>
              </a:solidFill>
            </a:rPr>
            <a:t>Instruction on academic advancement; addresses unique cultural considerations; networking and ongoing career support</a:t>
          </a:r>
        </a:p>
      </dgm:t>
    </dgm:pt>
    <dgm:pt modelId="{792E66EF-67FA-438C-A0BE-34951E29F146}" type="parTrans" cxnId="{51F677E3-6376-4D55-AD0B-BCF13E5AE05F}">
      <dgm:prSet/>
      <dgm:spPr/>
      <dgm:t>
        <a:bodyPr/>
        <a:lstStyle/>
        <a:p>
          <a:endParaRPr lang="en-US"/>
        </a:p>
      </dgm:t>
    </dgm:pt>
    <dgm:pt modelId="{C255A929-2A8C-43BA-A4AF-CBA766A13C5A}" type="sibTrans" cxnId="{51F677E3-6376-4D55-AD0B-BCF13E5AE05F}">
      <dgm:prSet/>
      <dgm:spPr/>
      <dgm:t>
        <a:bodyPr/>
        <a:lstStyle/>
        <a:p>
          <a:endParaRPr lang="en-US"/>
        </a:p>
      </dgm:t>
    </dgm:pt>
    <dgm:pt modelId="{6710E956-DE65-4A8C-ACFB-22C44778FEE7}">
      <dgm:prSet phldrT="[Text]" custT="1"/>
      <dgm:spPr>
        <a:solidFill>
          <a:srgbClr val="003DC4"/>
        </a:solidFill>
        <a:ln>
          <a:solidFill>
            <a:schemeClr val="tx1"/>
          </a:solidFill>
        </a:ln>
      </dgm:spPr>
      <dgm:t>
        <a:bodyPr/>
        <a:lstStyle/>
        <a:p>
          <a:r>
            <a:rPr lang="en-US" sz="2100" dirty="0">
              <a:solidFill>
                <a:schemeClr val="bg1"/>
              </a:solidFill>
              <a:ea typeface="+mn-lt"/>
              <a:cs typeface="+mn-lt"/>
            </a:rPr>
            <a:t>CDC Ferguson Fellowship </a:t>
          </a:r>
        </a:p>
        <a:p>
          <a:r>
            <a:rPr lang="en-US" sz="1400" dirty="0">
              <a:solidFill>
                <a:schemeClr val="bg1"/>
              </a:solidFill>
            </a:rPr>
            <a:t>(Belcher, 2019)</a:t>
          </a:r>
        </a:p>
      </dgm:t>
    </dgm:pt>
    <dgm:pt modelId="{3F429DEA-B415-4E49-86CA-4E84A8008C1E}" type="parTrans" cxnId="{23B26715-2DF1-4544-A112-8AFA8B2D4979}">
      <dgm:prSet/>
      <dgm:spPr/>
      <dgm:t>
        <a:bodyPr/>
        <a:lstStyle/>
        <a:p>
          <a:endParaRPr lang="en-US"/>
        </a:p>
      </dgm:t>
    </dgm:pt>
    <dgm:pt modelId="{1959D010-CC1E-47DE-B3CE-EC8A100E9622}" type="sibTrans" cxnId="{23B26715-2DF1-4544-A112-8AFA8B2D4979}">
      <dgm:prSet/>
      <dgm:spPr/>
      <dgm:t>
        <a:bodyPr/>
        <a:lstStyle/>
        <a:p>
          <a:endParaRPr lang="en-US"/>
        </a:p>
      </dgm:t>
    </dgm:pt>
    <dgm:pt modelId="{775C29B6-BDFC-4738-8932-69071918B058}">
      <dgm:prSet custT="1"/>
      <dgm:spPr>
        <a:solidFill>
          <a:schemeClr val="bg1"/>
        </a:solidFill>
      </dgm:spPr>
      <dgm:t>
        <a:bodyPr/>
        <a:lstStyle/>
        <a:p>
          <a:pPr algn="l"/>
          <a:r>
            <a:rPr lang="en-US" sz="1400" dirty="0">
              <a:solidFill>
                <a:schemeClr val="tx1"/>
              </a:solidFill>
            </a:rPr>
            <a:t>Quasi-experimental mixed methods study: N = 62 AI/AN faculty of US health professions schools 2017-18 </a:t>
          </a:r>
        </a:p>
      </dgm:t>
    </dgm:pt>
    <dgm:pt modelId="{21FF2841-75A6-4F66-9233-0ED9EC48AF93}" type="parTrans" cxnId="{66112248-59C3-4EAA-AFAE-2AE0BADE5F6C}">
      <dgm:prSet/>
      <dgm:spPr/>
      <dgm:t>
        <a:bodyPr/>
        <a:lstStyle/>
        <a:p>
          <a:endParaRPr lang="en-US"/>
        </a:p>
      </dgm:t>
    </dgm:pt>
    <dgm:pt modelId="{AD586CBC-2EB3-4A55-8DFA-8865170BA26C}" type="sibTrans" cxnId="{66112248-59C3-4EAA-AFAE-2AE0BADE5F6C}">
      <dgm:prSet/>
      <dgm:spPr/>
      <dgm:t>
        <a:bodyPr/>
        <a:lstStyle/>
        <a:p>
          <a:endParaRPr lang="en-US"/>
        </a:p>
      </dgm:t>
    </dgm:pt>
    <dgm:pt modelId="{70261824-F613-469F-ACE2-9AD426E0BDCB}">
      <dgm:prSet custT="1"/>
      <dgm:spPr>
        <a:solidFill>
          <a:schemeClr val="bg1"/>
        </a:solidFill>
      </dgm:spPr>
      <dgm:t>
        <a:bodyPr/>
        <a:lstStyle/>
        <a:p>
          <a:pPr algn="l"/>
          <a:r>
            <a:rPr lang="en-US" sz="1400" dirty="0">
              <a:solidFill>
                <a:schemeClr val="tx1"/>
              </a:solidFill>
            </a:rPr>
            <a:t>22-item Diversity and Engagement Survey (DES): only significant change post-session to 1 year was "Respect", M 3.42 (SD = 0.77) to 3.76 (SD = 0.67), p = .05 </a:t>
          </a:r>
        </a:p>
      </dgm:t>
    </dgm:pt>
    <dgm:pt modelId="{B1777000-62A0-48E8-9E81-803F148C12BA}" type="parTrans" cxnId="{85FDC2F2-FBF0-47E9-9316-87DC01CCF222}">
      <dgm:prSet/>
      <dgm:spPr/>
      <dgm:t>
        <a:bodyPr/>
        <a:lstStyle/>
        <a:p>
          <a:endParaRPr lang="en-US"/>
        </a:p>
      </dgm:t>
    </dgm:pt>
    <dgm:pt modelId="{475F82BF-273B-4854-823D-8B9154F4CDAD}" type="sibTrans" cxnId="{85FDC2F2-FBF0-47E9-9316-87DC01CCF222}">
      <dgm:prSet/>
      <dgm:spPr/>
      <dgm:t>
        <a:bodyPr/>
        <a:lstStyle/>
        <a:p>
          <a:endParaRPr lang="en-US"/>
        </a:p>
      </dgm:t>
    </dgm:pt>
    <dgm:pt modelId="{CD3468C4-2431-453D-886C-959122EE10F8}">
      <dgm:prSet custT="1"/>
      <dgm:spPr>
        <a:solidFill>
          <a:srgbClr val="B69024"/>
        </a:solidFill>
        <a:ln>
          <a:solidFill>
            <a:schemeClr val="tx1"/>
          </a:solidFill>
        </a:ln>
      </dgm:spPr>
      <dgm:t>
        <a:bodyPr/>
        <a:lstStyle/>
        <a:p>
          <a:r>
            <a:rPr lang="en-US" sz="2100" dirty="0">
              <a:solidFill>
                <a:schemeClr val="bg1"/>
              </a:solidFill>
            </a:rPr>
            <a:t>TRANSCENDS</a:t>
          </a:r>
        </a:p>
        <a:p>
          <a:r>
            <a:rPr lang="en-US" sz="1400" dirty="0">
              <a:solidFill>
                <a:schemeClr val="bg1"/>
              </a:solidFill>
            </a:rPr>
            <a:t>(Tagge, 2021)</a:t>
          </a:r>
        </a:p>
      </dgm:t>
    </dgm:pt>
    <dgm:pt modelId="{995CB2C1-26F9-4D25-83E5-D5F970F9DC51}" type="parTrans" cxnId="{F5D76C68-0034-45ED-8BEA-F9CE8FCD4066}">
      <dgm:prSet/>
      <dgm:spPr/>
      <dgm:t>
        <a:bodyPr/>
        <a:lstStyle/>
        <a:p>
          <a:endParaRPr lang="en-US"/>
        </a:p>
      </dgm:t>
    </dgm:pt>
    <dgm:pt modelId="{17099B4A-212D-48E1-9682-8562065FD3A6}" type="sibTrans" cxnId="{F5D76C68-0034-45ED-8BEA-F9CE8FCD4066}">
      <dgm:prSet/>
      <dgm:spPr/>
      <dgm:t>
        <a:bodyPr/>
        <a:lstStyle/>
        <a:p>
          <a:endParaRPr lang="en-US"/>
        </a:p>
      </dgm:t>
    </dgm:pt>
    <dgm:pt modelId="{C61916A3-386D-4934-8B87-A4FE41CB920F}">
      <dgm:prSet custT="1"/>
      <dgm:spPr>
        <a:solidFill>
          <a:schemeClr val="bg1"/>
        </a:solidFill>
      </dgm:spPr>
      <dgm:t>
        <a:bodyPr/>
        <a:lstStyle/>
        <a:p>
          <a:pPr algn="l"/>
          <a:r>
            <a:rPr lang="en-US" sz="1400" dirty="0">
              <a:solidFill>
                <a:schemeClr val="tx1"/>
              </a:solidFill>
              <a:cs typeface="Calibri"/>
            </a:rPr>
            <a:t>23 scholars: 14 Hispanic/Latinx; 7 Black/African American/1 Asian; 1 biracial; 46 mentors</a:t>
          </a:r>
        </a:p>
      </dgm:t>
    </dgm:pt>
    <dgm:pt modelId="{16FAA90E-EAE2-4EBC-A36D-AAF43C875F6B}" type="parTrans" cxnId="{5C5042A4-7E60-43D1-8E73-7EF323E5383A}">
      <dgm:prSet/>
      <dgm:spPr/>
      <dgm:t>
        <a:bodyPr/>
        <a:lstStyle/>
        <a:p>
          <a:endParaRPr lang="en-US"/>
        </a:p>
      </dgm:t>
    </dgm:pt>
    <dgm:pt modelId="{5FDC17A9-97BE-4744-BD03-1BA4FC6DE15A}" type="sibTrans" cxnId="{5C5042A4-7E60-43D1-8E73-7EF323E5383A}">
      <dgm:prSet/>
      <dgm:spPr/>
      <dgm:t>
        <a:bodyPr/>
        <a:lstStyle/>
        <a:p>
          <a:endParaRPr lang="en-US"/>
        </a:p>
      </dgm:t>
    </dgm:pt>
    <dgm:pt modelId="{11ABBA56-9525-4228-B02C-E219351E4597}">
      <dgm:prSet custT="1"/>
      <dgm:spPr>
        <a:solidFill>
          <a:schemeClr val="bg1"/>
        </a:solidFill>
      </dgm:spPr>
      <dgm:t>
        <a:bodyPr/>
        <a:lstStyle/>
        <a:p>
          <a:pPr algn="l"/>
          <a:r>
            <a:rPr lang="en-US" sz="1400" dirty="0">
              <a:solidFill>
                <a:schemeClr val="tx1"/>
              </a:solidFill>
            </a:rPr>
            <a:t>Across all cohorts, the scholars averaged 7.8 total scientific publications each (almost 2 publications per year per mentee)</a:t>
          </a:r>
        </a:p>
      </dgm:t>
    </dgm:pt>
    <dgm:pt modelId="{83523615-1D6B-4125-AA80-4E3A276352E7}" type="parTrans" cxnId="{8DCD46D5-D2F7-4781-8012-5D525961C9FB}">
      <dgm:prSet/>
      <dgm:spPr/>
      <dgm:t>
        <a:bodyPr/>
        <a:lstStyle/>
        <a:p>
          <a:endParaRPr lang="en-US"/>
        </a:p>
      </dgm:t>
    </dgm:pt>
    <dgm:pt modelId="{C57B8D94-196E-4355-83BB-5EBCAB362A3B}" type="sibTrans" cxnId="{8DCD46D5-D2F7-4781-8012-5D525961C9FB}">
      <dgm:prSet/>
      <dgm:spPr/>
      <dgm:t>
        <a:bodyPr/>
        <a:lstStyle/>
        <a:p>
          <a:endParaRPr lang="en-US"/>
        </a:p>
      </dgm:t>
    </dgm:pt>
    <dgm:pt modelId="{12DD8651-2365-4576-B79D-6798F3F559CB}">
      <dgm:prSet custT="1"/>
      <dgm:spPr>
        <a:solidFill>
          <a:schemeClr val="bg1"/>
        </a:solidFill>
      </dgm:spPr>
      <dgm:t>
        <a:bodyPr/>
        <a:lstStyle/>
        <a:p>
          <a:pPr algn="l"/>
          <a:r>
            <a:rPr lang="en-US" sz="1400" dirty="0">
              <a:solidFill>
                <a:schemeClr val="tx1"/>
              </a:solidFill>
            </a:rPr>
            <a:t>Career development program for URM junior faculty and post-residency fellows in academic neurology. Monthly webinars; American Academy of Neurology meeting activities; opportunities for research, feedback, networking</a:t>
          </a:r>
        </a:p>
      </dgm:t>
    </dgm:pt>
    <dgm:pt modelId="{0987C83F-9539-48CC-BD69-8AED4CB2C114}" type="sibTrans" cxnId="{506E1072-A228-4C89-9BC4-A058DC73BFF5}">
      <dgm:prSet/>
      <dgm:spPr/>
      <dgm:t>
        <a:bodyPr/>
        <a:lstStyle/>
        <a:p>
          <a:endParaRPr lang="en-US"/>
        </a:p>
      </dgm:t>
    </dgm:pt>
    <dgm:pt modelId="{72E2E4D5-F94B-480F-9BEE-80246E926914}" type="parTrans" cxnId="{506E1072-A228-4C89-9BC4-A058DC73BFF5}">
      <dgm:prSet/>
      <dgm:spPr/>
      <dgm:t>
        <a:bodyPr/>
        <a:lstStyle/>
        <a:p>
          <a:endParaRPr lang="en-US"/>
        </a:p>
      </dgm:t>
    </dgm:pt>
    <dgm:pt modelId="{10F6F792-5551-4EFC-ADCF-41ABEC683B50}">
      <dgm:prSet custT="1"/>
      <dgm:spPr>
        <a:solidFill>
          <a:schemeClr val="bg1"/>
        </a:solidFill>
      </dgm:spPr>
      <dgm:t>
        <a:bodyPr/>
        <a:lstStyle/>
        <a:p>
          <a:pPr algn="l"/>
          <a:r>
            <a:rPr lang="en-US" sz="1400" dirty="0">
              <a:solidFill>
                <a:schemeClr val="tx1"/>
              </a:solidFill>
              <a:cs typeface="Calibri"/>
            </a:rPr>
            <a:t>54 graduate students in 10-week program, Atlanta or Baltimore, on infectious disease research. Only half received M3 mentorship (individual development plan and research accountability groups)</a:t>
          </a:r>
          <a:endParaRPr lang="en-US" sz="1400" dirty="0">
            <a:solidFill>
              <a:schemeClr val="tx1"/>
            </a:solidFill>
          </a:endParaRPr>
        </a:p>
      </dgm:t>
    </dgm:pt>
    <dgm:pt modelId="{8B189D95-DC63-4783-B96B-1BB696BCC49E}" type="parTrans" cxnId="{071BBEA1-3E92-42B8-AD86-F7450F4A5329}">
      <dgm:prSet/>
      <dgm:spPr/>
      <dgm:t>
        <a:bodyPr/>
        <a:lstStyle/>
        <a:p>
          <a:endParaRPr lang="en-US"/>
        </a:p>
      </dgm:t>
    </dgm:pt>
    <dgm:pt modelId="{E30A5575-1734-4D3F-8D93-C9F4CC5E8A57}" type="sibTrans" cxnId="{071BBEA1-3E92-42B8-AD86-F7450F4A5329}">
      <dgm:prSet/>
      <dgm:spPr/>
      <dgm:t>
        <a:bodyPr/>
        <a:lstStyle/>
        <a:p>
          <a:endParaRPr lang="en-US"/>
        </a:p>
      </dgm:t>
    </dgm:pt>
    <dgm:pt modelId="{C31055CA-4819-4B61-892F-4217EB4666D9}">
      <dgm:prSet custT="1"/>
      <dgm:spPr>
        <a:solidFill>
          <a:schemeClr val="bg1"/>
        </a:solidFill>
      </dgm:spPr>
      <dgm:t>
        <a:bodyPr/>
        <a:lstStyle/>
        <a:p>
          <a:pPr algn="l"/>
          <a:r>
            <a:rPr lang="en-US" sz="1400" dirty="0">
              <a:solidFill>
                <a:schemeClr val="tx1"/>
              </a:solidFill>
            </a:rPr>
            <a:t>Abstract submission to conferences increased from a low of 46.2% in 2012 to 80% in 2014 (figure in article)</a:t>
          </a:r>
        </a:p>
      </dgm:t>
    </dgm:pt>
    <dgm:pt modelId="{F37DCC07-3EF7-4D23-9101-DE4EF73D1784}" type="parTrans" cxnId="{99CB2D79-1D0B-4002-9CF4-201240FDE8AD}">
      <dgm:prSet/>
      <dgm:spPr/>
      <dgm:t>
        <a:bodyPr/>
        <a:lstStyle/>
        <a:p>
          <a:endParaRPr lang="en-US"/>
        </a:p>
      </dgm:t>
    </dgm:pt>
    <dgm:pt modelId="{402C1A1B-7678-4AAF-8780-74F9A8874349}" type="sibTrans" cxnId="{99CB2D79-1D0B-4002-9CF4-201240FDE8AD}">
      <dgm:prSet/>
      <dgm:spPr/>
      <dgm:t>
        <a:bodyPr/>
        <a:lstStyle/>
        <a:p>
          <a:endParaRPr lang="en-US"/>
        </a:p>
      </dgm:t>
    </dgm:pt>
    <dgm:pt modelId="{EE1EDAC9-427A-4CB3-BC1F-611593E56D80}">
      <dgm:prSet custT="1"/>
      <dgm:spPr>
        <a:solidFill>
          <a:schemeClr val="bg1"/>
        </a:solidFill>
      </dgm:spPr>
      <dgm:t>
        <a:bodyPr/>
        <a:lstStyle/>
        <a:p>
          <a:pPr algn="l"/>
          <a:r>
            <a:rPr lang="en-US" sz="1400" dirty="0">
              <a:solidFill>
                <a:schemeClr val="tx1"/>
              </a:solidFill>
            </a:rPr>
            <a:t>Only Ferguson Fellows who received M3 showed significant increases in transformational leadership characteristics (p &lt; .01). Plus 3.9 higher odds (p &lt; .05) of submitting research to a national scientific meeting</a:t>
          </a:r>
        </a:p>
      </dgm:t>
    </dgm:pt>
    <dgm:pt modelId="{91E46C45-D458-4AF6-956B-A16D3BF92973}" type="parTrans" cxnId="{437CF628-3CC9-4D65-BB7D-DB86482BA4C6}">
      <dgm:prSet/>
      <dgm:spPr/>
      <dgm:t>
        <a:bodyPr/>
        <a:lstStyle/>
        <a:p>
          <a:endParaRPr lang="en-US"/>
        </a:p>
      </dgm:t>
    </dgm:pt>
    <dgm:pt modelId="{FB53301A-54FC-41AC-95EC-5B251461B262}" type="sibTrans" cxnId="{437CF628-3CC9-4D65-BB7D-DB86482BA4C6}">
      <dgm:prSet/>
      <dgm:spPr/>
      <dgm:t>
        <a:bodyPr/>
        <a:lstStyle/>
        <a:p>
          <a:endParaRPr lang="en-US"/>
        </a:p>
      </dgm:t>
    </dgm:pt>
    <dgm:pt modelId="{4C47BD82-C99F-4C6F-87A4-AD0F07689E06}" type="pres">
      <dgm:prSet presAssocID="{E589CF24-8371-4D4D-B5B6-0B3287C823C1}" presName="theList" presStyleCnt="0">
        <dgm:presLayoutVars>
          <dgm:dir/>
          <dgm:animLvl val="lvl"/>
          <dgm:resizeHandles val="exact"/>
        </dgm:presLayoutVars>
      </dgm:prSet>
      <dgm:spPr/>
    </dgm:pt>
    <dgm:pt modelId="{E621788B-5CA6-4422-8AE3-9241F24BE4D6}" type="pres">
      <dgm:prSet presAssocID="{EA9B1260-0B3C-4082-A190-9D0366AF1F1B}" presName="compNode" presStyleCnt="0"/>
      <dgm:spPr/>
    </dgm:pt>
    <dgm:pt modelId="{0CC565CB-9B5F-42C8-977A-FDDBFFFC109A}" type="pres">
      <dgm:prSet presAssocID="{EA9B1260-0B3C-4082-A190-9D0366AF1F1B}" presName="aNode" presStyleLbl="bgShp" presStyleIdx="0" presStyleCnt="3"/>
      <dgm:spPr/>
    </dgm:pt>
    <dgm:pt modelId="{02984CA0-1415-4E59-A110-48C0600803F7}" type="pres">
      <dgm:prSet presAssocID="{EA9B1260-0B3C-4082-A190-9D0366AF1F1B}" presName="textNode" presStyleLbl="bgShp" presStyleIdx="0" presStyleCnt="3"/>
      <dgm:spPr/>
    </dgm:pt>
    <dgm:pt modelId="{94FA9E37-FC8F-4C74-B041-2F3DDCC949A0}" type="pres">
      <dgm:prSet presAssocID="{EA9B1260-0B3C-4082-A190-9D0366AF1F1B}" presName="compChildNode" presStyleCnt="0"/>
      <dgm:spPr/>
    </dgm:pt>
    <dgm:pt modelId="{0EDA481C-69EB-45EC-B894-DA422EF35673}" type="pres">
      <dgm:prSet presAssocID="{EA9B1260-0B3C-4082-A190-9D0366AF1F1B}" presName="theInnerList" presStyleCnt="0"/>
      <dgm:spPr/>
    </dgm:pt>
    <dgm:pt modelId="{5053412A-6B1B-493D-AC85-875AB73DFE6C}" type="pres">
      <dgm:prSet presAssocID="{589D4284-E70B-4589-98EB-198F3AD79715}" presName="childNode" presStyleLbl="node1" presStyleIdx="0" presStyleCnt="9" custScaleX="108134" custScaleY="156003" custLinFactY="-10656" custLinFactNeighborX="-450" custLinFactNeighborY="-100000">
        <dgm:presLayoutVars>
          <dgm:bulletEnabled val="1"/>
        </dgm:presLayoutVars>
      </dgm:prSet>
      <dgm:spPr/>
    </dgm:pt>
    <dgm:pt modelId="{BD3C32B9-E409-4C0C-9F34-45955C2D4627}" type="pres">
      <dgm:prSet presAssocID="{589D4284-E70B-4589-98EB-198F3AD79715}" presName="aSpace2" presStyleCnt="0"/>
      <dgm:spPr/>
    </dgm:pt>
    <dgm:pt modelId="{CD16E78A-A881-43BF-98D8-A207EDC5FE29}" type="pres">
      <dgm:prSet presAssocID="{775C29B6-BDFC-4738-8932-69071918B058}" presName="childNode" presStyleLbl="node1" presStyleIdx="1" presStyleCnt="9" custScaleX="109932" custScaleY="158961" custLinFactNeighborX="-556" custLinFactNeighborY="-57242">
        <dgm:presLayoutVars>
          <dgm:bulletEnabled val="1"/>
        </dgm:presLayoutVars>
      </dgm:prSet>
      <dgm:spPr/>
    </dgm:pt>
    <dgm:pt modelId="{76002A41-8329-48B3-A060-84511107A5A1}" type="pres">
      <dgm:prSet presAssocID="{775C29B6-BDFC-4738-8932-69071918B058}" presName="aSpace2" presStyleCnt="0"/>
      <dgm:spPr/>
    </dgm:pt>
    <dgm:pt modelId="{4ABB429D-06E1-46B1-8EC3-F1BD0EC5C0AA}" type="pres">
      <dgm:prSet presAssocID="{70261824-F613-469F-ACE2-9AD426E0BDCB}" presName="childNode" presStyleLbl="node1" presStyleIdx="2" presStyleCnt="9" custScaleX="114759" custScaleY="176540">
        <dgm:presLayoutVars>
          <dgm:bulletEnabled val="1"/>
        </dgm:presLayoutVars>
      </dgm:prSet>
      <dgm:spPr/>
    </dgm:pt>
    <dgm:pt modelId="{6FE5D217-905C-48C6-B842-8FB00F7F863F}" type="pres">
      <dgm:prSet presAssocID="{EA9B1260-0B3C-4082-A190-9D0366AF1F1B}" presName="aSpace" presStyleCnt="0"/>
      <dgm:spPr/>
    </dgm:pt>
    <dgm:pt modelId="{5111BEB6-5CB6-4580-81A7-C83A63E4EB5F}" type="pres">
      <dgm:prSet presAssocID="{CD3468C4-2431-453D-886C-959122EE10F8}" presName="compNode" presStyleCnt="0"/>
      <dgm:spPr/>
    </dgm:pt>
    <dgm:pt modelId="{C47448EA-DB6F-4662-9FEC-69FBC92DFD4D}" type="pres">
      <dgm:prSet presAssocID="{CD3468C4-2431-453D-886C-959122EE10F8}" presName="aNode" presStyleLbl="bgShp" presStyleIdx="1" presStyleCnt="3" custLinFactNeighborX="-697" custLinFactNeighborY="346"/>
      <dgm:spPr/>
    </dgm:pt>
    <dgm:pt modelId="{8639B9EB-0729-472A-99F1-886787159652}" type="pres">
      <dgm:prSet presAssocID="{CD3468C4-2431-453D-886C-959122EE10F8}" presName="textNode" presStyleLbl="bgShp" presStyleIdx="1" presStyleCnt="3"/>
      <dgm:spPr/>
    </dgm:pt>
    <dgm:pt modelId="{BCE9D476-92A8-4665-8B90-9FC6F9A45204}" type="pres">
      <dgm:prSet presAssocID="{CD3468C4-2431-453D-886C-959122EE10F8}" presName="compChildNode" presStyleCnt="0"/>
      <dgm:spPr/>
    </dgm:pt>
    <dgm:pt modelId="{A7989EB8-AB92-4DAD-825D-62AB4FCD0BD1}" type="pres">
      <dgm:prSet presAssocID="{CD3468C4-2431-453D-886C-959122EE10F8}" presName="theInnerList" presStyleCnt="0"/>
      <dgm:spPr/>
    </dgm:pt>
    <dgm:pt modelId="{1AF5C239-6DFC-4F9D-9D42-E8B8101F4EEA}" type="pres">
      <dgm:prSet presAssocID="{12DD8651-2365-4576-B79D-6798F3F559CB}" presName="childNode" presStyleLbl="node1" presStyleIdx="3" presStyleCnt="9" custScaleX="115453" custScaleY="334376" custLinFactY="-25091" custLinFactNeighborX="644" custLinFactNeighborY="-100000">
        <dgm:presLayoutVars>
          <dgm:bulletEnabled val="1"/>
        </dgm:presLayoutVars>
      </dgm:prSet>
      <dgm:spPr/>
    </dgm:pt>
    <dgm:pt modelId="{827A3F2A-0F69-475C-820E-2DAB0542FFBD}" type="pres">
      <dgm:prSet presAssocID="{12DD8651-2365-4576-B79D-6798F3F559CB}" presName="aSpace2" presStyleCnt="0"/>
      <dgm:spPr/>
    </dgm:pt>
    <dgm:pt modelId="{553B7A90-0AFD-4E88-8118-72170A2D871F}" type="pres">
      <dgm:prSet presAssocID="{C61916A3-386D-4934-8B87-A4FE41CB920F}" presName="childNode" presStyleLbl="node1" presStyleIdx="4" presStyleCnt="9" custScaleX="115453" custScaleY="150381" custLinFactNeighborX="129" custLinFactNeighborY="-55730">
        <dgm:presLayoutVars>
          <dgm:bulletEnabled val="1"/>
        </dgm:presLayoutVars>
      </dgm:prSet>
      <dgm:spPr/>
    </dgm:pt>
    <dgm:pt modelId="{2E6FD35F-0CFE-4E1F-91D7-04AFDB0E7903}" type="pres">
      <dgm:prSet presAssocID="{C61916A3-386D-4934-8B87-A4FE41CB920F}" presName="aSpace2" presStyleCnt="0"/>
      <dgm:spPr/>
    </dgm:pt>
    <dgm:pt modelId="{E6B5ACEB-E1C3-4352-AF4F-7A4267F73994}" type="pres">
      <dgm:prSet presAssocID="{11ABBA56-9525-4228-B02C-E219351E4597}" presName="childNode" presStyleLbl="node1" presStyleIdx="5" presStyleCnt="9" custScaleX="113667" custScaleY="207336" custLinFactNeighborX="-249" custLinFactNeighborY="68926">
        <dgm:presLayoutVars>
          <dgm:bulletEnabled val="1"/>
        </dgm:presLayoutVars>
      </dgm:prSet>
      <dgm:spPr/>
    </dgm:pt>
    <dgm:pt modelId="{96B5DB80-B782-482B-A899-F4AC13E71F6F}" type="pres">
      <dgm:prSet presAssocID="{CD3468C4-2431-453D-886C-959122EE10F8}" presName="aSpace" presStyleCnt="0"/>
      <dgm:spPr/>
    </dgm:pt>
    <dgm:pt modelId="{55CB53D8-3D60-4253-B287-C25704258117}" type="pres">
      <dgm:prSet presAssocID="{6710E956-DE65-4A8C-ACFB-22C44778FEE7}" presName="compNode" presStyleCnt="0"/>
      <dgm:spPr/>
    </dgm:pt>
    <dgm:pt modelId="{4A05710C-ECEF-41E2-9DC4-7E8347E64B14}" type="pres">
      <dgm:prSet presAssocID="{6710E956-DE65-4A8C-ACFB-22C44778FEE7}" presName="aNode" presStyleLbl="bgShp" presStyleIdx="2" presStyleCnt="3" custLinFactNeighborX="554" custLinFactNeighborY="-2006"/>
      <dgm:spPr/>
    </dgm:pt>
    <dgm:pt modelId="{0CD8E9C6-986D-4C33-9FD0-09BBE72BA148}" type="pres">
      <dgm:prSet presAssocID="{6710E956-DE65-4A8C-ACFB-22C44778FEE7}" presName="textNode" presStyleLbl="bgShp" presStyleIdx="2" presStyleCnt="3"/>
      <dgm:spPr/>
    </dgm:pt>
    <dgm:pt modelId="{D725BC47-1CFF-41D3-B9B2-BE0A46E0039A}" type="pres">
      <dgm:prSet presAssocID="{6710E956-DE65-4A8C-ACFB-22C44778FEE7}" presName="compChildNode" presStyleCnt="0"/>
      <dgm:spPr/>
    </dgm:pt>
    <dgm:pt modelId="{70914B3B-6FC2-402A-A982-A8E40E5A8AD3}" type="pres">
      <dgm:prSet presAssocID="{6710E956-DE65-4A8C-ACFB-22C44778FEE7}" presName="theInnerList" presStyleCnt="0"/>
      <dgm:spPr/>
    </dgm:pt>
    <dgm:pt modelId="{8DC045E0-8E1A-473D-946F-C01E43E5E2C8}" type="pres">
      <dgm:prSet presAssocID="{10F6F792-5551-4EFC-ADCF-41ABEC683B50}" presName="childNode" presStyleLbl="node1" presStyleIdx="6" presStyleCnt="9" custScaleX="117205" custScaleY="1670815" custLinFactY="-200000" custLinFactNeighborX="1340" custLinFactNeighborY="-228407">
        <dgm:presLayoutVars>
          <dgm:bulletEnabled val="1"/>
        </dgm:presLayoutVars>
      </dgm:prSet>
      <dgm:spPr/>
    </dgm:pt>
    <dgm:pt modelId="{6D95F570-131F-4A7A-860C-4F9B2D7CCFBC}" type="pres">
      <dgm:prSet presAssocID="{10F6F792-5551-4EFC-ADCF-41ABEC683B50}" presName="aSpace2" presStyleCnt="0"/>
      <dgm:spPr/>
    </dgm:pt>
    <dgm:pt modelId="{00108292-8FA4-4F8F-AB13-39D559DEBAE0}" type="pres">
      <dgm:prSet presAssocID="{C31055CA-4819-4B61-892F-4217EB4666D9}" presName="childNode" presStyleLbl="node1" presStyleIdx="7" presStyleCnt="9" custScaleX="118822" custScaleY="818034" custLinFactY="-81253" custLinFactNeighborX="792" custLinFactNeighborY="-100000">
        <dgm:presLayoutVars>
          <dgm:bulletEnabled val="1"/>
        </dgm:presLayoutVars>
      </dgm:prSet>
      <dgm:spPr/>
    </dgm:pt>
    <dgm:pt modelId="{9C6DBACB-C070-42F2-9C47-C22DA7DFA7CD}" type="pres">
      <dgm:prSet presAssocID="{C31055CA-4819-4B61-892F-4217EB4666D9}" presName="aSpace2" presStyleCnt="0"/>
      <dgm:spPr/>
    </dgm:pt>
    <dgm:pt modelId="{9841FEA9-3609-4753-ACF7-C37D9A8F45AF}" type="pres">
      <dgm:prSet presAssocID="{EE1EDAC9-427A-4CB3-BC1F-611593E56D80}" presName="childNode" presStyleLbl="node1" presStyleIdx="8" presStyleCnt="9" custScaleX="117978" custScaleY="1621459" custLinFactY="13478" custLinFactNeighborX="879" custLinFactNeighborY="100000">
        <dgm:presLayoutVars>
          <dgm:bulletEnabled val="1"/>
        </dgm:presLayoutVars>
      </dgm:prSet>
      <dgm:spPr/>
    </dgm:pt>
  </dgm:ptLst>
  <dgm:cxnLst>
    <dgm:cxn modelId="{23B26715-2DF1-4544-A112-8AFA8B2D4979}" srcId="{E589CF24-8371-4D4D-B5B6-0B3287C823C1}" destId="{6710E956-DE65-4A8C-ACFB-22C44778FEE7}" srcOrd="2" destOrd="0" parTransId="{3F429DEA-B415-4E49-86CA-4E84A8008C1E}" sibTransId="{1959D010-CC1E-47DE-B3CE-EC8A100E9622}"/>
    <dgm:cxn modelId="{8356751E-A795-4C16-9EBC-FD30C105B947}" type="presOf" srcId="{10F6F792-5551-4EFC-ADCF-41ABEC683B50}" destId="{8DC045E0-8E1A-473D-946F-C01E43E5E2C8}" srcOrd="0" destOrd="0" presId="urn:microsoft.com/office/officeart/2005/8/layout/lProcess2"/>
    <dgm:cxn modelId="{437CF628-3CC9-4D65-BB7D-DB86482BA4C6}" srcId="{6710E956-DE65-4A8C-ACFB-22C44778FEE7}" destId="{EE1EDAC9-427A-4CB3-BC1F-611593E56D80}" srcOrd="2" destOrd="0" parTransId="{91E46C45-D458-4AF6-956B-A16D3BF92973}" sibTransId="{FB53301A-54FC-41AC-95EC-5B251461B262}"/>
    <dgm:cxn modelId="{8E6B9D3A-74CD-4821-AF69-0DC8313EE4A1}" type="presOf" srcId="{CD3468C4-2431-453D-886C-959122EE10F8}" destId="{8639B9EB-0729-472A-99F1-886787159652}" srcOrd="1" destOrd="0" presId="urn:microsoft.com/office/officeart/2005/8/layout/lProcess2"/>
    <dgm:cxn modelId="{C3D4DD5B-5020-4F3F-AD32-11E2377D0FA7}" type="presOf" srcId="{12DD8651-2365-4576-B79D-6798F3F559CB}" destId="{1AF5C239-6DFC-4F9D-9D42-E8B8101F4EEA}" srcOrd="0" destOrd="0" presId="urn:microsoft.com/office/officeart/2005/8/layout/lProcess2"/>
    <dgm:cxn modelId="{8FDFC160-5FAE-4A17-8B2C-B2F126446EBE}" type="presOf" srcId="{EE1EDAC9-427A-4CB3-BC1F-611593E56D80}" destId="{9841FEA9-3609-4753-ACF7-C37D9A8F45AF}" srcOrd="0" destOrd="0" presId="urn:microsoft.com/office/officeart/2005/8/layout/lProcess2"/>
    <dgm:cxn modelId="{DAE38B43-1D59-4866-8775-85B850AB0868}" type="presOf" srcId="{C31055CA-4819-4B61-892F-4217EB4666D9}" destId="{00108292-8FA4-4F8F-AB13-39D559DEBAE0}" srcOrd="0" destOrd="0" presId="urn:microsoft.com/office/officeart/2005/8/layout/lProcess2"/>
    <dgm:cxn modelId="{66112248-59C3-4EAA-AFAE-2AE0BADE5F6C}" srcId="{EA9B1260-0B3C-4082-A190-9D0366AF1F1B}" destId="{775C29B6-BDFC-4738-8932-69071918B058}" srcOrd="1" destOrd="0" parTransId="{21FF2841-75A6-4F66-9233-0ED9EC48AF93}" sibTransId="{AD586CBC-2EB3-4A55-8DFA-8865170BA26C}"/>
    <dgm:cxn modelId="{F5D76C68-0034-45ED-8BEA-F9CE8FCD4066}" srcId="{E589CF24-8371-4D4D-B5B6-0B3287C823C1}" destId="{CD3468C4-2431-453D-886C-959122EE10F8}" srcOrd="1" destOrd="0" parTransId="{995CB2C1-26F9-4D25-83E5-D5F970F9DC51}" sibTransId="{17099B4A-212D-48E1-9682-8562065FD3A6}"/>
    <dgm:cxn modelId="{5638864E-D758-4C09-B061-4E7853264B1B}" type="presOf" srcId="{775C29B6-BDFC-4738-8932-69071918B058}" destId="{CD16E78A-A881-43BF-98D8-A207EDC5FE29}" srcOrd="0" destOrd="0" presId="urn:microsoft.com/office/officeart/2005/8/layout/lProcess2"/>
    <dgm:cxn modelId="{18ACE071-DB28-4CFA-9F6A-66E3FC5A6113}" type="presOf" srcId="{11ABBA56-9525-4228-B02C-E219351E4597}" destId="{E6B5ACEB-E1C3-4352-AF4F-7A4267F73994}" srcOrd="0" destOrd="0" presId="urn:microsoft.com/office/officeart/2005/8/layout/lProcess2"/>
    <dgm:cxn modelId="{506E1072-A228-4C89-9BC4-A058DC73BFF5}" srcId="{CD3468C4-2431-453D-886C-959122EE10F8}" destId="{12DD8651-2365-4576-B79D-6798F3F559CB}" srcOrd="0" destOrd="0" parTransId="{72E2E4D5-F94B-480F-9BEE-80246E926914}" sibTransId="{0987C83F-9539-48CC-BD69-8AED4CB2C114}"/>
    <dgm:cxn modelId="{120D9758-A756-4B1E-ACFE-AD300DA82875}" type="presOf" srcId="{6710E956-DE65-4A8C-ACFB-22C44778FEE7}" destId="{4A05710C-ECEF-41E2-9DC4-7E8347E64B14}" srcOrd="0" destOrd="0" presId="urn:microsoft.com/office/officeart/2005/8/layout/lProcess2"/>
    <dgm:cxn modelId="{99CB2D79-1D0B-4002-9CF4-201240FDE8AD}" srcId="{6710E956-DE65-4A8C-ACFB-22C44778FEE7}" destId="{C31055CA-4819-4B61-892F-4217EB4666D9}" srcOrd="1" destOrd="0" parTransId="{F37DCC07-3EF7-4D23-9101-DE4EF73D1784}" sibTransId="{402C1A1B-7678-4AAF-8780-74F9A8874349}"/>
    <dgm:cxn modelId="{734E1D8F-49C0-4F73-AEF4-5958BF3563A8}" srcId="{E589CF24-8371-4D4D-B5B6-0B3287C823C1}" destId="{EA9B1260-0B3C-4082-A190-9D0366AF1F1B}" srcOrd="0" destOrd="0" parTransId="{390831D1-22B8-49A4-AEAC-1F9D0A50986D}" sibTransId="{30356836-95DB-42E1-9728-CAE4804E8D5F}"/>
    <dgm:cxn modelId="{52FB3D91-B2E1-4D19-B9AA-D1C9E0AC2045}" type="presOf" srcId="{C61916A3-386D-4934-8B87-A4FE41CB920F}" destId="{553B7A90-0AFD-4E88-8118-72170A2D871F}" srcOrd="0" destOrd="0" presId="urn:microsoft.com/office/officeart/2005/8/layout/lProcess2"/>
    <dgm:cxn modelId="{071BBEA1-3E92-42B8-AD86-F7450F4A5329}" srcId="{6710E956-DE65-4A8C-ACFB-22C44778FEE7}" destId="{10F6F792-5551-4EFC-ADCF-41ABEC683B50}" srcOrd="0" destOrd="0" parTransId="{8B189D95-DC63-4783-B96B-1BB696BCC49E}" sibTransId="{E30A5575-1734-4D3F-8D93-C9F4CC5E8A57}"/>
    <dgm:cxn modelId="{F92D05A2-D7F2-447E-BE50-C4FEABB3700E}" type="presOf" srcId="{EA9B1260-0B3C-4082-A190-9D0366AF1F1B}" destId="{0CC565CB-9B5F-42C8-977A-FDDBFFFC109A}" srcOrd="0" destOrd="0" presId="urn:microsoft.com/office/officeart/2005/8/layout/lProcess2"/>
    <dgm:cxn modelId="{5C5042A4-7E60-43D1-8E73-7EF323E5383A}" srcId="{CD3468C4-2431-453D-886C-959122EE10F8}" destId="{C61916A3-386D-4934-8B87-A4FE41CB920F}" srcOrd="1" destOrd="0" parTransId="{16FAA90E-EAE2-4EBC-A36D-AAF43C875F6B}" sibTransId="{5FDC17A9-97BE-4744-BD03-1BA4FC6DE15A}"/>
    <dgm:cxn modelId="{15E9DFB5-CB02-4CB7-8DF7-CD3322B0B7A4}" type="presOf" srcId="{70261824-F613-469F-ACE2-9AD426E0BDCB}" destId="{4ABB429D-06E1-46B1-8EC3-F1BD0EC5C0AA}" srcOrd="0" destOrd="0" presId="urn:microsoft.com/office/officeart/2005/8/layout/lProcess2"/>
    <dgm:cxn modelId="{3002B4CB-A217-46EC-8158-FD22D78F6630}" type="presOf" srcId="{EA9B1260-0B3C-4082-A190-9D0366AF1F1B}" destId="{02984CA0-1415-4E59-A110-48C0600803F7}" srcOrd="1" destOrd="0" presId="urn:microsoft.com/office/officeart/2005/8/layout/lProcess2"/>
    <dgm:cxn modelId="{61501FD0-5B48-4ADE-869C-548CB3770416}" type="presOf" srcId="{CD3468C4-2431-453D-886C-959122EE10F8}" destId="{C47448EA-DB6F-4662-9FEC-69FBC92DFD4D}" srcOrd="0" destOrd="0" presId="urn:microsoft.com/office/officeart/2005/8/layout/lProcess2"/>
    <dgm:cxn modelId="{8DCD46D5-D2F7-4781-8012-5D525961C9FB}" srcId="{CD3468C4-2431-453D-886C-959122EE10F8}" destId="{11ABBA56-9525-4228-B02C-E219351E4597}" srcOrd="2" destOrd="0" parTransId="{83523615-1D6B-4125-AA80-4E3A276352E7}" sibTransId="{C57B8D94-196E-4355-83BB-5EBCAB362A3B}"/>
    <dgm:cxn modelId="{647FD9D5-C6B4-4E63-9D82-A6984AA26D01}" type="presOf" srcId="{E589CF24-8371-4D4D-B5B6-0B3287C823C1}" destId="{4C47BD82-C99F-4C6F-87A4-AD0F07689E06}" srcOrd="0" destOrd="0" presId="urn:microsoft.com/office/officeart/2005/8/layout/lProcess2"/>
    <dgm:cxn modelId="{51F677E3-6376-4D55-AD0B-BCF13E5AE05F}" srcId="{EA9B1260-0B3C-4082-A190-9D0366AF1F1B}" destId="{589D4284-E70B-4589-98EB-198F3AD79715}" srcOrd="0" destOrd="0" parTransId="{792E66EF-67FA-438C-A0BE-34951E29F146}" sibTransId="{C255A929-2A8C-43BA-A4AF-CBA766A13C5A}"/>
    <dgm:cxn modelId="{A00FABE7-7BD7-41A5-9315-28B7F53FCC2A}" type="presOf" srcId="{6710E956-DE65-4A8C-ACFB-22C44778FEE7}" destId="{0CD8E9C6-986D-4C33-9FD0-09BBE72BA148}" srcOrd="1" destOrd="0" presId="urn:microsoft.com/office/officeart/2005/8/layout/lProcess2"/>
    <dgm:cxn modelId="{85FDC2F2-FBF0-47E9-9316-87DC01CCF222}" srcId="{EA9B1260-0B3C-4082-A190-9D0366AF1F1B}" destId="{70261824-F613-469F-ACE2-9AD426E0BDCB}" srcOrd="2" destOrd="0" parTransId="{B1777000-62A0-48E8-9E81-803F148C12BA}" sibTransId="{475F82BF-273B-4854-823D-8B9154F4CDAD}"/>
    <dgm:cxn modelId="{FE7776F5-2EC8-4B7A-A81F-24AC73389BDD}" type="presOf" srcId="{589D4284-E70B-4589-98EB-198F3AD79715}" destId="{5053412A-6B1B-493D-AC85-875AB73DFE6C}" srcOrd="0" destOrd="0" presId="urn:microsoft.com/office/officeart/2005/8/layout/lProcess2"/>
    <dgm:cxn modelId="{B3BE465E-2B59-4C33-A9D6-9A81A9AF9D17}" type="presParOf" srcId="{4C47BD82-C99F-4C6F-87A4-AD0F07689E06}" destId="{E621788B-5CA6-4422-8AE3-9241F24BE4D6}" srcOrd="0" destOrd="0" presId="urn:microsoft.com/office/officeart/2005/8/layout/lProcess2"/>
    <dgm:cxn modelId="{E42F3941-B1FA-46D1-8BAE-CC7A0DFB53E3}" type="presParOf" srcId="{E621788B-5CA6-4422-8AE3-9241F24BE4D6}" destId="{0CC565CB-9B5F-42C8-977A-FDDBFFFC109A}" srcOrd="0" destOrd="0" presId="urn:microsoft.com/office/officeart/2005/8/layout/lProcess2"/>
    <dgm:cxn modelId="{013079AC-158E-45FA-84DB-D60ADD28E48E}" type="presParOf" srcId="{E621788B-5CA6-4422-8AE3-9241F24BE4D6}" destId="{02984CA0-1415-4E59-A110-48C0600803F7}" srcOrd="1" destOrd="0" presId="urn:microsoft.com/office/officeart/2005/8/layout/lProcess2"/>
    <dgm:cxn modelId="{49D7A320-6AAD-4360-A871-23CA7E575B22}" type="presParOf" srcId="{E621788B-5CA6-4422-8AE3-9241F24BE4D6}" destId="{94FA9E37-FC8F-4C74-B041-2F3DDCC949A0}" srcOrd="2" destOrd="0" presId="urn:microsoft.com/office/officeart/2005/8/layout/lProcess2"/>
    <dgm:cxn modelId="{76D86300-9652-4F38-8B92-7BD33BA828C1}" type="presParOf" srcId="{94FA9E37-FC8F-4C74-B041-2F3DDCC949A0}" destId="{0EDA481C-69EB-45EC-B894-DA422EF35673}" srcOrd="0" destOrd="0" presId="urn:microsoft.com/office/officeart/2005/8/layout/lProcess2"/>
    <dgm:cxn modelId="{46B4EC69-BE35-442D-9844-43F31CBC294E}" type="presParOf" srcId="{0EDA481C-69EB-45EC-B894-DA422EF35673}" destId="{5053412A-6B1B-493D-AC85-875AB73DFE6C}" srcOrd="0" destOrd="0" presId="urn:microsoft.com/office/officeart/2005/8/layout/lProcess2"/>
    <dgm:cxn modelId="{F40C1379-5F93-4BAC-BCC4-EBD12AFE4229}" type="presParOf" srcId="{0EDA481C-69EB-45EC-B894-DA422EF35673}" destId="{BD3C32B9-E409-4C0C-9F34-45955C2D4627}" srcOrd="1" destOrd="0" presId="urn:microsoft.com/office/officeart/2005/8/layout/lProcess2"/>
    <dgm:cxn modelId="{99647F73-BDCE-4962-95F8-26839D297D83}" type="presParOf" srcId="{0EDA481C-69EB-45EC-B894-DA422EF35673}" destId="{CD16E78A-A881-43BF-98D8-A207EDC5FE29}" srcOrd="2" destOrd="0" presId="urn:microsoft.com/office/officeart/2005/8/layout/lProcess2"/>
    <dgm:cxn modelId="{CE9163F6-0363-4017-A338-3227348D626C}" type="presParOf" srcId="{0EDA481C-69EB-45EC-B894-DA422EF35673}" destId="{76002A41-8329-48B3-A060-84511107A5A1}" srcOrd="3" destOrd="0" presId="urn:microsoft.com/office/officeart/2005/8/layout/lProcess2"/>
    <dgm:cxn modelId="{5AD15D1C-424F-4138-B6EE-A7B37BABF416}" type="presParOf" srcId="{0EDA481C-69EB-45EC-B894-DA422EF35673}" destId="{4ABB429D-06E1-46B1-8EC3-F1BD0EC5C0AA}" srcOrd="4" destOrd="0" presId="urn:microsoft.com/office/officeart/2005/8/layout/lProcess2"/>
    <dgm:cxn modelId="{902E42D8-9F88-4FAA-B85F-9EA7B068CC9A}" type="presParOf" srcId="{4C47BD82-C99F-4C6F-87A4-AD0F07689E06}" destId="{6FE5D217-905C-48C6-B842-8FB00F7F863F}" srcOrd="1" destOrd="0" presId="urn:microsoft.com/office/officeart/2005/8/layout/lProcess2"/>
    <dgm:cxn modelId="{663975B0-EF61-42E2-9531-30C6E60682A8}" type="presParOf" srcId="{4C47BD82-C99F-4C6F-87A4-AD0F07689E06}" destId="{5111BEB6-5CB6-4580-81A7-C83A63E4EB5F}" srcOrd="2" destOrd="0" presId="urn:microsoft.com/office/officeart/2005/8/layout/lProcess2"/>
    <dgm:cxn modelId="{6C3F2264-3853-4B91-B00B-5999F7E3CD13}" type="presParOf" srcId="{5111BEB6-5CB6-4580-81A7-C83A63E4EB5F}" destId="{C47448EA-DB6F-4662-9FEC-69FBC92DFD4D}" srcOrd="0" destOrd="0" presId="urn:microsoft.com/office/officeart/2005/8/layout/lProcess2"/>
    <dgm:cxn modelId="{C167020F-AA53-4A0B-880D-D102EF34F00D}" type="presParOf" srcId="{5111BEB6-5CB6-4580-81A7-C83A63E4EB5F}" destId="{8639B9EB-0729-472A-99F1-886787159652}" srcOrd="1" destOrd="0" presId="urn:microsoft.com/office/officeart/2005/8/layout/lProcess2"/>
    <dgm:cxn modelId="{0C777153-EC41-42B3-8DDC-6A5C7C06DB3E}" type="presParOf" srcId="{5111BEB6-5CB6-4580-81A7-C83A63E4EB5F}" destId="{BCE9D476-92A8-4665-8B90-9FC6F9A45204}" srcOrd="2" destOrd="0" presId="urn:microsoft.com/office/officeart/2005/8/layout/lProcess2"/>
    <dgm:cxn modelId="{6DA4FBFB-A6C2-4236-A260-185D5F83F66B}" type="presParOf" srcId="{BCE9D476-92A8-4665-8B90-9FC6F9A45204}" destId="{A7989EB8-AB92-4DAD-825D-62AB4FCD0BD1}" srcOrd="0" destOrd="0" presId="urn:microsoft.com/office/officeart/2005/8/layout/lProcess2"/>
    <dgm:cxn modelId="{3D84F8D1-04E9-4D40-8B62-9B66BE5215F9}" type="presParOf" srcId="{A7989EB8-AB92-4DAD-825D-62AB4FCD0BD1}" destId="{1AF5C239-6DFC-4F9D-9D42-E8B8101F4EEA}" srcOrd="0" destOrd="0" presId="urn:microsoft.com/office/officeart/2005/8/layout/lProcess2"/>
    <dgm:cxn modelId="{05C3FED1-42A4-4089-8C81-9A0355AF0C48}" type="presParOf" srcId="{A7989EB8-AB92-4DAD-825D-62AB4FCD0BD1}" destId="{827A3F2A-0F69-475C-820E-2DAB0542FFBD}" srcOrd="1" destOrd="0" presId="urn:microsoft.com/office/officeart/2005/8/layout/lProcess2"/>
    <dgm:cxn modelId="{80B09E81-4455-43F5-8E84-824296E7209B}" type="presParOf" srcId="{A7989EB8-AB92-4DAD-825D-62AB4FCD0BD1}" destId="{553B7A90-0AFD-4E88-8118-72170A2D871F}" srcOrd="2" destOrd="0" presId="urn:microsoft.com/office/officeart/2005/8/layout/lProcess2"/>
    <dgm:cxn modelId="{49BED86D-BDD5-4572-B273-C94D7CC30B6D}" type="presParOf" srcId="{A7989EB8-AB92-4DAD-825D-62AB4FCD0BD1}" destId="{2E6FD35F-0CFE-4E1F-91D7-04AFDB0E7903}" srcOrd="3" destOrd="0" presId="urn:microsoft.com/office/officeart/2005/8/layout/lProcess2"/>
    <dgm:cxn modelId="{C443BAB7-A9D3-40B1-BC60-F4849E93D8A9}" type="presParOf" srcId="{A7989EB8-AB92-4DAD-825D-62AB4FCD0BD1}" destId="{E6B5ACEB-E1C3-4352-AF4F-7A4267F73994}" srcOrd="4" destOrd="0" presId="urn:microsoft.com/office/officeart/2005/8/layout/lProcess2"/>
    <dgm:cxn modelId="{3A0E6FBD-4BA7-4D6B-B990-A8924514371D}" type="presParOf" srcId="{4C47BD82-C99F-4C6F-87A4-AD0F07689E06}" destId="{96B5DB80-B782-482B-A899-F4AC13E71F6F}" srcOrd="3" destOrd="0" presId="urn:microsoft.com/office/officeart/2005/8/layout/lProcess2"/>
    <dgm:cxn modelId="{E8AC4E8C-893F-46B6-829A-D96D473DD61B}" type="presParOf" srcId="{4C47BD82-C99F-4C6F-87A4-AD0F07689E06}" destId="{55CB53D8-3D60-4253-B287-C25704258117}" srcOrd="4" destOrd="0" presId="urn:microsoft.com/office/officeart/2005/8/layout/lProcess2"/>
    <dgm:cxn modelId="{64F7236F-C97F-48CC-90DE-C741023CA6C0}" type="presParOf" srcId="{55CB53D8-3D60-4253-B287-C25704258117}" destId="{4A05710C-ECEF-41E2-9DC4-7E8347E64B14}" srcOrd="0" destOrd="0" presId="urn:microsoft.com/office/officeart/2005/8/layout/lProcess2"/>
    <dgm:cxn modelId="{60EFB9B7-7AFE-4C14-8B34-04789A9574A1}" type="presParOf" srcId="{55CB53D8-3D60-4253-B287-C25704258117}" destId="{0CD8E9C6-986D-4C33-9FD0-09BBE72BA148}" srcOrd="1" destOrd="0" presId="urn:microsoft.com/office/officeart/2005/8/layout/lProcess2"/>
    <dgm:cxn modelId="{2009FA92-A0E0-43E7-A51A-A894FD69C464}" type="presParOf" srcId="{55CB53D8-3D60-4253-B287-C25704258117}" destId="{D725BC47-1CFF-41D3-B9B2-BE0A46E0039A}" srcOrd="2" destOrd="0" presId="urn:microsoft.com/office/officeart/2005/8/layout/lProcess2"/>
    <dgm:cxn modelId="{A246DD73-A152-4E8F-AF2D-46334ABC73FD}" type="presParOf" srcId="{D725BC47-1CFF-41D3-B9B2-BE0A46E0039A}" destId="{70914B3B-6FC2-402A-A982-A8E40E5A8AD3}" srcOrd="0" destOrd="0" presId="urn:microsoft.com/office/officeart/2005/8/layout/lProcess2"/>
    <dgm:cxn modelId="{881189E3-9DC4-4D44-9C5A-40AC02D6894F}" type="presParOf" srcId="{70914B3B-6FC2-402A-A982-A8E40E5A8AD3}" destId="{8DC045E0-8E1A-473D-946F-C01E43E5E2C8}" srcOrd="0" destOrd="0" presId="urn:microsoft.com/office/officeart/2005/8/layout/lProcess2"/>
    <dgm:cxn modelId="{3B458BA1-9A3B-4F9E-93AA-F1D19E14300E}" type="presParOf" srcId="{70914B3B-6FC2-402A-A982-A8E40E5A8AD3}" destId="{6D95F570-131F-4A7A-860C-4F9B2D7CCFBC}" srcOrd="1" destOrd="0" presId="urn:microsoft.com/office/officeart/2005/8/layout/lProcess2"/>
    <dgm:cxn modelId="{98F6BBA6-8CD6-4309-B81F-8AFADFD1AD38}" type="presParOf" srcId="{70914B3B-6FC2-402A-A982-A8E40E5A8AD3}" destId="{00108292-8FA4-4F8F-AB13-39D559DEBAE0}" srcOrd="2" destOrd="0" presId="urn:microsoft.com/office/officeart/2005/8/layout/lProcess2"/>
    <dgm:cxn modelId="{86C8F935-D603-424C-BE7F-3B6FA5F5EE39}" type="presParOf" srcId="{70914B3B-6FC2-402A-A982-A8E40E5A8AD3}" destId="{9C6DBACB-C070-42F2-9C47-C22DA7DFA7CD}" srcOrd="3" destOrd="0" presId="urn:microsoft.com/office/officeart/2005/8/layout/lProcess2"/>
    <dgm:cxn modelId="{F32F8220-A80C-4061-BA8F-C53122DAA203}" type="presParOf" srcId="{70914B3B-6FC2-402A-A982-A8E40E5A8AD3}" destId="{9841FEA9-3609-4753-ACF7-C37D9A8F45AF}"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565CB-9B5F-42C8-977A-FDDBFFFC109A}">
      <dsp:nvSpPr>
        <dsp:cNvPr id="0" name=""/>
        <dsp:cNvSpPr/>
      </dsp:nvSpPr>
      <dsp:spPr>
        <a:xfrm>
          <a:off x="8905" y="0"/>
          <a:ext cx="3280534" cy="4404360"/>
        </a:xfrm>
        <a:prstGeom prst="roundRect">
          <a:avLst>
            <a:gd name="adj" fmla="val 10000"/>
          </a:avLst>
        </a:prstGeom>
        <a:solidFill>
          <a:srgbClr val="002CB8"/>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Affirmative Action Policy </a:t>
          </a:r>
          <a:r>
            <a:rPr lang="en-US" sz="1400" kern="1200" dirty="0">
              <a:solidFill>
                <a:schemeClr val="bg1"/>
              </a:solidFill>
            </a:rPr>
            <a:t>(</a:t>
          </a:r>
          <a:r>
            <a:rPr lang="en-US" sz="1400" kern="1200" dirty="0">
              <a:solidFill>
                <a:schemeClr val="bg1"/>
              </a:solidFill>
              <a:ea typeface="Roboto"/>
            </a:rPr>
            <a:t>Roseby, 2019)</a:t>
          </a:r>
          <a:r>
            <a:rPr lang="en-US" sz="1400" kern="1200" dirty="0">
              <a:solidFill>
                <a:schemeClr val="bg1"/>
              </a:solidFill>
            </a:rPr>
            <a:t> </a:t>
          </a:r>
        </a:p>
      </dsp:txBody>
      <dsp:txXfrm>
        <a:off x="8905" y="0"/>
        <a:ext cx="3280534" cy="1321308"/>
      </dsp:txXfrm>
    </dsp:sp>
    <dsp:sp modelId="{5053412A-6B1B-493D-AC85-875AB73DFE6C}">
      <dsp:nvSpPr>
        <dsp:cNvPr id="0" name=""/>
        <dsp:cNvSpPr/>
      </dsp:nvSpPr>
      <dsp:spPr>
        <a:xfrm>
          <a:off x="336952" y="2470143"/>
          <a:ext cx="2624427" cy="749257"/>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ea typeface="+mn-lt"/>
              <a:cs typeface="+mn-lt"/>
            </a:rPr>
            <a:t>Doubled # of Aboriginal employees from 24 to 57 within 12 months</a:t>
          </a:r>
          <a:endParaRPr lang="en-US" sz="1400" kern="1200" dirty="0">
            <a:solidFill>
              <a:schemeClr val="tx1"/>
            </a:solidFill>
          </a:endParaRPr>
        </a:p>
      </dsp:txBody>
      <dsp:txXfrm>
        <a:off x="358897" y="2492088"/>
        <a:ext cx="2580537" cy="705367"/>
      </dsp:txXfrm>
    </dsp:sp>
    <dsp:sp modelId="{CD16E78A-A881-43BF-98D8-A207EDC5FE29}">
      <dsp:nvSpPr>
        <dsp:cNvPr id="0" name=""/>
        <dsp:cNvSpPr/>
      </dsp:nvSpPr>
      <dsp:spPr>
        <a:xfrm>
          <a:off x="200744" y="1113928"/>
          <a:ext cx="2896843" cy="113366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ea typeface="+mn-lt"/>
              <a:cs typeface="+mn-lt"/>
            </a:rPr>
            <a:t>One of Australia’s largest Academic Health Centres. </a:t>
          </a:r>
          <a:r>
            <a:rPr lang="en-US" sz="1400" kern="1200" dirty="0">
              <a:solidFill>
                <a:schemeClr val="tx1"/>
              </a:solidFill>
            </a:rPr>
            <a:t>Interviews all </a:t>
          </a:r>
          <a:r>
            <a:rPr lang="en-US" sz="1400" kern="1200" dirty="0">
              <a:solidFill>
                <a:schemeClr val="tx1"/>
              </a:solidFill>
              <a:ea typeface="+mn-lt"/>
              <a:cs typeface="+mn-lt"/>
            </a:rPr>
            <a:t>self-identified Indigenous applicants with required qualifications. If they meet criteria, automatically become preferred applicant, offered a position </a:t>
          </a:r>
          <a:endParaRPr lang="en-US" sz="1400" kern="1200" dirty="0">
            <a:solidFill>
              <a:schemeClr val="tx1"/>
            </a:solidFill>
          </a:endParaRPr>
        </a:p>
      </dsp:txBody>
      <dsp:txXfrm>
        <a:off x="233948" y="1147132"/>
        <a:ext cx="2830435" cy="1067255"/>
      </dsp:txXfrm>
    </dsp:sp>
    <dsp:sp modelId="{BA093490-75A8-46B5-B46C-C0DC3CFE27FA}">
      <dsp:nvSpPr>
        <dsp:cNvPr id="0" name=""/>
        <dsp:cNvSpPr/>
      </dsp:nvSpPr>
      <dsp:spPr>
        <a:xfrm>
          <a:off x="336952" y="3434827"/>
          <a:ext cx="2624427" cy="749257"/>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Senior administrators were enthusiastic. Middle-level management was resistant.</a:t>
          </a:r>
        </a:p>
      </dsp:txBody>
      <dsp:txXfrm>
        <a:off x="358897" y="3456772"/>
        <a:ext cx="2580537" cy="705367"/>
      </dsp:txXfrm>
    </dsp:sp>
    <dsp:sp modelId="{4A05710C-ECEF-41E2-9DC4-7E8347E64B14}">
      <dsp:nvSpPr>
        <dsp:cNvPr id="0" name=""/>
        <dsp:cNvSpPr/>
      </dsp:nvSpPr>
      <dsp:spPr>
        <a:xfrm>
          <a:off x="3494375" y="0"/>
          <a:ext cx="3280534" cy="4404360"/>
        </a:xfrm>
        <a:prstGeom prst="roundRect">
          <a:avLst>
            <a:gd name="adj" fmla="val 10000"/>
          </a:avLst>
        </a:prstGeom>
        <a:solidFill>
          <a:srgbClr val="E13940"/>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State legislation on minority recruitment to nursing careers </a:t>
          </a:r>
          <a:r>
            <a:rPr lang="en-US" sz="1400" kern="1200" dirty="0">
              <a:solidFill>
                <a:schemeClr val="bg1"/>
              </a:solidFill>
            </a:rPr>
            <a:t>(Travers 2015) </a:t>
          </a:r>
        </a:p>
      </dsp:txBody>
      <dsp:txXfrm>
        <a:off x="3494375" y="0"/>
        <a:ext cx="3280534" cy="1321308"/>
      </dsp:txXfrm>
    </dsp:sp>
    <dsp:sp modelId="{EDC52A17-5B73-4AF1-AC6E-5A485EF6F030}">
      <dsp:nvSpPr>
        <dsp:cNvPr id="0" name=""/>
        <dsp:cNvSpPr/>
      </dsp:nvSpPr>
      <dsp:spPr>
        <a:xfrm>
          <a:off x="3855890" y="1322177"/>
          <a:ext cx="2624427" cy="530986"/>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2">
                  <a:lumMod val="75000"/>
                </a:schemeClr>
              </a:solidFill>
            </a:rPr>
            <a:t>7 states with laws &amp; 7 neighboring comparator states without laws</a:t>
          </a:r>
        </a:p>
      </dsp:txBody>
      <dsp:txXfrm>
        <a:off x="3871442" y="1337729"/>
        <a:ext cx="2593323" cy="499882"/>
      </dsp:txXfrm>
    </dsp:sp>
    <dsp:sp modelId="{EF01B647-BFEB-448F-8AB1-E716052FB93B}">
      <dsp:nvSpPr>
        <dsp:cNvPr id="0" name=""/>
        <dsp:cNvSpPr/>
      </dsp:nvSpPr>
      <dsp:spPr>
        <a:xfrm>
          <a:off x="3855890" y="1997897"/>
          <a:ext cx="2624427" cy="940765"/>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2">
                  <a:lumMod val="75000"/>
                </a:schemeClr>
              </a:solidFill>
            </a:rPr>
            <a:t>Legislation tied to reimbursement, funding, and encouragement proved to have greater effects on minority enrollment</a:t>
          </a:r>
        </a:p>
      </dsp:txBody>
      <dsp:txXfrm>
        <a:off x="3883444" y="2025451"/>
        <a:ext cx="2569319" cy="885657"/>
      </dsp:txXfrm>
    </dsp:sp>
    <dsp:sp modelId="{6F379A81-C86A-4BF4-8DF3-3D660A3D0DA5}">
      <dsp:nvSpPr>
        <dsp:cNvPr id="0" name=""/>
        <dsp:cNvSpPr/>
      </dsp:nvSpPr>
      <dsp:spPr>
        <a:xfrm>
          <a:off x="3733421" y="3083395"/>
          <a:ext cx="2869365" cy="1099876"/>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2">
                  <a:lumMod val="75000"/>
                </a:schemeClr>
              </a:solidFill>
            </a:rPr>
            <a:t>Findings suggest state legislation does increase minority nursing enrollment, but may be insufficient to meet state-based demographic representation for Black and Hispanic populations </a:t>
          </a:r>
        </a:p>
      </dsp:txBody>
      <dsp:txXfrm>
        <a:off x="3765635" y="3115609"/>
        <a:ext cx="2804937" cy="1035448"/>
      </dsp:txXfrm>
    </dsp:sp>
    <dsp:sp modelId="{0684CFBA-51EF-44D0-AD68-3CF514B5A0E1}">
      <dsp:nvSpPr>
        <dsp:cNvPr id="0" name=""/>
        <dsp:cNvSpPr/>
      </dsp:nvSpPr>
      <dsp:spPr>
        <a:xfrm>
          <a:off x="7054411" y="0"/>
          <a:ext cx="3280534" cy="4404360"/>
        </a:xfrm>
        <a:prstGeom prst="roundRect">
          <a:avLst>
            <a:gd name="adj" fmla="val 10000"/>
          </a:avLst>
        </a:prstGeom>
        <a:solidFill>
          <a:srgbClr val="C2A45A"/>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ea typeface="+mn-lt"/>
              <a:cs typeface="+mn-lt"/>
            </a:rPr>
            <a:t>Equity strategic plan </a:t>
          </a:r>
        </a:p>
        <a:p>
          <a:pPr marL="0" lvl="0" indent="0" algn="ctr" defTabSz="933450">
            <a:lnSpc>
              <a:spcPct val="90000"/>
            </a:lnSpc>
            <a:spcBef>
              <a:spcPct val="0"/>
            </a:spcBef>
            <a:spcAft>
              <a:spcPct val="35000"/>
            </a:spcAft>
            <a:buNone/>
          </a:pPr>
          <a:r>
            <a:rPr lang="en-US" sz="1400" kern="1200" dirty="0">
              <a:solidFill>
                <a:schemeClr val="bg1"/>
              </a:solidFill>
              <a:ea typeface="+mn-lt"/>
              <a:cs typeface="+mn-lt"/>
            </a:rPr>
            <a:t>(Pino-Jones, 2021)</a:t>
          </a:r>
          <a:endParaRPr lang="en-US" sz="1400" kern="1200" dirty="0">
            <a:solidFill>
              <a:schemeClr val="bg1"/>
            </a:solidFill>
          </a:endParaRPr>
        </a:p>
      </dsp:txBody>
      <dsp:txXfrm>
        <a:off x="7054411" y="0"/>
        <a:ext cx="3280534" cy="1321308"/>
      </dsp:txXfrm>
    </dsp:sp>
    <dsp:sp modelId="{45E2062B-DF48-403A-A016-F62A1616838F}">
      <dsp:nvSpPr>
        <dsp:cNvPr id="0" name=""/>
        <dsp:cNvSpPr/>
      </dsp:nvSpPr>
      <dsp:spPr>
        <a:xfrm>
          <a:off x="7384472" y="1321425"/>
          <a:ext cx="2620412" cy="962839"/>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ea typeface="+mn-lt"/>
              <a:cs typeface="+mn-lt"/>
            </a:rPr>
            <a:t>Within medical school department, with online dashboard tracking metrics, and salary equity interventions</a:t>
          </a:r>
          <a:endParaRPr lang="en-US" sz="1400" kern="1200" dirty="0">
            <a:solidFill>
              <a:schemeClr val="tx1"/>
            </a:solidFill>
          </a:endParaRPr>
        </a:p>
      </dsp:txBody>
      <dsp:txXfrm>
        <a:off x="7412673" y="1349626"/>
        <a:ext cx="2564010" cy="906437"/>
      </dsp:txXfrm>
    </dsp:sp>
    <dsp:sp modelId="{CF17AEAC-124F-4869-B9F0-3EC4BD858DF9}">
      <dsp:nvSpPr>
        <dsp:cNvPr id="0" name=""/>
        <dsp:cNvSpPr/>
      </dsp:nvSpPr>
      <dsp:spPr>
        <a:xfrm>
          <a:off x="7263447" y="2426631"/>
          <a:ext cx="2862463" cy="925388"/>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ea typeface="+mn-lt"/>
              <a:cs typeface="+mn-lt"/>
            </a:rPr>
            <a:t>Within 1 year, all physician faculty’s salaries were at the goal benchmark, and differences in salary for similar years of rank were nearly eliminated </a:t>
          </a:r>
          <a:endParaRPr lang="en-US" sz="1400" kern="1200" dirty="0">
            <a:solidFill>
              <a:schemeClr val="tx1"/>
            </a:solidFill>
          </a:endParaRPr>
        </a:p>
      </dsp:txBody>
      <dsp:txXfrm>
        <a:off x="7290551" y="2453735"/>
        <a:ext cx="2808255" cy="871180"/>
      </dsp:txXfrm>
    </dsp:sp>
    <dsp:sp modelId="{F8FE5523-29E7-4825-9404-17247B5C2A13}">
      <dsp:nvSpPr>
        <dsp:cNvPr id="0" name=""/>
        <dsp:cNvSpPr/>
      </dsp:nvSpPr>
      <dsp:spPr>
        <a:xfrm>
          <a:off x="7382464" y="3494388"/>
          <a:ext cx="2624427" cy="689636"/>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ea typeface="+mn-lt"/>
              <a:cs typeface="+mn-lt"/>
            </a:rPr>
            <a:t>All faculty in similar roles now have similar amounts of protected time</a:t>
          </a:r>
          <a:endParaRPr lang="en-US" sz="1400" kern="1200" dirty="0">
            <a:solidFill>
              <a:schemeClr val="tx1"/>
            </a:solidFill>
          </a:endParaRPr>
        </a:p>
      </dsp:txBody>
      <dsp:txXfrm>
        <a:off x="7402663" y="3514587"/>
        <a:ext cx="2584029" cy="649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565CB-9B5F-42C8-977A-FDDBFFFC109A}">
      <dsp:nvSpPr>
        <dsp:cNvPr id="0" name=""/>
        <dsp:cNvSpPr/>
      </dsp:nvSpPr>
      <dsp:spPr>
        <a:xfrm>
          <a:off x="1261" y="0"/>
          <a:ext cx="3280534" cy="4404360"/>
        </a:xfrm>
        <a:prstGeom prst="roundRect">
          <a:avLst>
            <a:gd name="adj" fmla="val 10000"/>
          </a:avLst>
        </a:prstGeom>
        <a:solidFill>
          <a:srgbClr val="59A2D6"/>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Multimethod Antiracism Intervention in Residency </a:t>
          </a:r>
        </a:p>
        <a:p>
          <a:pPr marL="0" lvl="0" indent="0" algn="ctr" defTabSz="889000">
            <a:lnSpc>
              <a:spcPct val="90000"/>
            </a:lnSpc>
            <a:spcBef>
              <a:spcPct val="0"/>
            </a:spcBef>
            <a:spcAft>
              <a:spcPct val="35000"/>
            </a:spcAft>
            <a:buNone/>
          </a:pPr>
          <a:r>
            <a:rPr lang="en-US" sz="1400" kern="1200" dirty="0">
              <a:solidFill>
                <a:schemeClr val="bg1"/>
              </a:solidFill>
            </a:rPr>
            <a:t>(</a:t>
          </a:r>
          <a:r>
            <a:rPr lang="en-US" sz="1400" kern="1200" dirty="0">
              <a:solidFill>
                <a:schemeClr val="bg1"/>
              </a:solidFill>
              <a:ea typeface="Roboto"/>
            </a:rPr>
            <a:t>Guh, 2019)</a:t>
          </a:r>
          <a:endParaRPr lang="en-US" sz="1400" kern="1200" dirty="0">
            <a:solidFill>
              <a:schemeClr val="bg1"/>
            </a:solidFill>
          </a:endParaRPr>
        </a:p>
      </dsp:txBody>
      <dsp:txXfrm>
        <a:off x="1261" y="0"/>
        <a:ext cx="3280534" cy="1321308"/>
      </dsp:txXfrm>
    </dsp:sp>
    <dsp:sp modelId="{6C45396E-949A-0A47-9A00-1892CBF75E71}">
      <dsp:nvSpPr>
        <dsp:cNvPr id="0" name=""/>
        <dsp:cNvSpPr/>
      </dsp:nvSpPr>
      <dsp:spPr>
        <a:xfrm>
          <a:off x="200377" y="1163675"/>
          <a:ext cx="2982347" cy="1340508"/>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The diversity task force changed interview scoring rubrics to place greater value on the lived experience of being a POC. The rank system was adjusted, and a new academic threshold was established to better represent POC applicants. </a:t>
          </a:r>
        </a:p>
      </dsp:txBody>
      <dsp:txXfrm>
        <a:off x="239639" y="1202937"/>
        <a:ext cx="2903823" cy="1261984"/>
      </dsp:txXfrm>
    </dsp:sp>
    <dsp:sp modelId="{5053412A-6B1B-493D-AC85-875AB73DFE6C}">
      <dsp:nvSpPr>
        <dsp:cNvPr id="0" name=""/>
        <dsp:cNvSpPr/>
      </dsp:nvSpPr>
      <dsp:spPr>
        <a:xfrm>
          <a:off x="101094" y="2706562"/>
          <a:ext cx="3070475" cy="791375"/>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Developed curriculum for faculty and residents with information and self-work. Implemented mandatory race workshops. </a:t>
          </a:r>
        </a:p>
      </dsp:txBody>
      <dsp:txXfrm>
        <a:off x="124273" y="2729741"/>
        <a:ext cx="3024117" cy="745017"/>
      </dsp:txXfrm>
    </dsp:sp>
    <dsp:sp modelId="{CD16E78A-A881-43BF-98D8-A207EDC5FE29}">
      <dsp:nvSpPr>
        <dsp:cNvPr id="0" name=""/>
        <dsp:cNvSpPr/>
      </dsp:nvSpPr>
      <dsp:spPr>
        <a:xfrm>
          <a:off x="181848" y="3630641"/>
          <a:ext cx="2911277" cy="682349"/>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From 2014 to 2017, increase from 28% (10/36) to 68% (27/40) of residents self-identified as POC.</a:t>
          </a:r>
        </a:p>
      </dsp:txBody>
      <dsp:txXfrm>
        <a:off x="201833" y="3650626"/>
        <a:ext cx="2871307" cy="642379"/>
      </dsp:txXfrm>
    </dsp:sp>
    <dsp:sp modelId="{AD670C7C-BD9C-7645-9E7E-D27870DA172C}">
      <dsp:nvSpPr>
        <dsp:cNvPr id="0" name=""/>
        <dsp:cNvSpPr/>
      </dsp:nvSpPr>
      <dsp:spPr>
        <a:xfrm>
          <a:off x="3527836" y="0"/>
          <a:ext cx="3280534" cy="4404360"/>
        </a:xfrm>
        <a:prstGeom prst="roundRect">
          <a:avLst>
            <a:gd name="adj" fmla="val 10000"/>
          </a:avLst>
        </a:prstGeom>
        <a:solidFill>
          <a:srgbClr val="E13940"/>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Pathway Program Addressing Obstacles to UIM Recruitment and Retention </a:t>
          </a:r>
          <a:r>
            <a:rPr lang="en-US" sz="1400" kern="1200" dirty="0">
              <a:solidFill>
                <a:schemeClr val="bg1"/>
              </a:solidFill>
            </a:rPr>
            <a:t>(Escalante, 2021)</a:t>
          </a:r>
        </a:p>
      </dsp:txBody>
      <dsp:txXfrm>
        <a:off x="3527836" y="0"/>
        <a:ext cx="3280534" cy="1321308"/>
      </dsp:txXfrm>
    </dsp:sp>
    <dsp:sp modelId="{D05FF956-D18C-B34A-BD68-BFDC7D8FE967}">
      <dsp:nvSpPr>
        <dsp:cNvPr id="0" name=""/>
        <dsp:cNvSpPr/>
      </dsp:nvSpPr>
      <dsp:spPr>
        <a:xfrm>
          <a:off x="3590927" y="1183858"/>
          <a:ext cx="3117872" cy="1161927"/>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Implemented the Minority Senior Scholarship Program, a pathway program for UIM medical students combining clinical experiences. Diversity dinner series mitigate isolation and mentorship challenges for UIM residents. </a:t>
          </a:r>
        </a:p>
      </dsp:txBody>
      <dsp:txXfrm>
        <a:off x="3624959" y="1217890"/>
        <a:ext cx="3049808" cy="1093863"/>
      </dsp:txXfrm>
    </dsp:sp>
    <dsp:sp modelId="{A4E954BC-023E-D545-82E1-5329B891F2D1}">
      <dsp:nvSpPr>
        <dsp:cNvPr id="0" name=""/>
        <dsp:cNvSpPr/>
      </dsp:nvSpPr>
      <dsp:spPr>
        <a:xfrm>
          <a:off x="3590836" y="2470028"/>
          <a:ext cx="3126244" cy="90356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Residents and faculty engage with UIM potential applicants at local, regional, and national recruitment and career development fairs. Offer travel stipends to reduce obstacles for interviews. </a:t>
          </a:r>
        </a:p>
      </dsp:txBody>
      <dsp:txXfrm>
        <a:off x="3617300" y="2496492"/>
        <a:ext cx="3073316" cy="850635"/>
      </dsp:txXfrm>
    </dsp:sp>
    <dsp:sp modelId="{659787A7-9911-2A4B-B11D-8CEB00A90A81}">
      <dsp:nvSpPr>
        <dsp:cNvPr id="0" name=""/>
        <dsp:cNvSpPr/>
      </dsp:nvSpPr>
      <dsp:spPr>
        <a:xfrm>
          <a:off x="3630989" y="3527800"/>
          <a:ext cx="3017383" cy="74404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The residency program has seen an increase in the number of UIM interns, from 2 of 40 (5%) interns in 2014 to 21 of 41 (51%) interns in 2021</a:t>
          </a:r>
        </a:p>
      </dsp:txBody>
      <dsp:txXfrm>
        <a:off x="3652781" y="3549592"/>
        <a:ext cx="2973799" cy="700459"/>
      </dsp:txXfrm>
    </dsp:sp>
    <dsp:sp modelId="{0684CFBA-51EF-44D0-AD68-3CF514B5A0E1}">
      <dsp:nvSpPr>
        <dsp:cNvPr id="0" name=""/>
        <dsp:cNvSpPr/>
      </dsp:nvSpPr>
      <dsp:spPr>
        <a:xfrm>
          <a:off x="7025214" y="0"/>
          <a:ext cx="3280534" cy="4404360"/>
        </a:xfrm>
        <a:prstGeom prst="roundRect">
          <a:avLst>
            <a:gd name="adj" fmla="val 10000"/>
          </a:avLst>
        </a:prstGeom>
        <a:solidFill>
          <a:srgbClr val="004B96"/>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ea typeface="+mn-lt"/>
              <a:cs typeface="+mn-lt"/>
            </a:rPr>
            <a:t> Resident-Led DEI and Antiracism </a:t>
          </a:r>
          <a:r>
            <a:rPr lang="en-US" sz="1400" kern="1200" dirty="0">
              <a:solidFill>
                <a:schemeClr val="bg1"/>
              </a:solidFill>
              <a:ea typeface="+mn-lt"/>
              <a:cs typeface="+mn-lt"/>
            </a:rPr>
            <a:t>(Karvonen, 2021)</a:t>
          </a:r>
          <a:endParaRPr lang="en-US" sz="1400" kern="1200" dirty="0">
            <a:solidFill>
              <a:schemeClr val="bg1"/>
            </a:solidFill>
          </a:endParaRPr>
        </a:p>
      </dsp:txBody>
      <dsp:txXfrm>
        <a:off x="7025214" y="0"/>
        <a:ext cx="3280534" cy="1321308"/>
      </dsp:txXfrm>
    </dsp:sp>
    <dsp:sp modelId="{6A6B4FDA-BB0C-3946-A07D-7EA33164A91F}">
      <dsp:nvSpPr>
        <dsp:cNvPr id="0" name=""/>
        <dsp:cNvSpPr/>
      </dsp:nvSpPr>
      <dsp:spPr>
        <a:xfrm>
          <a:off x="7186761" y="1123477"/>
          <a:ext cx="3015834" cy="1143886"/>
        </a:xfrm>
        <a:prstGeom prst="roundRect">
          <a:avLst>
            <a:gd name="adj" fmla="val 1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Diversity committee members are included in Ranking Advisory Committee to support the thoughtful review of UIM applicants and incorporate holistic review and eliminate the “global ranking score”</a:t>
          </a:r>
        </a:p>
      </dsp:txBody>
      <dsp:txXfrm>
        <a:off x="7220264" y="1156980"/>
        <a:ext cx="2948828" cy="1076880"/>
      </dsp:txXfrm>
    </dsp:sp>
    <dsp:sp modelId="{45E2062B-DF48-403A-A016-F62A1616838F}">
      <dsp:nvSpPr>
        <dsp:cNvPr id="0" name=""/>
        <dsp:cNvSpPr/>
      </dsp:nvSpPr>
      <dsp:spPr>
        <a:xfrm>
          <a:off x="7231429" y="2395795"/>
          <a:ext cx="2815853" cy="105400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ea typeface="+mn-lt"/>
              <a:cs typeface="+mn-lt"/>
            </a:rPr>
            <a:t>The diversity committee organized special events for UIM applicants during recruitment season to offer support, including “Diversity Days” and “Second Look” opportunities. </a:t>
          </a:r>
        </a:p>
      </dsp:txBody>
      <dsp:txXfrm>
        <a:off x="7262300" y="2426666"/>
        <a:ext cx="2754111" cy="992261"/>
      </dsp:txXfrm>
    </dsp:sp>
    <dsp:sp modelId="{CF17AEAC-124F-4869-B9F0-3EC4BD858DF9}">
      <dsp:nvSpPr>
        <dsp:cNvPr id="0" name=""/>
        <dsp:cNvSpPr/>
      </dsp:nvSpPr>
      <dsp:spPr>
        <a:xfrm>
          <a:off x="7340736" y="3616970"/>
          <a:ext cx="2707884" cy="611120"/>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ea typeface="+mn-lt"/>
              <a:cs typeface="+mn-lt"/>
            </a:rPr>
            <a:t>"The number of matriculating UIM interns increased from 3 (11%) in 2015 to 14 (50%) in 2021"</a:t>
          </a:r>
        </a:p>
      </dsp:txBody>
      <dsp:txXfrm>
        <a:off x="7358635" y="3634869"/>
        <a:ext cx="2672086" cy="575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565CB-9B5F-42C8-977A-FDDBFFFC109A}">
      <dsp:nvSpPr>
        <dsp:cNvPr id="0" name=""/>
        <dsp:cNvSpPr/>
      </dsp:nvSpPr>
      <dsp:spPr>
        <a:xfrm>
          <a:off x="1261" y="0"/>
          <a:ext cx="3280534" cy="4404360"/>
        </a:xfrm>
        <a:prstGeom prst="roundRect">
          <a:avLst>
            <a:gd name="adj" fmla="val 10000"/>
          </a:avLst>
        </a:prstGeom>
        <a:solidFill>
          <a:srgbClr val="59A2D6"/>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Redesign of Bachelors of Science in Nursing program</a:t>
          </a:r>
        </a:p>
        <a:p>
          <a:pPr marL="0" lvl="0" indent="0" algn="ctr" defTabSz="933450">
            <a:lnSpc>
              <a:spcPct val="90000"/>
            </a:lnSpc>
            <a:spcBef>
              <a:spcPct val="0"/>
            </a:spcBef>
            <a:spcAft>
              <a:spcPct val="35000"/>
            </a:spcAft>
            <a:buNone/>
          </a:pPr>
          <a:r>
            <a:rPr lang="en-US" sz="2100" kern="1200" dirty="0">
              <a:solidFill>
                <a:schemeClr val="bg1"/>
              </a:solidFill>
            </a:rPr>
            <a:t> </a:t>
          </a:r>
          <a:r>
            <a:rPr lang="en-US" sz="1400" kern="1200" dirty="0">
              <a:solidFill>
                <a:schemeClr val="bg1"/>
              </a:solidFill>
            </a:rPr>
            <a:t>(</a:t>
          </a:r>
          <a:r>
            <a:rPr lang="en-US" sz="1400" kern="1200" dirty="0">
              <a:solidFill>
                <a:schemeClr val="bg1"/>
              </a:solidFill>
              <a:ea typeface="Roboto"/>
            </a:rPr>
            <a:t>Rami, 1994)</a:t>
          </a:r>
          <a:endParaRPr lang="en-US" sz="1400" kern="1200" dirty="0">
            <a:solidFill>
              <a:schemeClr val="bg1"/>
            </a:solidFill>
          </a:endParaRPr>
        </a:p>
      </dsp:txBody>
      <dsp:txXfrm>
        <a:off x="1261" y="0"/>
        <a:ext cx="3280534" cy="1321308"/>
      </dsp:txXfrm>
    </dsp:sp>
    <dsp:sp modelId="{5053412A-6B1B-493D-AC85-875AB73DFE6C}">
      <dsp:nvSpPr>
        <dsp:cNvPr id="0" name=""/>
        <dsp:cNvSpPr/>
      </dsp:nvSpPr>
      <dsp:spPr>
        <a:xfrm>
          <a:off x="329315" y="1336923"/>
          <a:ext cx="2624427" cy="865280"/>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ea typeface="+mn-lt"/>
              <a:cs typeface="+mn-lt"/>
            </a:rPr>
            <a:t>Multi-pronged retention strategies, without changing "open admission" 80% African American Students </a:t>
          </a:r>
          <a:endParaRPr lang="en-US" sz="1400" kern="1200" dirty="0">
            <a:solidFill>
              <a:schemeClr val="tx1"/>
            </a:solidFill>
          </a:endParaRPr>
        </a:p>
      </dsp:txBody>
      <dsp:txXfrm>
        <a:off x="354658" y="1362266"/>
        <a:ext cx="2573741" cy="814594"/>
      </dsp:txXfrm>
    </dsp:sp>
    <dsp:sp modelId="{CD16E78A-A881-43BF-98D8-A207EDC5FE29}">
      <dsp:nvSpPr>
        <dsp:cNvPr id="0" name=""/>
        <dsp:cNvSpPr/>
      </dsp:nvSpPr>
      <dsp:spPr>
        <a:xfrm>
          <a:off x="329315" y="2320084"/>
          <a:ext cx="2624427" cy="865280"/>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ea typeface="+mn-lt"/>
              <a:cs typeface="+mn-lt"/>
            </a:rPr>
            <a:t>2/3 students have GPA &lt; 2.9, average ACT test score of 14 (</a:t>
          </a:r>
          <a:r>
            <a:rPr lang="en-US" sz="1400" kern="1200" dirty="0">
              <a:solidFill>
                <a:schemeClr val="tx1"/>
              </a:solidFill>
              <a:ea typeface="Calibri"/>
              <a:cs typeface="Calibri"/>
            </a:rPr>
            <a:t>lower than average for admission) </a:t>
          </a:r>
          <a:endParaRPr lang="en-US" sz="1400" kern="1200" dirty="0">
            <a:solidFill>
              <a:schemeClr val="tx1"/>
            </a:solidFill>
          </a:endParaRPr>
        </a:p>
      </dsp:txBody>
      <dsp:txXfrm>
        <a:off x="354658" y="2345427"/>
        <a:ext cx="2573741" cy="814594"/>
      </dsp:txXfrm>
    </dsp:sp>
    <dsp:sp modelId="{4ABB429D-06E1-46B1-8EC3-F1BD0EC5C0AA}">
      <dsp:nvSpPr>
        <dsp:cNvPr id="0" name=""/>
        <dsp:cNvSpPr/>
      </dsp:nvSpPr>
      <dsp:spPr>
        <a:xfrm>
          <a:off x="329315" y="3318485"/>
          <a:ext cx="2624427" cy="865280"/>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ea typeface="+mn-lt"/>
              <a:cs typeface="+mn-lt"/>
            </a:rPr>
            <a:t>Within 4 years, national licensure exam pass rates from 50% to 95% (higher than average)</a:t>
          </a:r>
          <a:endParaRPr lang="en-US" sz="1400" kern="1200" dirty="0">
            <a:solidFill>
              <a:schemeClr val="tx1"/>
            </a:solidFill>
          </a:endParaRPr>
        </a:p>
      </dsp:txBody>
      <dsp:txXfrm>
        <a:off x="354658" y="3343828"/>
        <a:ext cx="2573741" cy="814594"/>
      </dsp:txXfrm>
    </dsp:sp>
    <dsp:sp modelId="{C47448EA-DB6F-4662-9FEC-69FBC92DFD4D}">
      <dsp:nvSpPr>
        <dsp:cNvPr id="0" name=""/>
        <dsp:cNvSpPr/>
      </dsp:nvSpPr>
      <dsp:spPr>
        <a:xfrm>
          <a:off x="3527836" y="0"/>
          <a:ext cx="3280534" cy="4404360"/>
        </a:xfrm>
        <a:prstGeom prst="roundRect">
          <a:avLst>
            <a:gd name="adj" fmla="val 10000"/>
          </a:avLst>
        </a:prstGeom>
        <a:solidFill>
          <a:srgbClr val="E1BD37"/>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Post-bac Pre-med Program  </a:t>
          </a:r>
        </a:p>
        <a:p>
          <a:pPr marL="0" lvl="0" indent="0" algn="ctr" defTabSz="933450">
            <a:lnSpc>
              <a:spcPct val="90000"/>
            </a:lnSpc>
            <a:spcBef>
              <a:spcPct val="0"/>
            </a:spcBef>
            <a:spcAft>
              <a:spcPct val="35000"/>
            </a:spcAft>
            <a:buNone/>
          </a:pPr>
          <a:r>
            <a:rPr lang="en-US" sz="1400" kern="1200" dirty="0">
              <a:solidFill>
                <a:schemeClr val="bg1"/>
              </a:solidFill>
            </a:rPr>
            <a:t>(Blakely, 2003)</a:t>
          </a:r>
        </a:p>
      </dsp:txBody>
      <dsp:txXfrm>
        <a:off x="3527836" y="0"/>
        <a:ext cx="3280534" cy="1321308"/>
      </dsp:txXfrm>
    </dsp:sp>
    <dsp:sp modelId="{1AF5C239-6DFC-4F9D-9D42-E8B8101F4EEA}">
      <dsp:nvSpPr>
        <dsp:cNvPr id="0" name=""/>
        <dsp:cNvSpPr/>
      </dsp:nvSpPr>
      <dsp:spPr>
        <a:xfrm>
          <a:off x="3855890" y="1321413"/>
          <a:ext cx="2624427" cy="1104535"/>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ea typeface="+mn-lt"/>
              <a:cs typeface="+mn-lt"/>
            </a:rPr>
            <a:t>For students who did not get into med school on 1st try, low MCAT scores - </a:t>
          </a:r>
          <a:r>
            <a:rPr lang="en-US" sz="1400" kern="1200" dirty="0">
              <a:solidFill>
                <a:schemeClr val="tx1"/>
              </a:solidFill>
              <a:cs typeface="Calibri"/>
            </a:rPr>
            <a:t>Focus on developing study skills and test taking </a:t>
          </a:r>
          <a:endParaRPr lang="en-US" sz="1400" kern="1200" dirty="0">
            <a:solidFill>
              <a:schemeClr val="tx1"/>
            </a:solidFill>
          </a:endParaRPr>
        </a:p>
      </dsp:txBody>
      <dsp:txXfrm>
        <a:off x="3888241" y="1353764"/>
        <a:ext cx="2559725" cy="1039833"/>
      </dsp:txXfrm>
    </dsp:sp>
    <dsp:sp modelId="{553B7A90-0AFD-4E88-8118-72170A2D871F}">
      <dsp:nvSpPr>
        <dsp:cNvPr id="0" name=""/>
        <dsp:cNvSpPr/>
      </dsp:nvSpPr>
      <dsp:spPr>
        <a:xfrm>
          <a:off x="3855890" y="2543154"/>
          <a:ext cx="2624427" cy="761838"/>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cs typeface="Calibri"/>
            </a:rPr>
            <a:t>Significant improvement in MCAT science section scores</a:t>
          </a:r>
          <a:endParaRPr lang="en-US" sz="1400" kern="1200" dirty="0">
            <a:solidFill>
              <a:schemeClr val="tx1"/>
            </a:solidFill>
          </a:endParaRPr>
        </a:p>
      </dsp:txBody>
      <dsp:txXfrm>
        <a:off x="3878203" y="2565467"/>
        <a:ext cx="2579801" cy="717212"/>
      </dsp:txXfrm>
    </dsp:sp>
    <dsp:sp modelId="{E6B5ACEB-E1C3-4352-AF4F-7A4267F73994}">
      <dsp:nvSpPr>
        <dsp:cNvPr id="0" name=""/>
        <dsp:cNvSpPr/>
      </dsp:nvSpPr>
      <dsp:spPr>
        <a:xfrm>
          <a:off x="3855890" y="3422198"/>
          <a:ext cx="2624427" cy="761838"/>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cs typeface="Calibri"/>
            </a:rPr>
            <a:t>From 0 accepted, to 90.4% accepted to medical school within 1 year</a:t>
          </a:r>
          <a:endParaRPr lang="en-US" sz="1400" kern="1200" dirty="0">
            <a:solidFill>
              <a:schemeClr val="tx1"/>
            </a:solidFill>
          </a:endParaRPr>
        </a:p>
      </dsp:txBody>
      <dsp:txXfrm>
        <a:off x="3878203" y="3444511"/>
        <a:ext cx="2579801" cy="717212"/>
      </dsp:txXfrm>
    </dsp:sp>
    <dsp:sp modelId="{4A05710C-ECEF-41E2-9DC4-7E8347E64B14}">
      <dsp:nvSpPr>
        <dsp:cNvPr id="0" name=""/>
        <dsp:cNvSpPr/>
      </dsp:nvSpPr>
      <dsp:spPr>
        <a:xfrm>
          <a:off x="7054411" y="0"/>
          <a:ext cx="3280534" cy="4404360"/>
        </a:xfrm>
        <a:prstGeom prst="roundRect">
          <a:avLst>
            <a:gd name="adj" fmla="val 10000"/>
          </a:avLst>
        </a:prstGeom>
        <a:solidFill>
          <a:srgbClr val="035A8C"/>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ea typeface="+mn-lt"/>
              <a:cs typeface="+mn-lt"/>
            </a:rPr>
            <a:t>Health Equity Scholars Program </a:t>
          </a:r>
        </a:p>
        <a:p>
          <a:pPr marL="0" lvl="0" indent="0" algn="ctr" defTabSz="1111250">
            <a:lnSpc>
              <a:spcPct val="90000"/>
            </a:lnSpc>
            <a:spcBef>
              <a:spcPct val="0"/>
            </a:spcBef>
            <a:spcAft>
              <a:spcPct val="35000"/>
            </a:spcAft>
            <a:buNone/>
          </a:pPr>
          <a:r>
            <a:rPr lang="en-US" sz="1400" kern="1200" dirty="0">
              <a:solidFill>
                <a:schemeClr val="bg1"/>
              </a:solidFill>
            </a:rPr>
            <a:t>(Upshur, 2018)</a:t>
          </a:r>
        </a:p>
      </dsp:txBody>
      <dsp:txXfrm>
        <a:off x="7054411" y="0"/>
        <a:ext cx="3280534" cy="1321308"/>
      </dsp:txXfrm>
    </dsp:sp>
    <dsp:sp modelId="{13EA8201-6FF2-48C3-8FFE-726A0B8D67C9}">
      <dsp:nvSpPr>
        <dsp:cNvPr id="0" name=""/>
        <dsp:cNvSpPr/>
      </dsp:nvSpPr>
      <dsp:spPr>
        <a:xfrm>
          <a:off x="7382464" y="1321684"/>
          <a:ext cx="2624427" cy="865280"/>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ea typeface="+mn-lt"/>
              <a:cs typeface="+mn-lt"/>
            </a:rPr>
            <a:t>Pathway for undergrads, prioritized students with fewer qualifications</a:t>
          </a:r>
          <a:endParaRPr lang="en-US" sz="1400" kern="1200" dirty="0">
            <a:solidFill>
              <a:schemeClr val="tx1"/>
            </a:solidFill>
          </a:endParaRPr>
        </a:p>
      </dsp:txBody>
      <dsp:txXfrm>
        <a:off x="7407807" y="1347027"/>
        <a:ext cx="2573741" cy="814594"/>
      </dsp:txXfrm>
    </dsp:sp>
    <dsp:sp modelId="{EF01B647-BFEB-448F-8AB1-E716052FB93B}">
      <dsp:nvSpPr>
        <dsp:cNvPr id="0" name=""/>
        <dsp:cNvSpPr/>
      </dsp:nvSpPr>
      <dsp:spPr>
        <a:xfrm>
          <a:off x="7382464" y="2320084"/>
          <a:ext cx="2624427" cy="865280"/>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cs typeface="Calibri"/>
            </a:rPr>
            <a:t>80% timely graduation rate v. 42% campus average and 37% among students of color</a:t>
          </a:r>
          <a:endParaRPr lang="en-US" sz="1400" kern="1200" dirty="0">
            <a:solidFill>
              <a:schemeClr val="tx1"/>
            </a:solidFill>
          </a:endParaRPr>
        </a:p>
      </dsp:txBody>
      <dsp:txXfrm>
        <a:off x="7407807" y="2345427"/>
        <a:ext cx="2573741" cy="814594"/>
      </dsp:txXfrm>
    </dsp:sp>
    <dsp:sp modelId="{1DAB8C34-5007-4AD0-B795-0C82A0666D04}">
      <dsp:nvSpPr>
        <dsp:cNvPr id="0" name=""/>
        <dsp:cNvSpPr/>
      </dsp:nvSpPr>
      <dsp:spPr>
        <a:xfrm>
          <a:off x="7382464" y="3318485"/>
          <a:ext cx="2624427" cy="865280"/>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cs typeface="Calibri"/>
            </a:rPr>
            <a:t>94% of graduates employed in the field</a:t>
          </a:r>
          <a:endParaRPr lang="en-US" sz="1400" kern="1200" dirty="0">
            <a:solidFill>
              <a:schemeClr val="tx1"/>
            </a:solidFill>
          </a:endParaRPr>
        </a:p>
      </dsp:txBody>
      <dsp:txXfrm>
        <a:off x="7407807" y="3343828"/>
        <a:ext cx="2573741" cy="8145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565CB-9B5F-42C8-977A-FDDBFFFC109A}">
      <dsp:nvSpPr>
        <dsp:cNvPr id="0" name=""/>
        <dsp:cNvSpPr/>
      </dsp:nvSpPr>
      <dsp:spPr>
        <a:xfrm>
          <a:off x="1261" y="0"/>
          <a:ext cx="3280534" cy="4404360"/>
        </a:xfrm>
        <a:prstGeom prst="roundRect">
          <a:avLst>
            <a:gd name="adj" fmla="val 10000"/>
          </a:avLst>
        </a:prstGeom>
        <a:solidFill>
          <a:srgbClr val="6067A2"/>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Emory Clerkship</a:t>
          </a:r>
        </a:p>
        <a:p>
          <a:pPr marL="0" lvl="0" indent="0" algn="ctr" defTabSz="933450">
            <a:lnSpc>
              <a:spcPct val="90000"/>
            </a:lnSpc>
            <a:spcBef>
              <a:spcPct val="0"/>
            </a:spcBef>
            <a:spcAft>
              <a:spcPct val="35000"/>
            </a:spcAft>
            <a:buNone/>
          </a:pPr>
          <a:r>
            <a:rPr lang="en-US" sz="1600" kern="1200" dirty="0">
              <a:solidFill>
                <a:schemeClr val="bg1"/>
              </a:solidFill>
            </a:rPr>
            <a:t> </a:t>
          </a:r>
          <a:r>
            <a:rPr lang="en-US" sz="1400" kern="1200" dirty="0">
              <a:solidFill>
                <a:schemeClr val="bg1"/>
              </a:solidFill>
            </a:rPr>
            <a:t>(</a:t>
          </a:r>
          <a:r>
            <a:rPr lang="en-US" sz="1400" kern="1200" dirty="0">
              <a:solidFill>
                <a:schemeClr val="bg1"/>
              </a:solidFill>
              <a:ea typeface="Roboto"/>
            </a:rPr>
            <a:t>Goines, 2020)</a:t>
          </a:r>
          <a:endParaRPr lang="en-US" sz="1400" kern="1200" dirty="0">
            <a:solidFill>
              <a:schemeClr val="bg1"/>
            </a:solidFill>
          </a:endParaRPr>
        </a:p>
      </dsp:txBody>
      <dsp:txXfrm>
        <a:off x="1261" y="0"/>
        <a:ext cx="3280534" cy="1321308"/>
      </dsp:txXfrm>
    </dsp:sp>
    <dsp:sp modelId="{5053412A-6B1B-493D-AC85-875AB73DFE6C}">
      <dsp:nvSpPr>
        <dsp:cNvPr id="0" name=""/>
        <dsp:cNvSpPr/>
      </dsp:nvSpPr>
      <dsp:spPr>
        <a:xfrm>
          <a:off x="204982" y="1105314"/>
          <a:ext cx="2728748" cy="59962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Started in 1999, the clerkship includes ongoing mentorship &amp; residency application prep</a:t>
          </a:r>
        </a:p>
      </dsp:txBody>
      <dsp:txXfrm>
        <a:off x="222544" y="1122876"/>
        <a:ext cx="2693624" cy="564499"/>
      </dsp:txXfrm>
    </dsp:sp>
    <dsp:sp modelId="{CD16E78A-A881-43BF-98D8-A207EDC5FE29}">
      <dsp:nvSpPr>
        <dsp:cNvPr id="0" name=""/>
        <dsp:cNvSpPr/>
      </dsp:nvSpPr>
      <dsp:spPr>
        <a:xfrm>
          <a:off x="238601" y="1885981"/>
          <a:ext cx="2661510" cy="650537"/>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2017 – Emory clerkship became a course within Morehouse curriculum</a:t>
          </a:r>
        </a:p>
      </dsp:txBody>
      <dsp:txXfrm>
        <a:off x="257655" y="1905035"/>
        <a:ext cx="2623402" cy="612429"/>
      </dsp:txXfrm>
    </dsp:sp>
    <dsp:sp modelId="{4ABB429D-06E1-46B1-8EC3-F1BD0EC5C0AA}">
      <dsp:nvSpPr>
        <dsp:cNvPr id="0" name=""/>
        <dsp:cNvSpPr/>
      </dsp:nvSpPr>
      <dsp:spPr>
        <a:xfrm>
          <a:off x="181021" y="2687901"/>
          <a:ext cx="2776670" cy="1522135"/>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Proportion of Morehouse class matching into Emergency Medicine began to increase following the 1999 partnership (odds ratio 1.10, 95% CI 1.01-1.20, p = .03) from 3% in 1999 to 15% in 2017, above national average of 9% </a:t>
          </a:r>
        </a:p>
      </dsp:txBody>
      <dsp:txXfrm>
        <a:off x="225603" y="2732483"/>
        <a:ext cx="2687506" cy="1432971"/>
      </dsp:txXfrm>
    </dsp:sp>
    <dsp:sp modelId="{C47448EA-DB6F-4662-9FEC-69FBC92DFD4D}">
      <dsp:nvSpPr>
        <dsp:cNvPr id="0" name=""/>
        <dsp:cNvSpPr/>
      </dsp:nvSpPr>
      <dsp:spPr>
        <a:xfrm>
          <a:off x="3504971" y="0"/>
          <a:ext cx="3280534" cy="4404360"/>
        </a:xfrm>
        <a:prstGeom prst="roundRect">
          <a:avLst>
            <a:gd name="adj" fmla="val 10000"/>
          </a:avLst>
        </a:prstGeom>
        <a:solidFill>
          <a:srgbClr val="3F8579"/>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Phillips Health Careers Institute</a:t>
          </a:r>
        </a:p>
        <a:p>
          <a:pPr marL="0" lvl="0" indent="0" algn="ctr" defTabSz="933450">
            <a:lnSpc>
              <a:spcPct val="90000"/>
            </a:lnSpc>
            <a:spcBef>
              <a:spcPct val="0"/>
            </a:spcBef>
            <a:spcAft>
              <a:spcPct val="35000"/>
            </a:spcAft>
            <a:buNone/>
          </a:pPr>
          <a:r>
            <a:rPr lang="en-US" sz="1400" kern="1200" dirty="0">
              <a:solidFill>
                <a:schemeClr val="bg1"/>
              </a:solidFill>
            </a:rPr>
            <a:t>(Foote, 2006)</a:t>
          </a:r>
        </a:p>
      </dsp:txBody>
      <dsp:txXfrm>
        <a:off x="3504971" y="0"/>
        <a:ext cx="3280534" cy="1321308"/>
      </dsp:txXfrm>
    </dsp:sp>
    <dsp:sp modelId="{1AF5C239-6DFC-4F9D-9D42-E8B8101F4EEA}">
      <dsp:nvSpPr>
        <dsp:cNvPr id="0" name=""/>
        <dsp:cNvSpPr/>
      </dsp:nvSpPr>
      <dsp:spPr>
        <a:xfrm>
          <a:off x="3744601" y="1262154"/>
          <a:ext cx="2880808" cy="1059657"/>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tx1"/>
              </a:solidFill>
            </a:rPr>
            <a:t>Students earned medical certificates (e.g., nursing, phlebotomy) through a community college, and 3 local hospitals guaranteed jobs after graduation. 1997-2007 </a:t>
          </a:r>
        </a:p>
      </dsp:txBody>
      <dsp:txXfrm>
        <a:off x="3775637" y="1293190"/>
        <a:ext cx="2818736" cy="997585"/>
      </dsp:txXfrm>
    </dsp:sp>
    <dsp:sp modelId="{553B7A90-0AFD-4E88-8118-72170A2D871F}">
      <dsp:nvSpPr>
        <dsp:cNvPr id="0" name=""/>
        <dsp:cNvSpPr/>
      </dsp:nvSpPr>
      <dsp:spPr>
        <a:xfrm>
          <a:off x="3798034" y="2490727"/>
          <a:ext cx="2740138" cy="873536"/>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Enrolled nearly 1,000 students, &gt; 35% from the Phillips neighborhood, &gt; 80% are people of color</a:t>
          </a:r>
        </a:p>
      </dsp:txBody>
      <dsp:txXfrm>
        <a:off x="3823619" y="2516312"/>
        <a:ext cx="2688968" cy="822366"/>
      </dsp:txXfrm>
    </dsp:sp>
    <dsp:sp modelId="{E6B5ACEB-E1C3-4352-AF4F-7A4267F73994}">
      <dsp:nvSpPr>
        <dsp:cNvPr id="0" name=""/>
        <dsp:cNvSpPr/>
      </dsp:nvSpPr>
      <dsp:spPr>
        <a:xfrm>
          <a:off x="3798034" y="3473512"/>
          <a:ext cx="2740138" cy="710117"/>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Students experienced a 27% increase in income, average starting wage of $10.94 (in 2006)</a:t>
          </a:r>
        </a:p>
      </dsp:txBody>
      <dsp:txXfrm>
        <a:off x="3818833" y="3494311"/>
        <a:ext cx="2698540" cy="668519"/>
      </dsp:txXfrm>
    </dsp:sp>
    <dsp:sp modelId="{4A05710C-ECEF-41E2-9DC4-7E8347E64B14}">
      <dsp:nvSpPr>
        <dsp:cNvPr id="0" name=""/>
        <dsp:cNvSpPr/>
      </dsp:nvSpPr>
      <dsp:spPr>
        <a:xfrm>
          <a:off x="7055673" y="0"/>
          <a:ext cx="3280534" cy="4404360"/>
        </a:xfrm>
        <a:prstGeom prst="roundRect">
          <a:avLst>
            <a:gd name="adj" fmla="val 10000"/>
          </a:avLst>
        </a:prstGeom>
        <a:solidFill>
          <a:schemeClr val="accent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ea typeface="+mn-lt"/>
              <a:cs typeface="+mn-lt"/>
            </a:rPr>
            <a:t>PROMISE</a:t>
          </a:r>
        </a:p>
        <a:p>
          <a:pPr marL="0" lvl="0" indent="0" algn="ctr" defTabSz="933450">
            <a:lnSpc>
              <a:spcPct val="90000"/>
            </a:lnSpc>
            <a:spcBef>
              <a:spcPct val="0"/>
            </a:spcBef>
            <a:spcAft>
              <a:spcPct val="35000"/>
            </a:spcAft>
            <a:buNone/>
          </a:pPr>
          <a:r>
            <a:rPr lang="en-US" sz="1400" kern="1200" dirty="0">
              <a:solidFill>
                <a:schemeClr val="bg1"/>
              </a:solidFill>
            </a:rPr>
            <a:t>(Tull, 2012)</a:t>
          </a:r>
        </a:p>
      </dsp:txBody>
      <dsp:txXfrm>
        <a:off x="7055673" y="0"/>
        <a:ext cx="3280534" cy="1321308"/>
      </dsp:txXfrm>
    </dsp:sp>
    <dsp:sp modelId="{8DC045E0-8E1A-473D-946F-C01E43E5E2C8}">
      <dsp:nvSpPr>
        <dsp:cNvPr id="0" name=""/>
        <dsp:cNvSpPr/>
      </dsp:nvSpPr>
      <dsp:spPr>
        <a:xfrm>
          <a:off x="7209449" y="1055945"/>
          <a:ext cx="3082206" cy="94880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By 2003, opened professional development services to all URM masters and doctoral students in STEM across 3 campuses. By 2022, includes 18 institutions in MD</a:t>
          </a:r>
        </a:p>
      </dsp:txBody>
      <dsp:txXfrm>
        <a:off x="7237238" y="1083734"/>
        <a:ext cx="3026628" cy="893225"/>
      </dsp:txXfrm>
    </dsp:sp>
    <dsp:sp modelId="{00108292-8FA4-4F8F-AB13-39D559DEBAE0}">
      <dsp:nvSpPr>
        <dsp:cNvPr id="0" name=""/>
        <dsp:cNvSpPr/>
      </dsp:nvSpPr>
      <dsp:spPr>
        <a:xfrm>
          <a:off x="7214344" y="2158910"/>
          <a:ext cx="3072417" cy="94880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Across 3 original campuses, URM applications, enrollment, and PhD graduates have seen 45%, 44%, and 45% increases, respectively, from pre (1997–2002) to post implementation (2003–07)</a:t>
          </a:r>
        </a:p>
      </dsp:txBody>
      <dsp:txXfrm>
        <a:off x="7242133" y="2186699"/>
        <a:ext cx="3016839" cy="893225"/>
      </dsp:txXfrm>
    </dsp:sp>
    <dsp:sp modelId="{9841FEA9-3609-4753-ACF7-C37D9A8F45AF}">
      <dsp:nvSpPr>
        <dsp:cNvPr id="0" name=""/>
        <dsp:cNvSpPr/>
      </dsp:nvSpPr>
      <dsp:spPr>
        <a:xfrm>
          <a:off x="7191275" y="3273275"/>
          <a:ext cx="3118555" cy="94880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Focus groups and surveys: alliance programs helped students secure internal and external funding, supplemented weak departmental advising, and helped them stay on track and motivate</a:t>
          </a:r>
        </a:p>
      </dsp:txBody>
      <dsp:txXfrm>
        <a:off x="7219064" y="3301064"/>
        <a:ext cx="3062977" cy="8932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565CB-9B5F-42C8-977A-FDDBFFFC109A}">
      <dsp:nvSpPr>
        <dsp:cNvPr id="0" name=""/>
        <dsp:cNvSpPr/>
      </dsp:nvSpPr>
      <dsp:spPr>
        <a:xfrm>
          <a:off x="1261" y="0"/>
          <a:ext cx="3280534" cy="4404360"/>
        </a:xfrm>
        <a:prstGeom prst="roundRect">
          <a:avLst>
            <a:gd name="adj" fmla="val 10000"/>
          </a:avLst>
        </a:prstGeom>
        <a:solidFill>
          <a:srgbClr val="B48FBA"/>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Indigenous Faculty Forum</a:t>
          </a:r>
        </a:p>
        <a:p>
          <a:pPr marL="0" lvl="0" indent="0" algn="ctr" defTabSz="933450">
            <a:lnSpc>
              <a:spcPct val="90000"/>
            </a:lnSpc>
            <a:spcBef>
              <a:spcPct val="0"/>
            </a:spcBef>
            <a:spcAft>
              <a:spcPct val="35000"/>
            </a:spcAft>
            <a:buNone/>
          </a:pPr>
          <a:r>
            <a:rPr lang="en-US" sz="2300" kern="1200" dirty="0">
              <a:solidFill>
                <a:schemeClr val="bg1"/>
              </a:solidFill>
            </a:rPr>
            <a:t> </a:t>
          </a:r>
          <a:r>
            <a:rPr lang="en-US" sz="1400" kern="1200" dirty="0">
              <a:solidFill>
                <a:schemeClr val="bg1"/>
              </a:solidFill>
            </a:rPr>
            <a:t>(</a:t>
          </a:r>
          <a:r>
            <a:rPr lang="en-US" sz="1400" kern="1200" dirty="0">
              <a:solidFill>
                <a:schemeClr val="bg1"/>
              </a:solidFill>
              <a:ea typeface="Roboto"/>
            </a:rPr>
            <a:t>Carney, 2021)</a:t>
          </a:r>
          <a:endParaRPr lang="en-US" sz="1400" kern="1200" dirty="0">
            <a:solidFill>
              <a:schemeClr val="bg1"/>
            </a:solidFill>
          </a:endParaRPr>
        </a:p>
      </dsp:txBody>
      <dsp:txXfrm>
        <a:off x="1261" y="0"/>
        <a:ext cx="3280534" cy="1321308"/>
      </dsp:txXfrm>
    </dsp:sp>
    <dsp:sp modelId="{5053412A-6B1B-493D-AC85-875AB73DFE6C}">
      <dsp:nvSpPr>
        <dsp:cNvPr id="0" name=""/>
        <dsp:cNvSpPr/>
      </dsp:nvSpPr>
      <dsp:spPr>
        <a:xfrm>
          <a:off x="210769" y="1179096"/>
          <a:ext cx="2837898" cy="854840"/>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Instruction on academic advancement; addresses unique cultural considerations; networking and ongoing career support</a:t>
          </a:r>
        </a:p>
      </dsp:txBody>
      <dsp:txXfrm>
        <a:off x="235806" y="1204133"/>
        <a:ext cx="2787824" cy="804766"/>
      </dsp:txXfrm>
    </dsp:sp>
    <dsp:sp modelId="{CD16E78A-A881-43BF-98D8-A207EDC5FE29}">
      <dsp:nvSpPr>
        <dsp:cNvPr id="0" name=""/>
        <dsp:cNvSpPr/>
      </dsp:nvSpPr>
      <dsp:spPr>
        <a:xfrm>
          <a:off x="184394" y="2212676"/>
          <a:ext cx="2885085" cy="871049"/>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Quasi-experimental mixed methods study: N = 62 AI/AN faculty of US health professions schools 2017-18 </a:t>
          </a:r>
        </a:p>
      </dsp:txBody>
      <dsp:txXfrm>
        <a:off x="209906" y="2238188"/>
        <a:ext cx="2834061" cy="820025"/>
      </dsp:txXfrm>
    </dsp:sp>
    <dsp:sp modelId="{4ABB429D-06E1-46B1-8EC3-F1BD0EC5C0AA}">
      <dsp:nvSpPr>
        <dsp:cNvPr id="0" name=""/>
        <dsp:cNvSpPr/>
      </dsp:nvSpPr>
      <dsp:spPr>
        <a:xfrm>
          <a:off x="135645" y="3216284"/>
          <a:ext cx="3011767" cy="967376"/>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22-item Diversity and Engagement Survey (DES): only significant change post-session to 1 year was "Respect", M 3.42 (SD = 0.77) to 3.76 (SD = 0.67), p = .05 </a:t>
          </a:r>
        </a:p>
      </dsp:txBody>
      <dsp:txXfrm>
        <a:off x="163978" y="3244617"/>
        <a:ext cx="2955101" cy="910710"/>
      </dsp:txXfrm>
    </dsp:sp>
    <dsp:sp modelId="{C47448EA-DB6F-4662-9FEC-69FBC92DFD4D}">
      <dsp:nvSpPr>
        <dsp:cNvPr id="0" name=""/>
        <dsp:cNvSpPr/>
      </dsp:nvSpPr>
      <dsp:spPr>
        <a:xfrm>
          <a:off x="3504971" y="0"/>
          <a:ext cx="3280534" cy="4404360"/>
        </a:xfrm>
        <a:prstGeom prst="roundRect">
          <a:avLst>
            <a:gd name="adj" fmla="val 10000"/>
          </a:avLst>
        </a:prstGeom>
        <a:solidFill>
          <a:srgbClr val="B69024"/>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TRANSCENDS</a:t>
          </a:r>
        </a:p>
        <a:p>
          <a:pPr marL="0" lvl="0" indent="0" algn="ctr" defTabSz="933450">
            <a:lnSpc>
              <a:spcPct val="90000"/>
            </a:lnSpc>
            <a:spcBef>
              <a:spcPct val="0"/>
            </a:spcBef>
            <a:spcAft>
              <a:spcPct val="35000"/>
            </a:spcAft>
            <a:buNone/>
          </a:pPr>
          <a:r>
            <a:rPr lang="en-US" sz="1400" kern="1200" dirty="0">
              <a:solidFill>
                <a:schemeClr val="bg1"/>
              </a:solidFill>
            </a:rPr>
            <a:t>(Tagge, 2021)</a:t>
          </a:r>
        </a:p>
      </dsp:txBody>
      <dsp:txXfrm>
        <a:off x="3504971" y="0"/>
        <a:ext cx="3280534" cy="1321308"/>
      </dsp:txXfrm>
    </dsp:sp>
    <dsp:sp modelId="{1AF5C239-6DFC-4F9D-9D42-E8B8101F4EEA}">
      <dsp:nvSpPr>
        <dsp:cNvPr id="0" name=""/>
        <dsp:cNvSpPr/>
      </dsp:nvSpPr>
      <dsp:spPr>
        <a:xfrm>
          <a:off x="3670014" y="1162795"/>
          <a:ext cx="3029980" cy="1322780"/>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Career development program for URM junior faculty and post-residency fellows in academic neurology. Monthly webinars; American Academy of Neurology meeting activities; opportunities for research, feedback, networking</a:t>
          </a:r>
        </a:p>
      </dsp:txBody>
      <dsp:txXfrm>
        <a:off x="3708757" y="1201538"/>
        <a:ext cx="2952494" cy="1245294"/>
      </dsp:txXfrm>
    </dsp:sp>
    <dsp:sp modelId="{553B7A90-0AFD-4E88-8118-72170A2D871F}">
      <dsp:nvSpPr>
        <dsp:cNvPr id="0" name=""/>
        <dsp:cNvSpPr/>
      </dsp:nvSpPr>
      <dsp:spPr>
        <a:xfrm>
          <a:off x="3656499" y="2672639"/>
          <a:ext cx="3029980" cy="594902"/>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cs typeface="Calibri"/>
            </a:rPr>
            <a:t>23 scholars: 14 Hispanic/Latinx; 7 Black/African American/1 Asian; 1 biracial; 46 mentors</a:t>
          </a:r>
        </a:p>
      </dsp:txBody>
      <dsp:txXfrm>
        <a:off x="3673923" y="2690063"/>
        <a:ext cx="2995132" cy="560054"/>
      </dsp:txXfrm>
    </dsp:sp>
    <dsp:sp modelId="{E6B5ACEB-E1C3-4352-AF4F-7A4267F73994}">
      <dsp:nvSpPr>
        <dsp:cNvPr id="0" name=""/>
        <dsp:cNvSpPr/>
      </dsp:nvSpPr>
      <dsp:spPr>
        <a:xfrm>
          <a:off x="3670014" y="3404269"/>
          <a:ext cx="2983108" cy="820214"/>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Across all cohorts, the scholars averaged 7.8 total scientific publications each (almost 2 publications per year per mentee)</a:t>
          </a:r>
        </a:p>
      </dsp:txBody>
      <dsp:txXfrm>
        <a:off x="3694037" y="3428292"/>
        <a:ext cx="2935062" cy="772168"/>
      </dsp:txXfrm>
    </dsp:sp>
    <dsp:sp modelId="{4A05710C-ECEF-41E2-9DC4-7E8347E64B14}">
      <dsp:nvSpPr>
        <dsp:cNvPr id="0" name=""/>
        <dsp:cNvSpPr/>
      </dsp:nvSpPr>
      <dsp:spPr>
        <a:xfrm>
          <a:off x="7055673" y="0"/>
          <a:ext cx="3280534" cy="4404360"/>
        </a:xfrm>
        <a:prstGeom prst="roundRect">
          <a:avLst>
            <a:gd name="adj" fmla="val 10000"/>
          </a:avLst>
        </a:prstGeom>
        <a:solidFill>
          <a:srgbClr val="003DC4"/>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ea typeface="+mn-lt"/>
              <a:cs typeface="+mn-lt"/>
            </a:rPr>
            <a:t>CDC Ferguson Fellowship </a:t>
          </a:r>
        </a:p>
        <a:p>
          <a:pPr marL="0" lvl="0" indent="0" algn="ctr" defTabSz="933450">
            <a:lnSpc>
              <a:spcPct val="90000"/>
            </a:lnSpc>
            <a:spcBef>
              <a:spcPct val="0"/>
            </a:spcBef>
            <a:spcAft>
              <a:spcPct val="35000"/>
            </a:spcAft>
            <a:buNone/>
          </a:pPr>
          <a:r>
            <a:rPr lang="en-US" sz="1400" kern="1200" dirty="0">
              <a:solidFill>
                <a:schemeClr val="bg1"/>
              </a:solidFill>
            </a:rPr>
            <a:t>(Belcher, 2019)</a:t>
          </a:r>
        </a:p>
      </dsp:txBody>
      <dsp:txXfrm>
        <a:off x="7055673" y="0"/>
        <a:ext cx="3280534" cy="1321308"/>
      </dsp:txXfrm>
    </dsp:sp>
    <dsp:sp modelId="{8DC045E0-8E1A-473D-946F-C01E43E5E2C8}">
      <dsp:nvSpPr>
        <dsp:cNvPr id="0" name=""/>
        <dsp:cNvSpPr/>
      </dsp:nvSpPr>
      <dsp:spPr>
        <a:xfrm>
          <a:off x="7191865" y="1159337"/>
          <a:ext cx="3075960" cy="1154651"/>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cs typeface="Calibri"/>
            </a:rPr>
            <a:t>54 graduate students in 10-week program, Atlanta or Baltimore, on infectious disease research. Only half received M3 mentorship (individual development plan and research accountability groups)</a:t>
          </a:r>
          <a:endParaRPr lang="en-US" sz="1400" kern="1200" dirty="0">
            <a:solidFill>
              <a:schemeClr val="tx1"/>
            </a:solidFill>
          </a:endParaRPr>
        </a:p>
      </dsp:txBody>
      <dsp:txXfrm>
        <a:off x="7225684" y="1193156"/>
        <a:ext cx="3008322" cy="1087013"/>
      </dsp:txXfrm>
    </dsp:sp>
    <dsp:sp modelId="{00108292-8FA4-4F8F-AB13-39D559DEBAE0}">
      <dsp:nvSpPr>
        <dsp:cNvPr id="0" name=""/>
        <dsp:cNvSpPr/>
      </dsp:nvSpPr>
      <dsp:spPr>
        <a:xfrm>
          <a:off x="7156265" y="2420335"/>
          <a:ext cx="3118397" cy="565319"/>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Abstract submission to conferences increased from a low of 46.2% in 2012 to 80% in 2014 (figure in article)</a:t>
          </a:r>
        </a:p>
      </dsp:txBody>
      <dsp:txXfrm>
        <a:off x="7172823" y="2436893"/>
        <a:ext cx="3085281" cy="532203"/>
      </dsp:txXfrm>
    </dsp:sp>
    <dsp:sp modelId="{9841FEA9-3609-4753-ACF7-C37D9A8F45AF}">
      <dsp:nvSpPr>
        <dsp:cNvPr id="0" name=""/>
        <dsp:cNvSpPr/>
      </dsp:nvSpPr>
      <dsp:spPr>
        <a:xfrm>
          <a:off x="7169623" y="3083017"/>
          <a:ext cx="3096247" cy="112054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Only Ferguson Fellows who received M3 showed significant increases in transformational leadership characteristics (p &lt; .01). Plus 3.9 higher odds (p &lt; .05) of submitting research to a national scientific meeting</a:t>
          </a:r>
        </a:p>
      </dsp:txBody>
      <dsp:txXfrm>
        <a:off x="7202443" y="3115837"/>
        <a:ext cx="3030607" cy="105490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899A0-891F-4516-92F4-2B71411C850B}" type="datetimeFigureOut">
              <a:rPr lang="en-US" smtClean="0"/>
              <a:t>10/4/2022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E9B82-EBAA-4673-8DA0-6546A9672325}" type="slidenum">
              <a:rPr lang="en-US" smtClean="0"/>
              <a:t>‹#›</a:t>
            </a:fld>
            <a:endParaRPr lang="en-US" dirty="0"/>
          </a:p>
        </p:txBody>
      </p:sp>
    </p:spTree>
    <p:extLst>
      <p:ext uri="{BB962C8B-B14F-4D97-AF65-F5344CB8AC3E}">
        <p14:creationId xmlns:p14="http://schemas.microsoft.com/office/powerpoint/2010/main" val="45862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04.10.2022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lvl="0" indent="0">
              <a:buFont typeface="Arial" panose="020B0604020202020204" pitchFamily="34" charset="0"/>
              <a:buNone/>
            </a:pPr>
            <a:endParaRPr lang="en-US" i="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4C3FC-C185-4F00-933C-EE437E43BEA3}" type="slidenum">
              <a:rPr lang="en-US" smtClean="0"/>
              <a:t>15</a:t>
            </a:fld>
            <a:endParaRPr lang="en-US" dirty="0"/>
          </a:p>
        </p:txBody>
      </p:sp>
    </p:spTree>
    <p:extLst>
      <p:ext uri="{BB962C8B-B14F-4D97-AF65-F5344CB8AC3E}">
        <p14:creationId xmlns:p14="http://schemas.microsoft.com/office/powerpoint/2010/main" val="1425475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4C3FC-C185-4F00-933C-EE437E43BEA3}" type="slidenum">
              <a:rPr lang="en-US" smtClean="0"/>
              <a:t>18</a:t>
            </a:fld>
            <a:endParaRPr lang="en-US" dirty="0"/>
          </a:p>
        </p:txBody>
      </p:sp>
    </p:spTree>
    <p:extLst>
      <p:ext uri="{BB962C8B-B14F-4D97-AF65-F5344CB8AC3E}">
        <p14:creationId xmlns:p14="http://schemas.microsoft.com/office/powerpoint/2010/main" val="645926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4C3FC-C185-4F00-933C-EE437E43BEA3}" type="slidenum">
              <a:rPr lang="en-US" smtClean="0"/>
              <a:t>20</a:t>
            </a:fld>
            <a:endParaRPr lang="en-US" dirty="0"/>
          </a:p>
        </p:txBody>
      </p:sp>
    </p:spTree>
    <p:extLst>
      <p:ext uri="{BB962C8B-B14F-4D97-AF65-F5344CB8AC3E}">
        <p14:creationId xmlns:p14="http://schemas.microsoft.com/office/powerpoint/2010/main" val="4243295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4C3FC-C185-4F00-933C-EE437E43BEA3}" type="slidenum">
              <a:rPr lang="en-US" smtClean="0"/>
              <a:t>22</a:t>
            </a:fld>
            <a:endParaRPr lang="en-US" dirty="0"/>
          </a:p>
        </p:txBody>
      </p:sp>
    </p:spTree>
    <p:extLst>
      <p:ext uri="{BB962C8B-B14F-4D97-AF65-F5344CB8AC3E}">
        <p14:creationId xmlns:p14="http://schemas.microsoft.com/office/powerpoint/2010/main" val="2643130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4C3FC-C185-4F00-933C-EE437E43BEA3}" type="slidenum">
              <a:rPr lang="en-US" smtClean="0"/>
              <a:t>23</a:t>
            </a:fld>
            <a:endParaRPr lang="en-US" dirty="0"/>
          </a:p>
        </p:txBody>
      </p:sp>
    </p:spTree>
    <p:extLst>
      <p:ext uri="{BB962C8B-B14F-4D97-AF65-F5344CB8AC3E}">
        <p14:creationId xmlns:p14="http://schemas.microsoft.com/office/powerpoint/2010/main" val="681209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4C3FC-C185-4F00-933C-EE437E43BEA3}" type="slidenum">
              <a:rPr lang="en-US" smtClean="0"/>
              <a:t>24</a:t>
            </a:fld>
            <a:endParaRPr lang="en-US" dirty="0"/>
          </a:p>
        </p:txBody>
      </p:sp>
    </p:spTree>
    <p:extLst>
      <p:ext uri="{BB962C8B-B14F-4D97-AF65-F5344CB8AC3E}">
        <p14:creationId xmlns:p14="http://schemas.microsoft.com/office/powerpoint/2010/main" val="2643130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4698F-4E22-4AA1-B940-6DB3F35F2285}" type="slidenum">
              <a:rPr lang="en-US" smtClean="0"/>
              <a:t>25</a:t>
            </a:fld>
            <a:endParaRPr lang="en-US" dirty="0"/>
          </a:p>
        </p:txBody>
      </p:sp>
    </p:spTree>
    <p:extLst>
      <p:ext uri="{BB962C8B-B14F-4D97-AF65-F5344CB8AC3E}">
        <p14:creationId xmlns:p14="http://schemas.microsoft.com/office/powerpoint/2010/main" val="2984597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04.10.2022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8913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Type:</a:t>
            </a:r>
          </a:p>
          <a:p>
            <a:r>
              <a:rPr lang="en-US" dirty="0"/>
              <a:t>Primary Source: Intervention Study (339, 84.5%)</a:t>
            </a:r>
          </a:p>
          <a:p>
            <a:r>
              <a:rPr lang="en-US" dirty="0"/>
              <a:t>Primary Source: Observational Study (27, 6.7%)</a:t>
            </a:r>
          </a:p>
          <a:p>
            <a:r>
              <a:rPr lang="en-US" dirty="0"/>
              <a:t>Secondary Source: Commentary, “Best Practices,” or Topic Overview (25, 6.2%)</a:t>
            </a:r>
          </a:p>
          <a:p>
            <a:r>
              <a:rPr lang="en-US" dirty="0"/>
              <a:t>Secondary Source: Scoping or Systematic Review (7, 1.7%)</a:t>
            </a:r>
          </a:p>
          <a:p>
            <a:r>
              <a:rPr lang="en-US" dirty="0"/>
              <a:t>Other (includes commentary, overview with primary data) (3, 0.7%)</a:t>
            </a:r>
          </a:p>
          <a:p>
            <a:endParaRPr lang="en-US" dirty="0"/>
          </a:p>
          <a:p>
            <a:r>
              <a:rPr lang="en-US" dirty="0"/>
              <a:t>Country:</a:t>
            </a:r>
          </a:p>
          <a:p>
            <a:r>
              <a:rPr lang="en-US" dirty="0"/>
              <a:t>United States (338, 92.3%)</a:t>
            </a:r>
          </a:p>
          <a:p>
            <a:r>
              <a:rPr lang="en-US" dirty="0"/>
              <a:t>New Zealand (5, 1.4%)</a:t>
            </a:r>
          </a:p>
          <a:p>
            <a:r>
              <a:rPr lang="en-US" dirty="0"/>
              <a:t>South Africa (5, 1.4%)</a:t>
            </a:r>
          </a:p>
          <a:p>
            <a:r>
              <a:rPr lang="en-US" dirty="0"/>
              <a:t>United Kingdom (5, 1.4%)</a:t>
            </a:r>
          </a:p>
          <a:p>
            <a:r>
              <a:rPr lang="en-US" dirty="0"/>
              <a:t>Australia (4, 1.1%)</a:t>
            </a:r>
          </a:p>
          <a:p>
            <a:r>
              <a:rPr lang="en-US" dirty="0"/>
              <a:t>Canada (4, 1.1%)</a:t>
            </a:r>
          </a:p>
          <a:p>
            <a:r>
              <a:rPr lang="en-US" dirty="0"/>
              <a:t>1 study was included from Barbados, Iran, Norway</a:t>
            </a:r>
          </a:p>
          <a:p>
            <a:endParaRPr lang="en-US" dirty="0"/>
          </a:p>
          <a:p>
            <a:r>
              <a:rPr lang="en-US" dirty="0"/>
              <a:t>*Responses for country and state are not mutually exclusive</a:t>
            </a:r>
          </a:p>
        </p:txBody>
      </p:sp>
      <p:sp>
        <p:nvSpPr>
          <p:cNvPr id="4" name="Slide Number Placeholder 3"/>
          <p:cNvSpPr>
            <a:spLocks noGrp="1"/>
          </p:cNvSpPr>
          <p:nvPr>
            <p:ph type="sldNum" sz="quarter" idx="5"/>
          </p:nvPr>
        </p:nvSpPr>
        <p:spPr/>
        <p:txBody>
          <a:bodyPr/>
          <a:lstStyle/>
          <a:p>
            <a:fld id="{3AB4C3FC-C185-4F00-933C-EE437E43BEA3}" type="slidenum">
              <a:rPr lang="en-US" smtClean="0"/>
              <a:t>32</a:t>
            </a:fld>
            <a:endParaRPr lang="en-US" dirty="0"/>
          </a:p>
        </p:txBody>
      </p:sp>
    </p:spTree>
    <p:extLst>
      <p:ext uri="{BB962C8B-B14F-4D97-AF65-F5344CB8AC3E}">
        <p14:creationId xmlns:p14="http://schemas.microsoft.com/office/powerpoint/2010/main" val="225404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Degree Level:</a:t>
            </a:r>
          </a:p>
          <a:p>
            <a:r>
              <a:rPr lang="en-US" dirty="0"/>
              <a:t>Associate (14, 3.8%)</a:t>
            </a:r>
          </a:p>
          <a:p>
            <a:r>
              <a:rPr lang="en-US" dirty="0"/>
              <a:t>Undergraduate (169, 46.2%)</a:t>
            </a:r>
          </a:p>
          <a:p>
            <a:r>
              <a:rPr lang="en-US" dirty="0"/>
              <a:t>Masters (41, 11.2%)</a:t>
            </a:r>
          </a:p>
          <a:p>
            <a:r>
              <a:rPr lang="en-US" dirty="0"/>
              <a:t>Doctoral (134, 36.6%)</a:t>
            </a:r>
          </a:p>
          <a:p>
            <a:r>
              <a:rPr lang="en-US" dirty="0"/>
              <a:t>Post-Doctoral (e.g., trainees, residents) (48, 13.1%)</a:t>
            </a:r>
          </a:p>
          <a:p>
            <a:r>
              <a:rPr lang="en-US" dirty="0"/>
              <a:t>Faculty (68, 18.6%)</a:t>
            </a:r>
          </a:p>
          <a:p>
            <a:r>
              <a:rPr lang="en-US" dirty="0"/>
              <a:t>Staff (e.g., lab managers, administrative directors, building services) (18, 4.9%)</a:t>
            </a:r>
          </a:p>
          <a:p>
            <a:r>
              <a:rPr lang="en-US" dirty="0"/>
              <a:t>Administration (e.g., hospital president or university dean) (6, 1.6%)</a:t>
            </a:r>
          </a:p>
          <a:p>
            <a:r>
              <a:rPr lang="en-US" dirty="0"/>
              <a:t>Other (includes high school, post-baccalaureate, international education levels) (48, 13.1%)</a:t>
            </a:r>
          </a:p>
          <a:p>
            <a:endParaRPr lang="en-US" dirty="0"/>
          </a:p>
          <a:p>
            <a:r>
              <a:rPr lang="en-US" dirty="0"/>
              <a:t>Discipline:</a:t>
            </a:r>
          </a:p>
          <a:p>
            <a:r>
              <a:rPr lang="en-US" dirty="0"/>
              <a:t>Medicine (137, 37.4%)</a:t>
            </a:r>
          </a:p>
          <a:p>
            <a:r>
              <a:rPr lang="en-US" dirty="0"/>
              <a:t>Nursing (81, 22.1%)</a:t>
            </a:r>
          </a:p>
          <a:p>
            <a:r>
              <a:rPr lang="en-US" dirty="0"/>
              <a:t>Other field of health science research (58, 15.8%)</a:t>
            </a:r>
          </a:p>
          <a:p>
            <a:r>
              <a:rPr lang="en-US" dirty="0"/>
              <a:t>Dentistry (34, 9.3%)</a:t>
            </a:r>
          </a:p>
          <a:p>
            <a:r>
              <a:rPr lang="en-US" dirty="0"/>
              <a:t>Psychology (18, 4.9%)</a:t>
            </a:r>
          </a:p>
          <a:p>
            <a:r>
              <a:rPr lang="en-US" dirty="0"/>
              <a:t>Pre-health core science courses (12, 3.3%)</a:t>
            </a:r>
          </a:p>
          <a:p>
            <a:r>
              <a:rPr lang="en-US" dirty="0"/>
              <a:t>Public health (8, 2.2%)</a:t>
            </a:r>
          </a:p>
          <a:p>
            <a:r>
              <a:rPr lang="en-US" dirty="0"/>
              <a:t>Pharmacy (5, 1.4%)</a:t>
            </a:r>
          </a:p>
          <a:p>
            <a:r>
              <a:rPr lang="en-US" dirty="0"/>
              <a:t>Allied health professions (4, 1.1%)</a:t>
            </a:r>
          </a:p>
          <a:p>
            <a:r>
              <a:rPr lang="en-US" dirty="0"/>
              <a:t>Physician assistant (2, 0.55%)</a:t>
            </a:r>
          </a:p>
          <a:p>
            <a:r>
              <a:rPr lang="en-US" dirty="0"/>
              <a:t>Other (includes health professions, in general, social sciences, specific health fields) (47, 12.8%)</a:t>
            </a:r>
          </a:p>
          <a:p>
            <a:endParaRPr lang="en-US" dirty="0"/>
          </a:p>
          <a:p>
            <a:r>
              <a:rPr lang="en-US" dirty="0"/>
              <a:t>Racial/ethnic groups included:</a:t>
            </a:r>
          </a:p>
          <a:p>
            <a:r>
              <a:rPr lang="en-US" dirty="0"/>
              <a:t>Black or African American (230, 62.8%)</a:t>
            </a:r>
          </a:p>
          <a:p>
            <a:r>
              <a:rPr lang="en-US" dirty="0"/>
              <a:t>Latinx or Hispanic (214, 58.5%)</a:t>
            </a:r>
          </a:p>
          <a:p>
            <a:r>
              <a:rPr lang="en-US" dirty="0"/>
              <a:t>Asian (130, 35.5%)</a:t>
            </a:r>
          </a:p>
          <a:p>
            <a:r>
              <a:rPr lang="en-US" dirty="0"/>
              <a:t>Indigenous or American Indian or Alaska Native (127, 34.7%)</a:t>
            </a:r>
          </a:p>
          <a:p>
            <a:r>
              <a:rPr lang="en-US" dirty="0"/>
              <a:t>White (127, 34.7%)</a:t>
            </a:r>
          </a:p>
          <a:p>
            <a:r>
              <a:rPr lang="en-US" dirty="0"/>
              <a:t>Native Hawaiian or Pacific Islander (52, 14.2%)</a:t>
            </a:r>
          </a:p>
          <a:p>
            <a:r>
              <a:rPr lang="en-US" dirty="0"/>
              <a:t>Multi-racial (48, 13.1%)</a:t>
            </a:r>
          </a:p>
          <a:p>
            <a:r>
              <a:rPr lang="en-US" dirty="0"/>
              <a:t>Other (16, 4.4%)</a:t>
            </a:r>
          </a:p>
          <a:p>
            <a:r>
              <a:rPr lang="en-US" dirty="0"/>
              <a:t>No specific racial/ethnic group was named (includes articles that said “URM” but did not specify racial/ethnic groups in their sample, even if defined in introduction) (69, 18.9%)</a:t>
            </a:r>
          </a:p>
          <a:p>
            <a:r>
              <a:rPr lang="en-US" dirty="0"/>
              <a:t>Not all included racial/ethnic groups were specified (includes articles that may have specified one race/ethnicity within URM without defining other groups included in designation) (137, 37.4%)</a:t>
            </a:r>
          </a:p>
          <a:p>
            <a:endParaRPr lang="en-US" dirty="0"/>
          </a:p>
          <a:p>
            <a:r>
              <a:rPr lang="en-US" dirty="0"/>
              <a:t>*Responses are not mutually exclusive</a:t>
            </a:r>
          </a:p>
        </p:txBody>
      </p:sp>
      <p:sp>
        <p:nvSpPr>
          <p:cNvPr id="4" name="Slide Number Placeholder 3"/>
          <p:cNvSpPr>
            <a:spLocks noGrp="1"/>
          </p:cNvSpPr>
          <p:nvPr>
            <p:ph type="sldNum" sz="quarter" idx="5"/>
          </p:nvPr>
        </p:nvSpPr>
        <p:spPr/>
        <p:txBody>
          <a:bodyPr/>
          <a:lstStyle/>
          <a:p>
            <a:fld id="{3AB4C3FC-C185-4F00-933C-EE437E43BEA3}" type="slidenum">
              <a:rPr lang="en-US" smtClean="0"/>
              <a:t>34</a:t>
            </a:fld>
            <a:endParaRPr lang="en-US" dirty="0"/>
          </a:p>
        </p:txBody>
      </p:sp>
    </p:spTree>
    <p:extLst>
      <p:ext uri="{BB962C8B-B14F-4D97-AF65-F5344CB8AC3E}">
        <p14:creationId xmlns:p14="http://schemas.microsoft.com/office/powerpoint/2010/main" val="779906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04.10.2022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methods used:</a:t>
            </a:r>
          </a:p>
          <a:p>
            <a:r>
              <a:rPr lang="en-US" dirty="0"/>
              <a:t>Cross-sectional (e.g., just post-intervention) (189, 55.7%)</a:t>
            </a:r>
          </a:p>
          <a:p>
            <a:r>
              <a:rPr lang="en-US" dirty="0"/>
              <a:t>Pre/post intervention with no comparison group (102, 30.1%)</a:t>
            </a:r>
          </a:p>
          <a:p>
            <a:r>
              <a:rPr lang="en-US" dirty="0"/>
              <a:t>Pre/post intervention with a comparison group (23, 6.8%)</a:t>
            </a:r>
          </a:p>
          <a:p>
            <a:r>
              <a:rPr lang="en-US" dirty="0"/>
              <a:t>Quasi-experimental (5, 1.5%)</a:t>
            </a:r>
          </a:p>
          <a:p>
            <a:r>
              <a:rPr lang="en-US" dirty="0"/>
              <a:t>Randomized controlled trials (6, 1.8%)</a:t>
            </a:r>
          </a:p>
          <a:p>
            <a:r>
              <a:rPr lang="en-US" dirty="0"/>
              <a:t>Other (includes longitudinal, retrospective, cohort) (14, 4.1%)</a:t>
            </a:r>
          </a:p>
          <a:p>
            <a:endParaRPr lang="en-US" dirty="0"/>
          </a:p>
          <a:p>
            <a:r>
              <a:rPr lang="en-US" dirty="0"/>
              <a:t>Evaluation approaches used:</a:t>
            </a:r>
          </a:p>
          <a:p>
            <a:r>
              <a:rPr lang="en-US" dirty="0"/>
              <a:t>Quantitative (286, 78.2%)</a:t>
            </a:r>
          </a:p>
          <a:p>
            <a:r>
              <a:rPr lang="en-US" dirty="0"/>
              <a:t>Qualitative (17, 4.6%)</a:t>
            </a:r>
          </a:p>
          <a:p>
            <a:r>
              <a:rPr lang="en-US" dirty="0"/>
              <a:t>Mixed methods (63, 17.2%)</a:t>
            </a:r>
          </a:p>
          <a:p>
            <a:endParaRPr lang="en-US" dirty="0"/>
          </a:p>
          <a:p>
            <a:r>
              <a:rPr lang="en-US" dirty="0"/>
              <a:t>The lack of use of rigorous evaluation designs (e.g., randomized controlled trials) and qualitative and mixed methods evaluation approaches represent a gap in the literature assessing diversity and inclusion initiatives. The relative lack of qualitative and mixed methods evaluation approaches indicates that nuanced experiences have not been adequately captured.</a:t>
            </a:r>
          </a:p>
        </p:txBody>
      </p:sp>
      <p:sp>
        <p:nvSpPr>
          <p:cNvPr id="4" name="Slide Number Placeholder 3"/>
          <p:cNvSpPr>
            <a:spLocks noGrp="1"/>
          </p:cNvSpPr>
          <p:nvPr>
            <p:ph type="sldNum" sz="quarter" idx="5"/>
          </p:nvPr>
        </p:nvSpPr>
        <p:spPr/>
        <p:txBody>
          <a:bodyPr/>
          <a:lstStyle/>
          <a:p>
            <a:fld id="{3AB4C3FC-C185-4F00-933C-EE437E43BEA3}" type="slidenum">
              <a:rPr lang="en-US" smtClean="0"/>
              <a:t>35</a:t>
            </a:fld>
            <a:endParaRPr lang="en-US" dirty="0"/>
          </a:p>
        </p:txBody>
      </p:sp>
    </p:spTree>
    <p:extLst>
      <p:ext uri="{BB962C8B-B14F-4D97-AF65-F5344CB8AC3E}">
        <p14:creationId xmlns:p14="http://schemas.microsoft.com/office/powerpoint/2010/main" val="2660846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*Responses not mutually exclusive</a:t>
            </a:r>
          </a:p>
        </p:txBody>
      </p:sp>
      <p:sp>
        <p:nvSpPr>
          <p:cNvPr id="4" name="Slide Number Placeholder 3"/>
          <p:cNvSpPr>
            <a:spLocks noGrp="1"/>
          </p:cNvSpPr>
          <p:nvPr>
            <p:ph type="sldNum" sz="quarter" idx="5"/>
          </p:nvPr>
        </p:nvSpPr>
        <p:spPr/>
        <p:txBody>
          <a:bodyPr/>
          <a:lstStyle/>
          <a:p>
            <a:fld id="{3AB4C3FC-C185-4F00-933C-EE437E43BEA3}" type="slidenum">
              <a:rPr lang="en-US" smtClean="0"/>
              <a:t>37</a:t>
            </a:fld>
            <a:endParaRPr lang="en-US" dirty="0"/>
          </a:p>
        </p:txBody>
      </p:sp>
    </p:spTree>
    <p:extLst>
      <p:ext uri="{BB962C8B-B14F-4D97-AF65-F5344CB8AC3E}">
        <p14:creationId xmlns:p14="http://schemas.microsoft.com/office/powerpoint/2010/main" val="1757759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*Responses not mutually exclusive</a:t>
            </a:r>
          </a:p>
        </p:txBody>
      </p:sp>
      <p:sp>
        <p:nvSpPr>
          <p:cNvPr id="4" name="Slide Number Placeholder 3"/>
          <p:cNvSpPr>
            <a:spLocks noGrp="1"/>
          </p:cNvSpPr>
          <p:nvPr>
            <p:ph type="sldNum" sz="quarter" idx="5"/>
          </p:nvPr>
        </p:nvSpPr>
        <p:spPr/>
        <p:txBody>
          <a:bodyPr/>
          <a:lstStyle/>
          <a:p>
            <a:fld id="{3AB4C3FC-C185-4F00-933C-EE437E43BEA3}" type="slidenum">
              <a:rPr lang="en-US" smtClean="0"/>
              <a:t>38</a:t>
            </a:fld>
            <a:endParaRPr lang="en-US" dirty="0"/>
          </a:p>
        </p:txBody>
      </p:sp>
    </p:spTree>
    <p:extLst>
      <p:ext uri="{BB962C8B-B14F-4D97-AF65-F5344CB8AC3E}">
        <p14:creationId xmlns:p14="http://schemas.microsoft.com/office/powerpoint/2010/main" val="1809362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*Responses not mutually exclusive</a:t>
            </a:r>
          </a:p>
        </p:txBody>
      </p:sp>
      <p:sp>
        <p:nvSpPr>
          <p:cNvPr id="4" name="Slide Number Placeholder 3"/>
          <p:cNvSpPr>
            <a:spLocks noGrp="1"/>
          </p:cNvSpPr>
          <p:nvPr>
            <p:ph type="sldNum" sz="quarter" idx="5"/>
          </p:nvPr>
        </p:nvSpPr>
        <p:spPr/>
        <p:txBody>
          <a:bodyPr/>
          <a:lstStyle/>
          <a:p>
            <a:fld id="{3AB4C3FC-C185-4F00-933C-EE437E43BEA3}" type="slidenum">
              <a:rPr lang="en-US" smtClean="0"/>
              <a:t>39</a:t>
            </a:fld>
            <a:endParaRPr lang="en-US" dirty="0"/>
          </a:p>
        </p:txBody>
      </p:sp>
    </p:spTree>
    <p:extLst>
      <p:ext uri="{BB962C8B-B14F-4D97-AF65-F5344CB8AC3E}">
        <p14:creationId xmlns:p14="http://schemas.microsoft.com/office/powerpoint/2010/main" val="3112893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C68E67-BCAB-D444-9371-10E10275ECAE}" type="slidenum">
              <a:rPr lang="en-US" smtClean="0"/>
              <a:t>40</a:t>
            </a:fld>
            <a:endParaRPr lang="en-US" dirty="0"/>
          </a:p>
        </p:txBody>
      </p:sp>
    </p:spTree>
    <p:extLst>
      <p:ext uri="{BB962C8B-B14F-4D97-AF65-F5344CB8AC3E}">
        <p14:creationId xmlns:p14="http://schemas.microsoft.com/office/powerpoint/2010/main" val="99292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04.10.2022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0858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lumMod val="75000"/>
                  </a:schemeClr>
                </a:solidFill>
              </a:rPr>
              <a:t>Travers 2015: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lumMod val="75000"/>
                  </a:schemeClr>
                </a:solidFill>
              </a:rPr>
              <a:t>All states reached adequate representation of the AI/AN/HPI population post-legislation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study to evaluate the effects of state legislation on minority recruitment to careers in nursing</a:t>
            </a:r>
          </a:p>
          <a:p>
            <a:endParaRPr lang="en-US" dirty="0"/>
          </a:p>
        </p:txBody>
      </p:sp>
      <p:sp>
        <p:nvSpPr>
          <p:cNvPr id="4" name="Slide Number Placeholder 3"/>
          <p:cNvSpPr>
            <a:spLocks noGrp="1"/>
          </p:cNvSpPr>
          <p:nvPr>
            <p:ph type="sldNum" sz="quarter" idx="5"/>
          </p:nvPr>
        </p:nvSpPr>
        <p:spPr/>
        <p:txBody>
          <a:bodyPr/>
          <a:lstStyle/>
          <a:p>
            <a:fld id="{1DB1639E-F096-184B-83C1-2859132E7DB3}" type="slidenum">
              <a:rPr lang="en-US" smtClean="0"/>
              <a:t>42</a:t>
            </a:fld>
            <a:endParaRPr lang="en-US" dirty="0"/>
          </a:p>
        </p:txBody>
      </p:sp>
    </p:spTree>
    <p:extLst>
      <p:ext uri="{BB962C8B-B14F-4D97-AF65-F5344CB8AC3E}">
        <p14:creationId xmlns:p14="http://schemas.microsoft.com/office/powerpoint/2010/main" val="1877116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04.10.2022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50</a:t>
            </a:fld>
            <a:endParaRPr lang="cs-CZ"/>
          </a:p>
        </p:txBody>
      </p:sp>
    </p:spTree>
    <p:extLst>
      <p:ext uri="{BB962C8B-B14F-4D97-AF65-F5344CB8AC3E}">
        <p14:creationId xmlns:p14="http://schemas.microsoft.com/office/powerpoint/2010/main" val="2129369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04.10.2022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51</a:t>
            </a:fld>
            <a:endParaRPr lang="cs-CZ"/>
          </a:p>
        </p:txBody>
      </p:sp>
    </p:spTree>
    <p:extLst>
      <p:ext uri="{BB962C8B-B14F-4D97-AF65-F5344CB8AC3E}">
        <p14:creationId xmlns:p14="http://schemas.microsoft.com/office/powerpoint/2010/main" val="113237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04.10.2022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lvl="0" indent="0">
              <a:buFont typeface="Arial" panose="020B0604020202020204" pitchFamily="34" charset="0"/>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04.10.2022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4C3FC-C185-4F00-933C-EE437E43BEA3}" type="slidenum">
              <a:rPr lang="en-US" smtClean="0"/>
              <a:t>7</a:t>
            </a:fld>
            <a:endParaRPr lang="en-US" dirty="0"/>
          </a:p>
        </p:txBody>
      </p:sp>
    </p:spTree>
    <p:extLst>
      <p:ext uri="{BB962C8B-B14F-4D97-AF65-F5344CB8AC3E}">
        <p14:creationId xmlns:p14="http://schemas.microsoft.com/office/powerpoint/2010/main" val="87461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4C3FC-C185-4F00-933C-EE437E43BEA3}" type="slidenum">
              <a:rPr lang="en-US" smtClean="0"/>
              <a:t>8</a:t>
            </a:fld>
            <a:endParaRPr lang="en-US" dirty="0"/>
          </a:p>
        </p:txBody>
      </p:sp>
    </p:spTree>
    <p:extLst>
      <p:ext uri="{BB962C8B-B14F-4D97-AF65-F5344CB8AC3E}">
        <p14:creationId xmlns:p14="http://schemas.microsoft.com/office/powerpoint/2010/main" val="149565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04.10.2022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4021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4C3FC-C185-4F00-933C-EE437E43BEA3}" type="slidenum">
              <a:rPr lang="en-US" smtClean="0"/>
              <a:t>11</a:t>
            </a:fld>
            <a:endParaRPr lang="en-US" dirty="0"/>
          </a:p>
        </p:txBody>
      </p:sp>
    </p:spTree>
    <p:extLst>
      <p:ext uri="{BB962C8B-B14F-4D97-AF65-F5344CB8AC3E}">
        <p14:creationId xmlns:p14="http://schemas.microsoft.com/office/powerpoint/2010/main" val="612749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4698F-4E22-4AA1-B940-6DB3F35F2285}" type="slidenum">
              <a:rPr lang="en-US" smtClean="0"/>
              <a:t>14</a:t>
            </a:fld>
            <a:endParaRPr lang="en-US" dirty="0"/>
          </a:p>
        </p:txBody>
      </p:sp>
    </p:spTree>
    <p:extLst>
      <p:ext uri="{BB962C8B-B14F-4D97-AF65-F5344CB8AC3E}">
        <p14:creationId xmlns:p14="http://schemas.microsoft.com/office/powerpoint/2010/main" val="53255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3A7C-FA3D-46AD-B877-45DB6A487C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103944-29BC-4664-88FA-A1E1602E0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741159-429E-4AC2-A1A0-30E8B91BEFC3}"/>
              </a:ext>
            </a:extLst>
          </p:cNvPr>
          <p:cNvSpPr>
            <a:spLocks noGrp="1"/>
          </p:cNvSpPr>
          <p:nvPr>
            <p:ph type="dt" sz="half" idx="10"/>
          </p:nvPr>
        </p:nvSpPr>
        <p:spPr/>
        <p:txBody>
          <a:bodyPr/>
          <a:lstStyle/>
          <a:p>
            <a:fld id="{E7EC6685-FC85-4180-8D60-B30192C76680}" type="datetimeFigureOut">
              <a:rPr lang="en-US" smtClean="0"/>
              <a:t>10/4/2022</a:t>
            </a:fld>
            <a:endParaRPr lang="en-US" dirty="0"/>
          </a:p>
        </p:txBody>
      </p:sp>
      <p:sp>
        <p:nvSpPr>
          <p:cNvPr id="5" name="Footer Placeholder 4">
            <a:extLst>
              <a:ext uri="{FF2B5EF4-FFF2-40B4-BE49-F238E27FC236}">
                <a16:creationId xmlns:a16="http://schemas.microsoft.com/office/drawing/2014/main" id="{046F8B23-22BB-41EE-B9E1-AD713756F9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96DDAC-B96B-46F3-876D-F2F6326E2781}"/>
              </a:ext>
            </a:extLst>
          </p:cNvPr>
          <p:cNvSpPr>
            <a:spLocks noGrp="1"/>
          </p:cNvSpPr>
          <p:nvPr>
            <p:ph type="sldNum" sz="quarter" idx="12"/>
          </p:nvPr>
        </p:nvSpPr>
        <p:spPr/>
        <p:txBody>
          <a:bodyPr/>
          <a:lstStyle/>
          <a:p>
            <a:fld id="{79050E2A-2DC7-4AC8-9CD4-3C4A20540BC1}" type="slidenum">
              <a:rPr lang="en-US" smtClean="0"/>
              <a:t>‹#›</a:t>
            </a:fld>
            <a:endParaRPr lang="en-US" dirty="0"/>
          </a:p>
        </p:txBody>
      </p:sp>
    </p:spTree>
    <p:extLst>
      <p:ext uri="{BB962C8B-B14F-4D97-AF65-F5344CB8AC3E}">
        <p14:creationId xmlns:p14="http://schemas.microsoft.com/office/powerpoint/2010/main" val="86776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FAD8C-E0B2-4C6B-B395-CA7F8FAF26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461356-8FBA-4988-AFDB-07DB6EFA25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4EE8B-2DCD-4CBD-8A77-112387E85AD0}"/>
              </a:ext>
            </a:extLst>
          </p:cNvPr>
          <p:cNvSpPr>
            <a:spLocks noGrp="1"/>
          </p:cNvSpPr>
          <p:nvPr>
            <p:ph type="dt" sz="half" idx="10"/>
          </p:nvPr>
        </p:nvSpPr>
        <p:spPr/>
        <p:txBody>
          <a:bodyPr/>
          <a:lstStyle/>
          <a:p>
            <a:fld id="{E7EC6685-FC85-4180-8D60-B30192C76680}" type="datetimeFigureOut">
              <a:rPr lang="en-US" smtClean="0"/>
              <a:t>10/4/2022</a:t>
            </a:fld>
            <a:endParaRPr lang="en-US" dirty="0"/>
          </a:p>
        </p:txBody>
      </p:sp>
      <p:sp>
        <p:nvSpPr>
          <p:cNvPr id="5" name="Footer Placeholder 4">
            <a:extLst>
              <a:ext uri="{FF2B5EF4-FFF2-40B4-BE49-F238E27FC236}">
                <a16:creationId xmlns:a16="http://schemas.microsoft.com/office/drawing/2014/main" id="{E968978D-523C-440B-BE38-A2B7AB49F7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2177F4-C9A9-46E9-B635-C722363D2F66}"/>
              </a:ext>
            </a:extLst>
          </p:cNvPr>
          <p:cNvSpPr>
            <a:spLocks noGrp="1"/>
          </p:cNvSpPr>
          <p:nvPr>
            <p:ph type="sldNum" sz="quarter" idx="12"/>
          </p:nvPr>
        </p:nvSpPr>
        <p:spPr/>
        <p:txBody>
          <a:bodyPr/>
          <a:lstStyle/>
          <a:p>
            <a:fld id="{79050E2A-2DC7-4AC8-9CD4-3C4A20540BC1}" type="slidenum">
              <a:rPr lang="en-US" smtClean="0"/>
              <a:t>‹#›</a:t>
            </a:fld>
            <a:endParaRPr lang="en-US" dirty="0"/>
          </a:p>
        </p:txBody>
      </p:sp>
    </p:spTree>
    <p:extLst>
      <p:ext uri="{BB962C8B-B14F-4D97-AF65-F5344CB8AC3E}">
        <p14:creationId xmlns:p14="http://schemas.microsoft.com/office/powerpoint/2010/main" val="326294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FDBCC2-E704-4546-97AE-456BDF88F4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1F1626-EDAA-44FD-8AED-F5521B0CE9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F12FA-3ED5-45B2-BB31-C83A692924FF}"/>
              </a:ext>
            </a:extLst>
          </p:cNvPr>
          <p:cNvSpPr>
            <a:spLocks noGrp="1"/>
          </p:cNvSpPr>
          <p:nvPr>
            <p:ph type="dt" sz="half" idx="10"/>
          </p:nvPr>
        </p:nvSpPr>
        <p:spPr/>
        <p:txBody>
          <a:bodyPr/>
          <a:lstStyle/>
          <a:p>
            <a:fld id="{E7EC6685-FC85-4180-8D60-B30192C76680}" type="datetimeFigureOut">
              <a:rPr lang="en-US" smtClean="0"/>
              <a:t>10/4/2022</a:t>
            </a:fld>
            <a:endParaRPr lang="en-US" dirty="0"/>
          </a:p>
        </p:txBody>
      </p:sp>
      <p:sp>
        <p:nvSpPr>
          <p:cNvPr id="5" name="Footer Placeholder 4">
            <a:extLst>
              <a:ext uri="{FF2B5EF4-FFF2-40B4-BE49-F238E27FC236}">
                <a16:creationId xmlns:a16="http://schemas.microsoft.com/office/drawing/2014/main" id="{AB923515-26C1-4B74-8D87-76C71607BD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D76DD4-6C9A-45D6-A882-28B8422F50EF}"/>
              </a:ext>
            </a:extLst>
          </p:cNvPr>
          <p:cNvSpPr>
            <a:spLocks noGrp="1"/>
          </p:cNvSpPr>
          <p:nvPr>
            <p:ph type="sldNum" sz="quarter" idx="12"/>
          </p:nvPr>
        </p:nvSpPr>
        <p:spPr/>
        <p:txBody>
          <a:bodyPr/>
          <a:lstStyle/>
          <a:p>
            <a:fld id="{79050E2A-2DC7-4AC8-9CD4-3C4A20540BC1}" type="slidenum">
              <a:rPr lang="en-US" smtClean="0"/>
              <a:t>‹#›</a:t>
            </a:fld>
            <a:endParaRPr lang="en-US" dirty="0"/>
          </a:p>
        </p:txBody>
      </p:sp>
    </p:spTree>
    <p:extLst>
      <p:ext uri="{BB962C8B-B14F-4D97-AF65-F5344CB8AC3E}">
        <p14:creationId xmlns:p14="http://schemas.microsoft.com/office/powerpoint/2010/main" val="258203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DB39EDE-B66A-41A8-8CA0-527CEEC448CF}" type="datetimeFigureOut">
              <a:rPr lang="en-US" smtClean="0"/>
              <a:t>10/4/2022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6937B1-C63C-4BD1-941C-506383212223}"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50666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3B959-CBAB-4851-970B-F04578387B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9C34CB-867E-487D-A3A6-F7A3FF380BE8}"/>
              </a:ext>
            </a:extLst>
          </p:cNvPr>
          <p:cNvSpPr>
            <a:spLocks noGrp="1"/>
          </p:cNvSpPr>
          <p:nvPr>
            <p:ph type="dt" sz="half" idx="10"/>
          </p:nvPr>
        </p:nvSpPr>
        <p:spPr/>
        <p:txBody>
          <a:bodyPr/>
          <a:lstStyle/>
          <a:p>
            <a:fld id="{E91031C0-B766-4A8C-A7F8-8EBBD4A39A5A}" type="datetimeFigureOut">
              <a:rPr lang="en-US" smtClean="0"/>
              <a:t>10/4/2022</a:t>
            </a:fld>
            <a:endParaRPr lang="en-US" dirty="0"/>
          </a:p>
        </p:txBody>
      </p:sp>
      <p:sp>
        <p:nvSpPr>
          <p:cNvPr id="4" name="Footer Placeholder 3">
            <a:extLst>
              <a:ext uri="{FF2B5EF4-FFF2-40B4-BE49-F238E27FC236}">
                <a16:creationId xmlns:a16="http://schemas.microsoft.com/office/drawing/2014/main" id="{BDCFDDFF-4EC9-4F95-92A6-1E4D1590F8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DCCC4C9-DCE8-4239-80E0-0CFE103B4037}"/>
              </a:ext>
            </a:extLst>
          </p:cNvPr>
          <p:cNvSpPr>
            <a:spLocks noGrp="1"/>
          </p:cNvSpPr>
          <p:nvPr>
            <p:ph type="sldNum" sz="quarter" idx="12"/>
          </p:nvPr>
        </p:nvSpPr>
        <p:spPr/>
        <p:txBody>
          <a:bodyPr/>
          <a:lstStyle/>
          <a:p>
            <a:fld id="{5C43B0F0-83B4-4DB5-B558-1DF165C2F938}" type="slidenum">
              <a:rPr lang="en-US" smtClean="0"/>
              <a:t>‹#›</a:t>
            </a:fld>
            <a:endParaRPr lang="en-US" dirty="0"/>
          </a:p>
        </p:txBody>
      </p:sp>
    </p:spTree>
    <p:extLst>
      <p:ext uri="{BB962C8B-B14F-4D97-AF65-F5344CB8AC3E}">
        <p14:creationId xmlns:p14="http://schemas.microsoft.com/office/powerpoint/2010/main" val="115580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65AEF-036F-4906-AEC0-41B9826BDF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D03819-7E79-471A-A6CE-8B9ADCF412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98BAD8-1C0D-4A4B-AEFB-8D1EE3B68344}"/>
              </a:ext>
            </a:extLst>
          </p:cNvPr>
          <p:cNvSpPr>
            <a:spLocks noGrp="1"/>
          </p:cNvSpPr>
          <p:nvPr>
            <p:ph type="dt" sz="half" idx="10"/>
          </p:nvPr>
        </p:nvSpPr>
        <p:spPr/>
        <p:txBody>
          <a:bodyPr/>
          <a:lstStyle/>
          <a:p>
            <a:fld id="{E91031C0-B766-4A8C-A7F8-8EBBD4A39A5A}" type="datetimeFigureOut">
              <a:rPr lang="en-US" smtClean="0"/>
              <a:t>10/4/2022</a:t>
            </a:fld>
            <a:endParaRPr lang="en-US" dirty="0"/>
          </a:p>
        </p:txBody>
      </p:sp>
      <p:sp>
        <p:nvSpPr>
          <p:cNvPr id="5" name="Footer Placeholder 4">
            <a:extLst>
              <a:ext uri="{FF2B5EF4-FFF2-40B4-BE49-F238E27FC236}">
                <a16:creationId xmlns:a16="http://schemas.microsoft.com/office/drawing/2014/main" id="{35D3CCE3-5549-48CC-8814-3926212B40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859051-26B6-4A49-B9A6-E4382F1E9627}"/>
              </a:ext>
            </a:extLst>
          </p:cNvPr>
          <p:cNvSpPr>
            <a:spLocks noGrp="1"/>
          </p:cNvSpPr>
          <p:nvPr>
            <p:ph type="sldNum" sz="quarter" idx="12"/>
          </p:nvPr>
        </p:nvSpPr>
        <p:spPr/>
        <p:txBody>
          <a:bodyPr/>
          <a:lstStyle/>
          <a:p>
            <a:fld id="{5C43B0F0-83B4-4DB5-B558-1DF165C2F938}" type="slidenum">
              <a:rPr lang="en-US" smtClean="0"/>
              <a:t>‹#›</a:t>
            </a:fld>
            <a:endParaRPr lang="en-US" dirty="0"/>
          </a:p>
        </p:txBody>
      </p:sp>
    </p:spTree>
    <p:extLst>
      <p:ext uri="{BB962C8B-B14F-4D97-AF65-F5344CB8AC3E}">
        <p14:creationId xmlns:p14="http://schemas.microsoft.com/office/powerpoint/2010/main" val="1457590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052E7C-7F01-44DB-8EF2-977B7C8D25F6}"/>
              </a:ext>
            </a:extLst>
          </p:cNvPr>
          <p:cNvSpPr>
            <a:spLocks noGrp="1"/>
          </p:cNvSpPr>
          <p:nvPr>
            <p:ph type="dt" sz="half" idx="10"/>
          </p:nvPr>
        </p:nvSpPr>
        <p:spPr/>
        <p:txBody>
          <a:bodyPr/>
          <a:lstStyle/>
          <a:p>
            <a:fld id="{E91031C0-B766-4A8C-A7F8-8EBBD4A39A5A}" type="datetimeFigureOut">
              <a:rPr lang="en-US" smtClean="0"/>
              <a:t>10/4/2022</a:t>
            </a:fld>
            <a:endParaRPr lang="en-US" dirty="0"/>
          </a:p>
        </p:txBody>
      </p:sp>
      <p:sp>
        <p:nvSpPr>
          <p:cNvPr id="3" name="Footer Placeholder 2">
            <a:extLst>
              <a:ext uri="{FF2B5EF4-FFF2-40B4-BE49-F238E27FC236}">
                <a16:creationId xmlns:a16="http://schemas.microsoft.com/office/drawing/2014/main" id="{51809DB6-75FA-4AD2-AEE1-2EC4782D22D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CF89833-FD71-4726-8D69-62B087E69C12}"/>
              </a:ext>
            </a:extLst>
          </p:cNvPr>
          <p:cNvSpPr>
            <a:spLocks noGrp="1"/>
          </p:cNvSpPr>
          <p:nvPr>
            <p:ph type="sldNum" sz="quarter" idx="12"/>
          </p:nvPr>
        </p:nvSpPr>
        <p:spPr/>
        <p:txBody>
          <a:bodyPr/>
          <a:lstStyle/>
          <a:p>
            <a:fld id="{5C43B0F0-83B4-4DB5-B558-1DF165C2F938}" type="slidenum">
              <a:rPr lang="en-US" smtClean="0"/>
              <a:t>‹#›</a:t>
            </a:fld>
            <a:endParaRPr lang="en-US" dirty="0"/>
          </a:p>
        </p:txBody>
      </p:sp>
    </p:spTree>
    <p:extLst>
      <p:ext uri="{BB962C8B-B14F-4D97-AF65-F5344CB8AC3E}">
        <p14:creationId xmlns:p14="http://schemas.microsoft.com/office/powerpoint/2010/main" val="239530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CE8E-4035-4764-8FAA-B359FFEFC2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62C11D-BF4C-456D-B8D8-FF6366AC1B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06B31-C41A-4F6A-AE85-C17884F18000}"/>
              </a:ext>
            </a:extLst>
          </p:cNvPr>
          <p:cNvSpPr>
            <a:spLocks noGrp="1"/>
          </p:cNvSpPr>
          <p:nvPr>
            <p:ph type="dt" sz="half" idx="10"/>
          </p:nvPr>
        </p:nvSpPr>
        <p:spPr/>
        <p:txBody>
          <a:bodyPr/>
          <a:lstStyle/>
          <a:p>
            <a:fld id="{E7EC6685-FC85-4180-8D60-B30192C76680}" type="datetimeFigureOut">
              <a:rPr lang="en-US" smtClean="0"/>
              <a:t>10/4/2022</a:t>
            </a:fld>
            <a:endParaRPr lang="en-US" dirty="0"/>
          </a:p>
        </p:txBody>
      </p:sp>
      <p:sp>
        <p:nvSpPr>
          <p:cNvPr id="5" name="Footer Placeholder 4">
            <a:extLst>
              <a:ext uri="{FF2B5EF4-FFF2-40B4-BE49-F238E27FC236}">
                <a16:creationId xmlns:a16="http://schemas.microsoft.com/office/drawing/2014/main" id="{C4CC1572-BFD9-4993-9234-E149844D98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1410C1-A619-4C04-A0D2-7F8BB887946E}"/>
              </a:ext>
            </a:extLst>
          </p:cNvPr>
          <p:cNvSpPr>
            <a:spLocks noGrp="1"/>
          </p:cNvSpPr>
          <p:nvPr>
            <p:ph type="sldNum" sz="quarter" idx="12"/>
          </p:nvPr>
        </p:nvSpPr>
        <p:spPr/>
        <p:txBody>
          <a:bodyPr/>
          <a:lstStyle/>
          <a:p>
            <a:fld id="{79050E2A-2DC7-4AC8-9CD4-3C4A20540BC1}" type="slidenum">
              <a:rPr lang="en-US" smtClean="0"/>
              <a:t>‹#›</a:t>
            </a:fld>
            <a:endParaRPr lang="en-US" dirty="0"/>
          </a:p>
        </p:txBody>
      </p:sp>
    </p:spTree>
    <p:extLst>
      <p:ext uri="{BB962C8B-B14F-4D97-AF65-F5344CB8AC3E}">
        <p14:creationId xmlns:p14="http://schemas.microsoft.com/office/powerpoint/2010/main" val="1517871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6536-3F7F-4AC0-97B3-4922BF8274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19C758-F487-40FC-B5BF-E53DD9D2C1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64287-071D-4B6B-8EFF-BD89690476F8}"/>
              </a:ext>
            </a:extLst>
          </p:cNvPr>
          <p:cNvSpPr>
            <a:spLocks noGrp="1"/>
          </p:cNvSpPr>
          <p:nvPr>
            <p:ph type="dt" sz="half" idx="10"/>
          </p:nvPr>
        </p:nvSpPr>
        <p:spPr/>
        <p:txBody>
          <a:bodyPr/>
          <a:lstStyle/>
          <a:p>
            <a:fld id="{E7EC6685-FC85-4180-8D60-B30192C76680}" type="datetimeFigureOut">
              <a:rPr lang="en-US" smtClean="0"/>
              <a:t>10/4/2022</a:t>
            </a:fld>
            <a:endParaRPr lang="en-US" dirty="0"/>
          </a:p>
        </p:txBody>
      </p:sp>
      <p:sp>
        <p:nvSpPr>
          <p:cNvPr id="5" name="Footer Placeholder 4">
            <a:extLst>
              <a:ext uri="{FF2B5EF4-FFF2-40B4-BE49-F238E27FC236}">
                <a16:creationId xmlns:a16="http://schemas.microsoft.com/office/drawing/2014/main" id="{33ECE96E-81DC-4FBD-AA34-CA540D2807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8BF587-70CD-43B6-9ADE-F0D0A74F1008}"/>
              </a:ext>
            </a:extLst>
          </p:cNvPr>
          <p:cNvSpPr>
            <a:spLocks noGrp="1"/>
          </p:cNvSpPr>
          <p:nvPr>
            <p:ph type="sldNum" sz="quarter" idx="12"/>
          </p:nvPr>
        </p:nvSpPr>
        <p:spPr/>
        <p:txBody>
          <a:bodyPr/>
          <a:lstStyle/>
          <a:p>
            <a:fld id="{79050E2A-2DC7-4AC8-9CD4-3C4A20540BC1}" type="slidenum">
              <a:rPr lang="en-US" smtClean="0"/>
              <a:t>‹#›</a:t>
            </a:fld>
            <a:endParaRPr lang="en-US" dirty="0"/>
          </a:p>
        </p:txBody>
      </p:sp>
    </p:spTree>
    <p:extLst>
      <p:ext uri="{BB962C8B-B14F-4D97-AF65-F5344CB8AC3E}">
        <p14:creationId xmlns:p14="http://schemas.microsoft.com/office/powerpoint/2010/main" val="264671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91DF-3247-4EE6-BA14-94F4DD8113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82AB6F-DBA1-4523-A046-6EC280CFE7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61613A-A3E8-4B65-9E07-580D75C7D4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25383-F137-4091-93EC-9A35EF9A27BD}"/>
              </a:ext>
            </a:extLst>
          </p:cNvPr>
          <p:cNvSpPr>
            <a:spLocks noGrp="1"/>
          </p:cNvSpPr>
          <p:nvPr>
            <p:ph type="dt" sz="half" idx="10"/>
          </p:nvPr>
        </p:nvSpPr>
        <p:spPr/>
        <p:txBody>
          <a:bodyPr/>
          <a:lstStyle/>
          <a:p>
            <a:fld id="{E7EC6685-FC85-4180-8D60-B30192C76680}" type="datetimeFigureOut">
              <a:rPr lang="en-US" smtClean="0"/>
              <a:t>10/4/2022</a:t>
            </a:fld>
            <a:endParaRPr lang="en-US" dirty="0"/>
          </a:p>
        </p:txBody>
      </p:sp>
      <p:sp>
        <p:nvSpPr>
          <p:cNvPr id="6" name="Footer Placeholder 5">
            <a:extLst>
              <a:ext uri="{FF2B5EF4-FFF2-40B4-BE49-F238E27FC236}">
                <a16:creationId xmlns:a16="http://schemas.microsoft.com/office/drawing/2014/main" id="{35CBCD77-7095-4DFD-97E2-A9D1336B5A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8ADE25-8A20-4A51-9C96-31C76B5A0758}"/>
              </a:ext>
            </a:extLst>
          </p:cNvPr>
          <p:cNvSpPr>
            <a:spLocks noGrp="1"/>
          </p:cNvSpPr>
          <p:nvPr>
            <p:ph type="sldNum" sz="quarter" idx="12"/>
          </p:nvPr>
        </p:nvSpPr>
        <p:spPr/>
        <p:txBody>
          <a:bodyPr/>
          <a:lstStyle/>
          <a:p>
            <a:fld id="{79050E2A-2DC7-4AC8-9CD4-3C4A20540BC1}" type="slidenum">
              <a:rPr lang="en-US" smtClean="0"/>
              <a:t>‹#›</a:t>
            </a:fld>
            <a:endParaRPr lang="en-US" dirty="0"/>
          </a:p>
        </p:txBody>
      </p:sp>
    </p:spTree>
    <p:extLst>
      <p:ext uri="{BB962C8B-B14F-4D97-AF65-F5344CB8AC3E}">
        <p14:creationId xmlns:p14="http://schemas.microsoft.com/office/powerpoint/2010/main" val="323633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77B2-C882-43E8-8A0B-131267E855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1F0818-A916-49AB-A982-95DB65FCCE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629FFC-8A28-4793-BF82-A589ABD053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729D7D-BBD1-4C15-A741-E6D14AF585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D597DE-644F-4A86-8278-90A2475B62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D060C9-5462-4D56-820C-8AF530F2928F}"/>
              </a:ext>
            </a:extLst>
          </p:cNvPr>
          <p:cNvSpPr>
            <a:spLocks noGrp="1"/>
          </p:cNvSpPr>
          <p:nvPr>
            <p:ph type="dt" sz="half" idx="10"/>
          </p:nvPr>
        </p:nvSpPr>
        <p:spPr/>
        <p:txBody>
          <a:bodyPr/>
          <a:lstStyle/>
          <a:p>
            <a:fld id="{E7EC6685-FC85-4180-8D60-B30192C76680}" type="datetimeFigureOut">
              <a:rPr lang="en-US" smtClean="0"/>
              <a:t>10/4/2022</a:t>
            </a:fld>
            <a:endParaRPr lang="en-US" dirty="0"/>
          </a:p>
        </p:txBody>
      </p:sp>
      <p:sp>
        <p:nvSpPr>
          <p:cNvPr id="8" name="Footer Placeholder 7">
            <a:extLst>
              <a:ext uri="{FF2B5EF4-FFF2-40B4-BE49-F238E27FC236}">
                <a16:creationId xmlns:a16="http://schemas.microsoft.com/office/drawing/2014/main" id="{E2AA72AF-AE31-4207-BAB7-985F44F0331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031633-55AB-4127-97FE-515ABBCAC8F1}"/>
              </a:ext>
            </a:extLst>
          </p:cNvPr>
          <p:cNvSpPr>
            <a:spLocks noGrp="1"/>
          </p:cNvSpPr>
          <p:nvPr>
            <p:ph type="sldNum" sz="quarter" idx="12"/>
          </p:nvPr>
        </p:nvSpPr>
        <p:spPr/>
        <p:txBody>
          <a:bodyPr/>
          <a:lstStyle/>
          <a:p>
            <a:fld id="{79050E2A-2DC7-4AC8-9CD4-3C4A20540BC1}" type="slidenum">
              <a:rPr lang="en-US" smtClean="0"/>
              <a:t>‹#›</a:t>
            </a:fld>
            <a:endParaRPr lang="en-US" dirty="0"/>
          </a:p>
        </p:txBody>
      </p:sp>
    </p:spTree>
    <p:extLst>
      <p:ext uri="{BB962C8B-B14F-4D97-AF65-F5344CB8AC3E}">
        <p14:creationId xmlns:p14="http://schemas.microsoft.com/office/powerpoint/2010/main" val="279336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980A-C599-47AB-8635-3138A99FE6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20AFDF-1EBC-49AE-A38A-F4957BE887A0}"/>
              </a:ext>
            </a:extLst>
          </p:cNvPr>
          <p:cNvSpPr>
            <a:spLocks noGrp="1"/>
          </p:cNvSpPr>
          <p:nvPr>
            <p:ph type="dt" sz="half" idx="10"/>
          </p:nvPr>
        </p:nvSpPr>
        <p:spPr/>
        <p:txBody>
          <a:bodyPr/>
          <a:lstStyle/>
          <a:p>
            <a:fld id="{E7EC6685-FC85-4180-8D60-B30192C76680}" type="datetimeFigureOut">
              <a:rPr lang="en-US" smtClean="0"/>
              <a:t>10/4/2022</a:t>
            </a:fld>
            <a:endParaRPr lang="en-US" dirty="0"/>
          </a:p>
        </p:txBody>
      </p:sp>
      <p:sp>
        <p:nvSpPr>
          <p:cNvPr id="4" name="Footer Placeholder 3">
            <a:extLst>
              <a:ext uri="{FF2B5EF4-FFF2-40B4-BE49-F238E27FC236}">
                <a16:creationId xmlns:a16="http://schemas.microsoft.com/office/drawing/2014/main" id="{9C643EEE-2031-40BF-B33C-C501A3B76BE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278FFE6-3AC0-4C20-98CC-58887D98A570}"/>
              </a:ext>
            </a:extLst>
          </p:cNvPr>
          <p:cNvSpPr>
            <a:spLocks noGrp="1"/>
          </p:cNvSpPr>
          <p:nvPr>
            <p:ph type="sldNum" sz="quarter" idx="12"/>
          </p:nvPr>
        </p:nvSpPr>
        <p:spPr/>
        <p:txBody>
          <a:bodyPr/>
          <a:lstStyle/>
          <a:p>
            <a:fld id="{79050E2A-2DC7-4AC8-9CD4-3C4A20540BC1}" type="slidenum">
              <a:rPr lang="en-US" smtClean="0"/>
              <a:t>‹#›</a:t>
            </a:fld>
            <a:endParaRPr lang="en-US" dirty="0"/>
          </a:p>
        </p:txBody>
      </p:sp>
    </p:spTree>
    <p:extLst>
      <p:ext uri="{BB962C8B-B14F-4D97-AF65-F5344CB8AC3E}">
        <p14:creationId xmlns:p14="http://schemas.microsoft.com/office/powerpoint/2010/main" val="3218073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C81ECD-6692-45EC-8B5C-64CB016C5944}"/>
              </a:ext>
            </a:extLst>
          </p:cNvPr>
          <p:cNvSpPr>
            <a:spLocks noGrp="1"/>
          </p:cNvSpPr>
          <p:nvPr>
            <p:ph type="dt" sz="half" idx="10"/>
          </p:nvPr>
        </p:nvSpPr>
        <p:spPr/>
        <p:txBody>
          <a:bodyPr/>
          <a:lstStyle/>
          <a:p>
            <a:fld id="{E7EC6685-FC85-4180-8D60-B30192C76680}" type="datetimeFigureOut">
              <a:rPr lang="en-US" smtClean="0"/>
              <a:t>10/4/2022</a:t>
            </a:fld>
            <a:endParaRPr lang="en-US" dirty="0"/>
          </a:p>
        </p:txBody>
      </p:sp>
      <p:sp>
        <p:nvSpPr>
          <p:cNvPr id="3" name="Footer Placeholder 2">
            <a:extLst>
              <a:ext uri="{FF2B5EF4-FFF2-40B4-BE49-F238E27FC236}">
                <a16:creationId xmlns:a16="http://schemas.microsoft.com/office/drawing/2014/main" id="{4B20A4A3-0426-401E-AA32-F9B70A8E9DC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6FB7B1-0F54-4A7B-90D1-91337BB03A14}"/>
              </a:ext>
            </a:extLst>
          </p:cNvPr>
          <p:cNvSpPr>
            <a:spLocks noGrp="1"/>
          </p:cNvSpPr>
          <p:nvPr>
            <p:ph type="sldNum" sz="quarter" idx="12"/>
          </p:nvPr>
        </p:nvSpPr>
        <p:spPr/>
        <p:txBody>
          <a:bodyPr/>
          <a:lstStyle/>
          <a:p>
            <a:fld id="{79050E2A-2DC7-4AC8-9CD4-3C4A20540BC1}" type="slidenum">
              <a:rPr lang="en-US" smtClean="0"/>
              <a:t>‹#›</a:t>
            </a:fld>
            <a:endParaRPr lang="en-US" dirty="0"/>
          </a:p>
        </p:txBody>
      </p:sp>
    </p:spTree>
    <p:extLst>
      <p:ext uri="{BB962C8B-B14F-4D97-AF65-F5344CB8AC3E}">
        <p14:creationId xmlns:p14="http://schemas.microsoft.com/office/powerpoint/2010/main" val="27826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B41F3-CF22-4F82-A873-81C612ADEC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E7362D-D469-41F2-949F-6F7281CFD6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A0A0CE-94F1-4255-904D-6027D8A96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EB26B6-959E-4367-9C55-0AE14E268D92}"/>
              </a:ext>
            </a:extLst>
          </p:cNvPr>
          <p:cNvSpPr>
            <a:spLocks noGrp="1"/>
          </p:cNvSpPr>
          <p:nvPr>
            <p:ph type="dt" sz="half" idx="10"/>
          </p:nvPr>
        </p:nvSpPr>
        <p:spPr/>
        <p:txBody>
          <a:bodyPr/>
          <a:lstStyle/>
          <a:p>
            <a:fld id="{E7EC6685-FC85-4180-8D60-B30192C76680}" type="datetimeFigureOut">
              <a:rPr lang="en-US" smtClean="0"/>
              <a:t>10/4/2022</a:t>
            </a:fld>
            <a:endParaRPr lang="en-US" dirty="0"/>
          </a:p>
        </p:txBody>
      </p:sp>
      <p:sp>
        <p:nvSpPr>
          <p:cNvPr id="6" name="Footer Placeholder 5">
            <a:extLst>
              <a:ext uri="{FF2B5EF4-FFF2-40B4-BE49-F238E27FC236}">
                <a16:creationId xmlns:a16="http://schemas.microsoft.com/office/drawing/2014/main" id="{AF051E65-88A7-423C-99D2-09AE0FC6A9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5A59D9-488B-4965-B0EC-44BCA469BFAB}"/>
              </a:ext>
            </a:extLst>
          </p:cNvPr>
          <p:cNvSpPr>
            <a:spLocks noGrp="1"/>
          </p:cNvSpPr>
          <p:nvPr>
            <p:ph type="sldNum" sz="quarter" idx="12"/>
          </p:nvPr>
        </p:nvSpPr>
        <p:spPr/>
        <p:txBody>
          <a:bodyPr/>
          <a:lstStyle/>
          <a:p>
            <a:fld id="{79050E2A-2DC7-4AC8-9CD4-3C4A20540BC1}" type="slidenum">
              <a:rPr lang="en-US" smtClean="0"/>
              <a:t>‹#›</a:t>
            </a:fld>
            <a:endParaRPr lang="en-US" dirty="0"/>
          </a:p>
        </p:txBody>
      </p:sp>
    </p:spTree>
    <p:extLst>
      <p:ext uri="{BB962C8B-B14F-4D97-AF65-F5344CB8AC3E}">
        <p14:creationId xmlns:p14="http://schemas.microsoft.com/office/powerpoint/2010/main" val="1601343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70ECD-EFBF-4F68-8D1F-70BFBE77BE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EC6169-CF41-4759-84C8-92FAC1026C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D2FF315-A4CD-4B1B-8AEC-F4236144B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0EC0F-6507-47DE-8421-AE3EFC67A2F4}"/>
              </a:ext>
            </a:extLst>
          </p:cNvPr>
          <p:cNvSpPr>
            <a:spLocks noGrp="1"/>
          </p:cNvSpPr>
          <p:nvPr>
            <p:ph type="dt" sz="half" idx="10"/>
          </p:nvPr>
        </p:nvSpPr>
        <p:spPr/>
        <p:txBody>
          <a:bodyPr/>
          <a:lstStyle/>
          <a:p>
            <a:fld id="{E7EC6685-FC85-4180-8D60-B30192C76680}" type="datetimeFigureOut">
              <a:rPr lang="en-US" smtClean="0"/>
              <a:t>10/4/2022</a:t>
            </a:fld>
            <a:endParaRPr lang="en-US" dirty="0"/>
          </a:p>
        </p:txBody>
      </p:sp>
      <p:sp>
        <p:nvSpPr>
          <p:cNvPr id="6" name="Footer Placeholder 5">
            <a:extLst>
              <a:ext uri="{FF2B5EF4-FFF2-40B4-BE49-F238E27FC236}">
                <a16:creationId xmlns:a16="http://schemas.microsoft.com/office/drawing/2014/main" id="{71FAABE4-822D-4836-95F8-8B3F5CB853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99B7AA-5108-49FE-99EC-2FE97E4A46D5}"/>
              </a:ext>
            </a:extLst>
          </p:cNvPr>
          <p:cNvSpPr>
            <a:spLocks noGrp="1"/>
          </p:cNvSpPr>
          <p:nvPr>
            <p:ph type="sldNum" sz="quarter" idx="12"/>
          </p:nvPr>
        </p:nvSpPr>
        <p:spPr/>
        <p:txBody>
          <a:bodyPr/>
          <a:lstStyle/>
          <a:p>
            <a:fld id="{79050E2A-2DC7-4AC8-9CD4-3C4A20540BC1}" type="slidenum">
              <a:rPr lang="en-US" smtClean="0"/>
              <a:t>‹#›</a:t>
            </a:fld>
            <a:endParaRPr lang="en-US" dirty="0"/>
          </a:p>
        </p:txBody>
      </p:sp>
    </p:spTree>
    <p:extLst>
      <p:ext uri="{BB962C8B-B14F-4D97-AF65-F5344CB8AC3E}">
        <p14:creationId xmlns:p14="http://schemas.microsoft.com/office/powerpoint/2010/main" val="150017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0A89BE-772E-4E7C-B674-94E70C1560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230CF6-D4C2-4D60-A60F-36786DC165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C47EA-5F68-40FB-A097-9C663CF9CB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C6685-FC85-4180-8D60-B30192C76680}" type="datetimeFigureOut">
              <a:rPr lang="en-US" smtClean="0"/>
              <a:t>10/4/2022</a:t>
            </a:fld>
            <a:endParaRPr lang="en-US" dirty="0"/>
          </a:p>
        </p:txBody>
      </p:sp>
      <p:sp>
        <p:nvSpPr>
          <p:cNvPr id="5" name="Footer Placeholder 4">
            <a:extLst>
              <a:ext uri="{FF2B5EF4-FFF2-40B4-BE49-F238E27FC236}">
                <a16:creationId xmlns:a16="http://schemas.microsoft.com/office/drawing/2014/main" id="{86E32FD4-8231-4A00-8083-493DA2010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2D9D1C9-C9AB-4EC8-ACD8-6CA539F3F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50E2A-2DC7-4AC8-9CD4-3C4A20540BC1}" type="slidenum">
              <a:rPr lang="en-US" smtClean="0"/>
              <a:t>‹#›</a:t>
            </a:fld>
            <a:endParaRPr lang="en-US" dirty="0"/>
          </a:p>
        </p:txBody>
      </p:sp>
    </p:spTree>
    <p:extLst>
      <p:ext uri="{BB962C8B-B14F-4D97-AF65-F5344CB8AC3E}">
        <p14:creationId xmlns:p14="http://schemas.microsoft.com/office/powerpoint/2010/main" val="2470255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2" r:id="rId4"/>
    <p:sldLayoutId id="2147483653" r:id="rId5"/>
    <p:sldLayoutId id="2147483664" r:id="rId6"/>
    <p:sldLayoutId id="2147483662"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1915F5-0B50-40BC-A8BF-6CF9DABE39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A6BE37-C5B5-441F-A6F3-F988BB235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A68B0-256E-4BB7-96D0-F2C36F7B2D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031C0-B766-4A8C-A7F8-8EBBD4A39A5A}" type="datetimeFigureOut">
              <a:rPr lang="en-US" smtClean="0"/>
              <a:t>10/4/2022</a:t>
            </a:fld>
            <a:endParaRPr lang="en-US" dirty="0"/>
          </a:p>
        </p:txBody>
      </p:sp>
      <p:sp>
        <p:nvSpPr>
          <p:cNvPr id="5" name="Footer Placeholder 4">
            <a:extLst>
              <a:ext uri="{FF2B5EF4-FFF2-40B4-BE49-F238E27FC236}">
                <a16:creationId xmlns:a16="http://schemas.microsoft.com/office/drawing/2014/main" id="{D924758F-94D6-41EC-A9A7-F624848A65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2D8EEAE-D5B0-4193-8557-CF57B98A00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3B0F0-83B4-4DB5-B558-1DF165C2F938}" type="slidenum">
              <a:rPr lang="en-US" smtClean="0"/>
              <a:t>‹#›</a:t>
            </a:fld>
            <a:endParaRPr lang="en-US" dirty="0"/>
          </a:p>
        </p:txBody>
      </p:sp>
    </p:spTree>
    <p:extLst>
      <p:ext uri="{BB962C8B-B14F-4D97-AF65-F5344CB8AC3E}">
        <p14:creationId xmlns:p14="http://schemas.microsoft.com/office/powerpoint/2010/main" val="681639735"/>
      </p:ext>
    </p:extLst>
  </p:cSld>
  <p:clrMap bg1="lt1" tx1="dk1" bg2="lt2" tx2="dk2" accent1="accent1" accent2="accent2" accent3="accent3" accent4="accent4" accent5="accent5" accent6="accent6" hlink="hlink" folHlink="folHlink"/>
  <p:sldLayoutIdLst>
    <p:sldLayoutId id="2147483654" r:id="rId1"/>
    <p:sldLayoutId id="2147483651"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4.png"/><Relationship Id="rId4" Type="http://schemas.openxmlformats.org/officeDocument/2006/relationships/diagramLayout" Target="../diagrams/layout1.xml"/><Relationship Id="rId9" Type="http://schemas.openxmlformats.org/officeDocument/2006/relationships/image" Target="../media/image43.png"/></Relationships>
</file>

<file path=ppt/slides/_rels/slide4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Layout" Target="../diagrams/layout2.xml"/><Relationship Id="rId7" Type="http://schemas.openxmlformats.org/officeDocument/2006/relationships/image" Target="../media/image4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47.png"/></Relationships>
</file>

<file path=ppt/slides/_rels/slide4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Layout" Target="../diagrams/layout3.xml"/><Relationship Id="rId7" Type="http://schemas.openxmlformats.org/officeDocument/2006/relationships/image" Target="../media/image4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50.png"/></Relationships>
</file>

<file path=ppt/slides/_rels/slide4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Layout" Target="../diagrams/layout4.xml"/><Relationship Id="rId7" Type="http://schemas.openxmlformats.org/officeDocument/2006/relationships/image" Target="../media/image5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54.jpeg"/><Relationship Id="rId4" Type="http://schemas.openxmlformats.org/officeDocument/2006/relationships/diagramQuickStyle" Target="../diagrams/quickStyle4.xml"/><Relationship Id="rId9" Type="http://schemas.openxmlformats.org/officeDocument/2006/relationships/image" Target="../media/image53.png"/></Relationships>
</file>

<file path=ppt/slides/_rels/slide4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Layout" Target="../diagrams/layout5.xml"/><Relationship Id="rId7" Type="http://schemas.openxmlformats.org/officeDocument/2006/relationships/image" Target="../media/image5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58.png"/><Relationship Id="rId4" Type="http://schemas.openxmlformats.org/officeDocument/2006/relationships/diagramQuickStyle" Target="../diagrams/quickStyle5.xml"/><Relationship Id="rId9" Type="http://schemas.openxmlformats.org/officeDocument/2006/relationships/image" Target="../media/image5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0.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5302250" y="1103215"/>
            <a:ext cx="1587500" cy="50800"/>
          </a:xfrm>
          <a:prstGeom prst="rect">
            <a:avLst/>
          </a:prstGeom>
          <a:solidFill>
            <a:srgbClr val="1D1B1E"/>
          </a:solidFill>
        </p:spPr>
      </p:sp>
      <p:sp>
        <p:nvSpPr>
          <p:cNvPr id="9" name="Title 8">
            <a:extLst>
              <a:ext uri="{FF2B5EF4-FFF2-40B4-BE49-F238E27FC236}">
                <a16:creationId xmlns:a16="http://schemas.microsoft.com/office/drawing/2014/main" id="{1C7F4730-F3F4-4943-A0C0-E0428D3E5B09}"/>
              </a:ext>
            </a:extLst>
          </p:cNvPr>
          <p:cNvSpPr>
            <a:spLocks noGrp="1"/>
          </p:cNvSpPr>
          <p:nvPr>
            <p:ph type="ctrTitle"/>
          </p:nvPr>
        </p:nvSpPr>
        <p:spPr>
          <a:xfrm>
            <a:off x="1524000" y="1103215"/>
            <a:ext cx="9144000" cy="2387600"/>
          </a:xfrm>
        </p:spPr>
        <p:txBody>
          <a:bodyPr>
            <a:normAutofit fontScale="90000"/>
          </a:bodyPr>
          <a:lstStyle/>
          <a:p>
            <a:r>
              <a:rPr lang="en-US" dirty="0"/>
              <a:t>A Learning Assessment of Structural Racism: Where we are and where we need to be</a:t>
            </a:r>
          </a:p>
        </p:txBody>
      </p:sp>
      <p:sp>
        <p:nvSpPr>
          <p:cNvPr id="10" name="Subtitle 9">
            <a:extLst>
              <a:ext uri="{FF2B5EF4-FFF2-40B4-BE49-F238E27FC236}">
                <a16:creationId xmlns:a16="http://schemas.microsoft.com/office/drawing/2014/main" id="{AF5B4E44-D568-47FE-8550-EADEA3FDEDD2}"/>
              </a:ext>
            </a:extLst>
          </p:cNvPr>
          <p:cNvSpPr>
            <a:spLocks noGrp="1"/>
          </p:cNvSpPr>
          <p:nvPr>
            <p:ph type="subTitle" idx="1"/>
          </p:nvPr>
        </p:nvSpPr>
        <p:spPr>
          <a:xfrm>
            <a:off x="850244" y="3947322"/>
            <a:ext cx="9526654" cy="1409466"/>
          </a:xfrm>
        </p:spPr>
        <p:txBody>
          <a:bodyPr>
            <a:normAutofit fontScale="775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ea typeface="+mn-ea"/>
                <a:cs typeface="+mn-cs"/>
              </a:rPr>
              <a:t>Margarita Alegria, PhD</a:t>
            </a:r>
            <a:r>
              <a:rPr kumimoji="0" lang="en-US" sz="3600" b="1" i="0" u="none" strike="noStrike" kern="1200" cap="none" spc="0" normalizeH="0" baseline="30000" noProof="0" dirty="0">
                <a:ln>
                  <a:noFill/>
                </a:ln>
                <a:effectLst/>
                <a:uLnTx/>
                <a:uFillTx/>
                <a:ea typeface="+mn-ea"/>
                <a:cs typeface="+mn-cs"/>
              </a:rPr>
              <a:t>1</a:t>
            </a:r>
            <a:r>
              <a:rPr kumimoji="0" lang="en-US" sz="3600" b="1" i="0" u="none" strike="noStrike" kern="1200" cap="none" spc="0" normalizeH="0" baseline="0" noProof="0" dirty="0">
                <a:ln>
                  <a:noFill/>
                </a:ln>
                <a:effectLst/>
                <a:uLnTx/>
                <a:uFillTx/>
                <a:ea typeface="+mn-ea"/>
                <a:cs typeface="+mn-cs"/>
              </a:rPr>
              <a:t> and Idia Thurston, PhD</a:t>
            </a:r>
            <a:r>
              <a:rPr kumimoji="0" lang="en-US" sz="3600" b="1" i="0" u="none" strike="noStrike" kern="1200" cap="none" spc="0" normalizeH="0" baseline="30000" noProof="0" dirty="0">
                <a:ln>
                  <a:noFill/>
                </a:ln>
                <a:effectLst/>
                <a:uLnTx/>
                <a:uFillTx/>
                <a:ea typeface="+mn-ea"/>
                <a:cs typeface="+mn-cs"/>
              </a:rPr>
              <a:t>2</a:t>
            </a:r>
            <a:br>
              <a:rPr kumimoji="0" lang="en-US" sz="2000" b="1" i="0" u="none" strike="noStrike" kern="1200" cap="none" spc="0" normalizeH="0" baseline="0" noProof="0" dirty="0">
                <a:ln>
                  <a:noFill/>
                </a:ln>
                <a:effectLst/>
                <a:uLnTx/>
                <a:uFillTx/>
                <a:ea typeface="+mn-ea"/>
                <a:cs typeface="+mn-cs"/>
              </a:rPr>
            </a:br>
            <a:r>
              <a:rPr kumimoji="0" lang="en-US" sz="2400" b="0" i="0" u="none" strike="noStrike" kern="1200" cap="none" spc="0" normalizeH="0" baseline="0" noProof="0" dirty="0">
                <a:ln>
                  <a:noFill/>
                </a:ln>
                <a:effectLst/>
                <a:uLnTx/>
                <a:uFillTx/>
                <a:ea typeface="+mn-ea"/>
                <a:cs typeface="+mn-cs"/>
              </a:rPr>
              <a:t>Chief, Disparities Research Unit, Massachusetts General Hospital, Mongan Institute</a:t>
            </a:r>
            <a:br>
              <a:rPr kumimoji="0" lang="en-US" sz="2400" b="0" i="0" u="none" strike="noStrike" kern="1200" cap="none" spc="0" normalizeH="0" baseline="0" noProof="0" dirty="0">
                <a:ln>
                  <a:noFill/>
                </a:ln>
                <a:effectLst/>
                <a:uLnTx/>
                <a:uFillTx/>
                <a:ea typeface="+mn-ea"/>
                <a:cs typeface="+mn-cs"/>
              </a:rPr>
            </a:br>
            <a:r>
              <a:rPr kumimoji="0" lang="en-US" sz="2400" b="0" i="0" u="none" strike="noStrike" kern="1200" cap="none" spc="0" normalizeH="0" baseline="0" noProof="0" dirty="0">
                <a:ln>
                  <a:noFill/>
                </a:ln>
                <a:effectLst/>
                <a:uLnTx/>
                <a:uFillTx/>
                <a:ea typeface="+mn-ea"/>
                <a:cs typeface="+mn-cs"/>
              </a:rPr>
              <a:t>Professor, Departments of Medicine &amp; Psychiatry, Harvard Medical School</a:t>
            </a:r>
          </a:p>
          <a:p>
            <a:pPr defTabSz="457200">
              <a:lnSpc>
                <a:spcPct val="100000"/>
              </a:lnSpc>
              <a:spcBef>
                <a:spcPts val="0"/>
              </a:spcBef>
              <a:defRPr/>
            </a:pPr>
            <a:br>
              <a:rPr kumimoji="0" lang="en-US" sz="2400" b="0" i="0" u="none" strike="noStrike" kern="1200" cap="none" spc="0" normalizeH="0" baseline="0" noProof="0" dirty="0">
                <a:ln>
                  <a:noFill/>
                </a:ln>
                <a:effectLst/>
                <a:uLnTx/>
                <a:uFillTx/>
                <a:ea typeface="+mn-ea"/>
                <a:cs typeface="+mn-cs"/>
              </a:rPr>
            </a:br>
            <a:r>
              <a:rPr kumimoji="0" lang="en-US" sz="2400" b="0" i="0" u="none" strike="noStrike" kern="1200" cap="none" spc="0" normalizeH="0" baseline="0" noProof="0" dirty="0">
                <a:ln>
                  <a:noFill/>
                </a:ln>
                <a:effectLst/>
                <a:uLnTx/>
                <a:uFillTx/>
                <a:ea typeface="+mn-ea"/>
                <a:cs typeface="+mn-cs"/>
              </a:rPr>
              <a:t>This Project was funded by the Robert Wood Johnson Foundation </a:t>
            </a:r>
            <a:r>
              <a:rPr lang="en-US" sz="2400" dirty="0">
                <a:solidFill>
                  <a:srgbClr val="1D1B1E"/>
                </a:solidFill>
                <a:latin typeface="Libre Baskerville Italics"/>
              </a:rPr>
              <a:t>Grant # </a:t>
            </a:r>
            <a:r>
              <a:rPr lang="en-US" dirty="0"/>
              <a:t>78682</a:t>
            </a:r>
            <a:r>
              <a:rPr lang="en-US" sz="2400" dirty="0"/>
              <a:t> </a:t>
            </a:r>
            <a:endParaRPr lang="en-US" sz="2400" dirty="0">
              <a:solidFill>
                <a:srgbClr val="1D1B1E"/>
              </a:solidFill>
              <a:latin typeface="Libre Baskerville Itali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p:txBody>
      </p:sp>
      <p:pic>
        <p:nvPicPr>
          <p:cNvPr id="11" name="Picture 10" descr="Image result for harvard medical school">
            <a:extLst>
              <a:ext uri="{FF2B5EF4-FFF2-40B4-BE49-F238E27FC236}">
                <a16:creationId xmlns:a16="http://schemas.microsoft.com/office/drawing/2014/main" id="{745FF1A3-480B-4D7B-8741-129F88348D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01" y="145880"/>
            <a:ext cx="1169987" cy="140946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6" descr="Image result for massachusetts general hospital">
            <a:extLst>
              <a:ext uri="{FF2B5EF4-FFF2-40B4-BE49-F238E27FC236}">
                <a16:creationId xmlns:a16="http://schemas.microsoft.com/office/drawing/2014/main" id="{A70D9FAF-DDD4-46F2-8E13-841E5EAC35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3984" y="145880"/>
            <a:ext cx="1175703" cy="13716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a:extLst>
              <a:ext uri="{FF2B5EF4-FFF2-40B4-BE49-F238E27FC236}">
                <a16:creationId xmlns:a16="http://schemas.microsoft.com/office/drawing/2014/main" id="{E6E542D2-5112-4A56-98DE-3EC6DCEF46B6}"/>
              </a:ext>
            </a:extLst>
          </p:cNvPr>
          <p:cNvSpPr txBox="1"/>
          <p:nvPr/>
        </p:nvSpPr>
        <p:spPr>
          <a:xfrm>
            <a:off x="3049466" y="5754785"/>
            <a:ext cx="6093068" cy="369332"/>
          </a:xfrm>
          <a:prstGeom prst="rect">
            <a:avLst/>
          </a:prstGeom>
          <a:noFill/>
        </p:spPr>
        <p:txBody>
          <a:bodyPr wrap="square">
            <a:spAutoFit/>
          </a:bodyPr>
          <a:lstStyle/>
          <a:p>
            <a:pPr algn="ctr"/>
            <a:r>
              <a:rPr lang="en-US" sz="1800" dirty="0"/>
              <a:t>Northwestern PSMG Virtual Grand Rounds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9B6527BD-C234-D6FF-41EF-70FC3A256A32}"/>
              </a:ext>
            </a:extLst>
          </p:cNvPr>
          <p:cNvSpPr>
            <a:spLocks noGrp="1"/>
          </p:cNvSpPr>
          <p:nvPr>
            <p:ph type="title"/>
          </p:nvPr>
        </p:nvSpPr>
        <p:spPr>
          <a:xfrm>
            <a:off x="451238" y="355093"/>
            <a:ext cx="11289521" cy="685432"/>
          </a:xfrm>
        </p:spPr>
        <p:txBody>
          <a:bodyPr>
            <a:normAutofit/>
          </a:bodyPr>
          <a:lstStyle/>
          <a:p>
            <a:r>
              <a:rPr lang="en-US" sz="2000" dirty="0"/>
              <a:t>We aimed to understand participants’ feelings of inclusion and belonging at their institutions</a:t>
            </a:r>
          </a:p>
        </p:txBody>
      </p:sp>
      <p:pic>
        <p:nvPicPr>
          <p:cNvPr id="49" name="Picture 48">
            <a:extLst>
              <a:ext uri="{FF2B5EF4-FFF2-40B4-BE49-F238E27FC236}">
                <a16:creationId xmlns:a16="http://schemas.microsoft.com/office/drawing/2014/main" id="{F5CAE3C5-8A13-136B-BA61-9AC50B1C78FA}"/>
              </a:ext>
            </a:extLst>
          </p:cNvPr>
          <p:cNvPicPr>
            <a:picLocks noChangeAspect="1"/>
          </p:cNvPicPr>
          <p:nvPr/>
        </p:nvPicPr>
        <p:blipFill>
          <a:blip r:embed="rId2"/>
          <a:stretch>
            <a:fillRect/>
          </a:stretch>
        </p:blipFill>
        <p:spPr>
          <a:xfrm>
            <a:off x="795902" y="1250731"/>
            <a:ext cx="10600191" cy="5439103"/>
          </a:xfrm>
          <a:prstGeom prst="rect">
            <a:avLst/>
          </a:prstGeom>
        </p:spPr>
      </p:pic>
    </p:spTree>
    <p:extLst>
      <p:ext uri="{BB962C8B-B14F-4D97-AF65-F5344CB8AC3E}">
        <p14:creationId xmlns:p14="http://schemas.microsoft.com/office/powerpoint/2010/main" val="2723040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a:extLst>
              <a:ext uri="{FF2B5EF4-FFF2-40B4-BE49-F238E27FC236}">
                <a16:creationId xmlns:a16="http://schemas.microsoft.com/office/drawing/2014/main" id="{B8083E55-9999-4C0A-896B-F389A9525F30}"/>
              </a:ext>
            </a:extLst>
          </p:cNvPr>
          <p:cNvSpPr/>
          <p:nvPr/>
        </p:nvSpPr>
        <p:spPr>
          <a:xfrm>
            <a:off x="0" y="302516"/>
            <a:ext cx="12192000" cy="640460"/>
          </a:xfrm>
          <a:prstGeom prst="flowChartProcess">
            <a:avLst/>
          </a:prstGeom>
          <a:solidFill>
            <a:srgbClr val="6C5336"/>
          </a:solidFill>
          <a:ln>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solidFill>
                  <a:srgbClr val="FFFFFF"/>
                </a:solidFill>
                <a:latin typeface="Libre Baskerville" panose="02000000000000000000" pitchFamily="2" charset="0"/>
              </a:rPr>
              <a:t>Satisfaction with </a:t>
            </a:r>
            <a:r>
              <a:rPr lang="en-US" sz="1900" b="1" dirty="0">
                <a:solidFill>
                  <a:srgbClr val="FFFFFF"/>
                </a:solidFill>
                <a:latin typeface="Libre Baskerville" panose="02000000000000000000" pitchFamily="2" charset="0"/>
              </a:rPr>
              <a:t>institutional environment </a:t>
            </a:r>
            <a:r>
              <a:rPr lang="en-US" sz="1900" dirty="0">
                <a:solidFill>
                  <a:srgbClr val="FFFFFF"/>
                </a:solidFill>
                <a:latin typeface="Libre Baskerville" panose="02000000000000000000" pitchFamily="2" charset="0"/>
              </a:rPr>
              <a:t>based on participants’ sex and race and ethnicity</a:t>
            </a:r>
          </a:p>
        </p:txBody>
      </p:sp>
      <p:sp>
        <p:nvSpPr>
          <p:cNvPr id="9" name="Flowchart: Process 8">
            <a:extLst>
              <a:ext uri="{FF2B5EF4-FFF2-40B4-BE49-F238E27FC236}">
                <a16:creationId xmlns:a16="http://schemas.microsoft.com/office/drawing/2014/main" id="{5A220528-75DC-420C-A869-219CEE8B1CDC}"/>
              </a:ext>
            </a:extLst>
          </p:cNvPr>
          <p:cNvSpPr/>
          <p:nvPr/>
        </p:nvSpPr>
        <p:spPr>
          <a:xfrm>
            <a:off x="948104" y="5292375"/>
            <a:ext cx="4076700" cy="126310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rgbClr val="404040"/>
              </a:solidFill>
              <a:latin typeface="Gill Sans MT" panose="020B0502020104020203" pitchFamily="34" charset="0"/>
            </a:endParaRPr>
          </a:p>
        </p:txBody>
      </p:sp>
      <p:pic>
        <p:nvPicPr>
          <p:cNvPr id="3074" name="Picture 2">
            <a:extLst>
              <a:ext uri="{FF2B5EF4-FFF2-40B4-BE49-F238E27FC236}">
                <a16:creationId xmlns:a16="http://schemas.microsoft.com/office/drawing/2014/main" id="{1829AE11-347A-4CBF-8378-1223C70E12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0" t="6116" b="1576"/>
          <a:stretch/>
        </p:blipFill>
        <p:spPr bwMode="auto">
          <a:xfrm>
            <a:off x="174069" y="1178167"/>
            <a:ext cx="11843861" cy="542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120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DF6BBB-0374-AB6B-EF6E-DEBBC81DD78E}"/>
              </a:ext>
            </a:extLst>
          </p:cNvPr>
          <p:cNvSpPr>
            <a:spLocks noGrp="1"/>
          </p:cNvSpPr>
          <p:nvPr>
            <p:ph type="body" idx="1"/>
          </p:nvPr>
        </p:nvSpPr>
        <p:spPr>
          <a:xfrm>
            <a:off x="184830" y="1470016"/>
            <a:ext cx="5773386" cy="704087"/>
          </a:xfrm>
        </p:spPr>
        <p:txBody>
          <a:bodyPr>
            <a:normAutofit fontScale="92500"/>
          </a:bodyPr>
          <a:lstStyle/>
          <a:p>
            <a:r>
              <a:rPr lang="en-US" sz="1700" dirty="0"/>
              <a:t>Females and racial and ethnic minorities were more likely to report racial/ethnic discrimination</a:t>
            </a:r>
          </a:p>
        </p:txBody>
      </p:sp>
      <p:sp>
        <p:nvSpPr>
          <p:cNvPr id="7" name="Text Placeholder 6">
            <a:extLst>
              <a:ext uri="{FF2B5EF4-FFF2-40B4-BE49-F238E27FC236}">
                <a16:creationId xmlns:a16="http://schemas.microsoft.com/office/drawing/2014/main" id="{587EBD81-6B5D-EEF4-C6B8-CCB196DAF2BB}"/>
              </a:ext>
            </a:extLst>
          </p:cNvPr>
          <p:cNvSpPr>
            <a:spLocks noGrp="1"/>
          </p:cNvSpPr>
          <p:nvPr>
            <p:ph type="body" sz="quarter" idx="13"/>
          </p:nvPr>
        </p:nvSpPr>
        <p:spPr>
          <a:xfrm>
            <a:off x="6321552" y="1470016"/>
            <a:ext cx="5790149" cy="704087"/>
          </a:xfrm>
        </p:spPr>
        <p:txBody>
          <a:bodyPr>
            <a:normAutofit/>
          </a:bodyPr>
          <a:lstStyle/>
          <a:p>
            <a:r>
              <a:rPr lang="en-US" dirty="0"/>
              <a:t>Females were much more likely to report gender discrimination</a:t>
            </a:r>
          </a:p>
        </p:txBody>
      </p:sp>
      <p:sp>
        <p:nvSpPr>
          <p:cNvPr id="3" name="Title 2">
            <a:extLst>
              <a:ext uri="{FF2B5EF4-FFF2-40B4-BE49-F238E27FC236}">
                <a16:creationId xmlns:a16="http://schemas.microsoft.com/office/drawing/2014/main" id="{AB8B0B34-FEE2-509F-0DAE-ECE4C3F273A2}"/>
              </a:ext>
            </a:extLst>
          </p:cNvPr>
          <p:cNvSpPr>
            <a:spLocks noGrp="1"/>
          </p:cNvSpPr>
          <p:nvPr>
            <p:ph type="title"/>
          </p:nvPr>
        </p:nvSpPr>
        <p:spPr>
          <a:xfrm>
            <a:off x="261025" y="363500"/>
            <a:ext cx="11850676" cy="923036"/>
          </a:xfrm>
        </p:spPr>
        <p:txBody>
          <a:bodyPr>
            <a:noAutofit/>
          </a:bodyPr>
          <a:lstStyle/>
          <a:p>
            <a:r>
              <a:rPr lang="en-US" sz="1800" dirty="0"/>
              <a:t>Experiences of racial/ethnic and gender discrimination were highly prevalent</a:t>
            </a:r>
          </a:p>
        </p:txBody>
      </p:sp>
      <p:pic>
        <p:nvPicPr>
          <p:cNvPr id="8" name="Content Placeholder 7">
            <a:extLst>
              <a:ext uri="{FF2B5EF4-FFF2-40B4-BE49-F238E27FC236}">
                <a16:creationId xmlns:a16="http://schemas.microsoft.com/office/drawing/2014/main" id="{6F416D43-7A00-BDCD-6F3E-5AED7AAA8D78}"/>
              </a:ext>
            </a:extLst>
          </p:cNvPr>
          <p:cNvPicPr>
            <a:picLocks noGrp="1" noChangeAspect="1"/>
          </p:cNvPicPr>
          <p:nvPr>
            <p:ph sz="half" idx="2"/>
          </p:nvPr>
        </p:nvPicPr>
        <p:blipFill>
          <a:blip r:embed="rId2"/>
          <a:stretch>
            <a:fillRect/>
          </a:stretch>
        </p:blipFill>
        <p:spPr>
          <a:xfrm>
            <a:off x="451832" y="2174103"/>
            <a:ext cx="5418744" cy="4229671"/>
          </a:xfrm>
        </p:spPr>
      </p:pic>
      <p:pic>
        <p:nvPicPr>
          <p:cNvPr id="12" name="Content Placeholder 11">
            <a:extLst>
              <a:ext uri="{FF2B5EF4-FFF2-40B4-BE49-F238E27FC236}">
                <a16:creationId xmlns:a16="http://schemas.microsoft.com/office/drawing/2014/main" id="{448E92DC-773F-C5CC-C752-009215B8F174}"/>
              </a:ext>
            </a:extLst>
          </p:cNvPr>
          <p:cNvPicPr>
            <a:picLocks noGrp="1" noChangeAspect="1"/>
          </p:cNvPicPr>
          <p:nvPr>
            <p:ph sz="quarter" idx="4"/>
          </p:nvPr>
        </p:nvPicPr>
        <p:blipFill>
          <a:blip r:embed="rId3"/>
          <a:stretch>
            <a:fillRect/>
          </a:stretch>
        </p:blipFill>
        <p:spPr>
          <a:xfrm>
            <a:off x="6321426" y="2180875"/>
            <a:ext cx="5418742" cy="4229671"/>
          </a:xfrm>
        </p:spPr>
      </p:pic>
    </p:spTree>
    <p:extLst>
      <p:ext uri="{BB962C8B-B14F-4D97-AF65-F5344CB8AC3E}">
        <p14:creationId xmlns:p14="http://schemas.microsoft.com/office/powerpoint/2010/main" val="2861357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peech Bubble: Rectangle with Corners Rounded 17">
            <a:extLst>
              <a:ext uri="{FF2B5EF4-FFF2-40B4-BE49-F238E27FC236}">
                <a16:creationId xmlns:a16="http://schemas.microsoft.com/office/drawing/2014/main" id="{DA2731E4-7E7D-417B-943B-8EEDA2B729D1}"/>
              </a:ext>
            </a:extLst>
          </p:cNvPr>
          <p:cNvSpPr/>
          <p:nvPr/>
        </p:nvSpPr>
        <p:spPr>
          <a:xfrm>
            <a:off x="5556237" y="1408262"/>
            <a:ext cx="6327617" cy="4128938"/>
          </a:xfrm>
          <a:prstGeom prst="wedgeRoundRect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Rectangle with Corners Rounded 16">
            <a:extLst>
              <a:ext uri="{FF2B5EF4-FFF2-40B4-BE49-F238E27FC236}">
                <a16:creationId xmlns:a16="http://schemas.microsoft.com/office/drawing/2014/main" id="{4A234F6E-9C3E-4ED8-A8AD-CB7B6E5A30A7}"/>
              </a:ext>
            </a:extLst>
          </p:cNvPr>
          <p:cNvSpPr/>
          <p:nvPr/>
        </p:nvSpPr>
        <p:spPr>
          <a:xfrm>
            <a:off x="226786" y="2213247"/>
            <a:ext cx="5034170" cy="2777575"/>
          </a:xfrm>
          <a:prstGeom prst="wedgeRoundRect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96A5647F-C25B-2F54-D23F-F1245AAA6170}"/>
              </a:ext>
            </a:extLst>
          </p:cNvPr>
          <p:cNvSpPr>
            <a:spLocks noGrp="1"/>
          </p:cNvSpPr>
          <p:nvPr>
            <p:ph sz="quarter" idx="4"/>
          </p:nvPr>
        </p:nvSpPr>
        <p:spPr>
          <a:xfrm>
            <a:off x="5821961" y="1635662"/>
            <a:ext cx="6046144" cy="3928061"/>
          </a:xfrm>
        </p:spPr>
        <p:txBody>
          <a:bodyPr>
            <a:normAutofit/>
          </a:bodyPr>
          <a:lstStyle/>
          <a:p>
            <a:pPr marL="0" indent="0">
              <a:buNone/>
            </a:pPr>
            <a:r>
              <a:rPr lang="en-US" sz="2200" i="1" dirty="0">
                <a:effectLst/>
                <a:latin typeface="Calibri" panose="020F0502020204030204" pitchFamily="34" charset="0"/>
                <a:ea typeface="Calibri" panose="020F0502020204030204" pitchFamily="34" charset="0"/>
                <a:cs typeface="Times New Roman" panose="02020603050405020304" pitchFamily="18" charset="0"/>
              </a:rPr>
              <a:t>“I have witnessed several professors make racial remarks to students. I reported this, and </a:t>
            </a:r>
            <a:r>
              <a:rPr lang="en-US" sz="2200" b="1" i="1" dirty="0">
                <a:effectLst/>
                <a:latin typeface="Calibri" panose="020F0502020204030204" pitchFamily="34" charset="0"/>
                <a:ea typeface="Calibri" panose="020F0502020204030204" pitchFamily="34" charset="0"/>
                <a:cs typeface="Times New Roman" panose="02020603050405020304" pitchFamily="18" charset="0"/>
              </a:rPr>
              <a:t>the consequences seem to be minimal</a:t>
            </a:r>
            <a:r>
              <a:rPr lang="en-US" sz="2200" i="1" dirty="0">
                <a:effectLst/>
                <a:latin typeface="Calibri" panose="020F0502020204030204" pitchFamily="34" charset="0"/>
                <a:ea typeface="Calibri" panose="020F0502020204030204" pitchFamily="34" charset="0"/>
                <a:cs typeface="Times New Roman" panose="02020603050405020304" pitchFamily="18" charset="0"/>
              </a:rPr>
              <a:t>, given that the professor remains in the same position and never had to correct their behavior. I was told there were consequences behind closed doors. It is important that addressing racial or other discriminatory behavior is not a hidden process that incites shame, but rather </a:t>
            </a:r>
            <a:r>
              <a:rPr lang="en-US" sz="2200" b="1" i="1" dirty="0">
                <a:effectLst/>
                <a:latin typeface="Calibri" panose="020F0502020204030204" pitchFamily="34" charset="0"/>
                <a:ea typeface="Calibri" panose="020F0502020204030204" pitchFamily="34" charset="0"/>
                <a:cs typeface="Times New Roman" panose="02020603050405020304" pitchFamily="18" charset="0"/>
              </a:rPr>
              <a:t>an open process that promotes learning and change</a:t>
            </a:r>
            <a:r>
              <a:rPr lang="en-US" sz="2200" i="1" dirty="0">
                <a:effectLst/>
                <a:latin typeface="Calibri" panose="020F0502020204030204" pitchFamily="34" charset="0"/>
                <a:ea typeface="Calibri" panose="020F0502020204030204" pitchFamily="34" charset="0"/>
                <a:cs typeface="Times New Roman" panose="02020603050405020304" pitchFamily="18" charset="0"/>
              </a:rPr>
              <a:t>, because that was probably not the only professor who has made racist or discriminatory comments in our institution.”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itle 5">
            <a:extLst>
              <a:ext uri="{FF2B5EF4-FFF2-40B4-BE49-F238E27FC236}">
                <a16:creationId xmlns:a16="http://schemas.microsoft.com/office/drawing/2014/main" id="{F0ECB559-7C54-9248-431A-9438BE16D4FD}"/>
              </a:ext>
            </a:extLst>
          </p:cNvPr>
          <p:cNvSpPr>
            <a:spLocks noGrp="1"/>
          </p:cNvSpPr>
          <p:nvPr>
            <p:ph type="title"/>
          </p:nvPr>
        </p:nvSpPr>
        <p:spPr>
          <a:xfrm>
            <a:off x="887307" y="111252"/>
            <a:ext cx="10518985" cy="776055"/>
          </a:xfrm>
        </p:spPr>
        <p:txBody>
          <a:bodyPr>
            <a:noAutofit/>
          </a:bodyPr>
          <a:lstStyle/>
          <a:p>
            <a:r>
              <a:rPr lang="en-US" sz="1800" dirty="0"/>
              <a:t>Participant Qualitative responses reflect the challenges of address and reporting discriminatory behavior</a:t>
            </a:r>
          </a:p>
        </p:txBody>
      </p:sp>
      <p:sp>
        <p:nvSpPr>
          <p:cNvPr id="7" name="Content Placeholder 3">
            <a:extLst>
              <a:ext uri="{FF2B5EF4-FFF2-40B4-BE49-F238E27FC236}">
                <a16:creationId xmlns:a16="http://schemas.microsoft.com/office/drawing/2014/main" id="{8AB7EE94-AE5A-D702-006E-08A84CCE2C90}"/>
              </a:ext>
            </a:extLst>
          </p:cNvPr>
          <p:cNvSpPr txBox="1">
            <a:spLocks/>
          </p:cNvSpPr>
          <p:nvPr/>
        </p:nvSpPr>
        <p:spPr>
          <a:xfrm>
            <a:off x="499823" y="2324247"/>
            <a:ext cx="4495409" cy="277757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marR="0" indent="0">
              <a:spcBef>
                <a:spcPts val="0"/>
              </a:spcBef>
              <a:spcAft>
                <a:spcPts val="800"/>
              </a:spcAft>
              <a:buNone/>
            </a:pPr>
            <a:r>
              <a:rPr lang="en-US" sz="2400" i="1" dirty="0">
                <a:effectLst/>
                <a:latin typeface="Calibri" panose="020F0502020204030204" pitchFamily="34" charset="0"/>
                <a:ea typeface="Calibri" panose="020F0502020204030204" pitchFamily="34" charset="0"/>
                <a:cs typeface="Times New Roman" panose="02020603050405020304" pitchFamily="18" charset="0"/>
              </a:rPr>
              <a:t>“There is </a:t>
            </a:r>
            <a:r>
              <a:rPr lang="en-US" sz="2400" b="1" i="1" dirty="0">
                <a:effectLst/>
                <a:latin typeface="Calibri" panose="020F0502020204030204" pitchFamily="34" charset="0"/>
                <a:ea typeface="Calibri" panose="020F0502020204030204" pitchFamily="34" charset="0"/>
                <a:cs typeface="Times New Roman" panose="02020603050405020304" pitchFamily="18" charset="0"/>
              </a:rPr>
              <a:t>secondary trauma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to the persons who report racial discrimination and a re-establishment of the power structures that lead to racism and discrimination, which leads to an </a:t>
            </a:r>
            <a:r>
              <a:rPr lang="en-US" sz="2400" b="1" i="1" dirty="0">
                <a:effectLst/>
                <a:latin typeface="Calibri" panose="020F0502020204030204" pitchFamily="34" charset="0"/>
                <a:ea typeface="Calibri" panose="020F0502020204030204" pitchFamily="34" charset="0"/>
                <a:cs typeface="Times New Roman" panose="02020603050405020304" pitchFamily="18" charset="0"/>
              </a:rPr>
              <a:t>environment that is psychologically unsafe</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Content Placeholder 2">
            <a:extLst>
              <a:ext uri="{FF2B5EF4-FFF2-40B4-BE49-F238E27FC236}">
                <a16:creationId xmlns:a16="http://schemas.microsoft.com/office/drawing/2014/main" id="{8344CE3B-048E-59C3-D432-3D0139174BAB}"/>
              </a:ext>
            </a:extLst>
          </p:cNvPr>
          <p:cNvSpPr txBox="1">
            <a:spLocks/>
          </p:cNvSpPr>
          <p:nvPr/>
        </p:nvSpPr>
        <p:spPr>
          <a:xfrm>
            <a:off x="6146799" y="1603587"/>
            <a:ext cx="4810591" cy="181525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5633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33152-34EC-5559-55CC-A3D9CC0A1929}"/>
              </a:ext>
            </a:extLst>
          </p:cNvPr>
          <p:cNvSpPr>
            <a:spLocks noGrp="1"/>
          </p:cNvSpPr>
          <p:nvPr>
            <p:ph type="title" idx="4294967295"/>
          </p:nvPr>
        </p:nvSpPr>
        <p:spPr>
          <a:xfrm>
            <a:off x="220719" y="157765"/>
            <a:ext cx="11813626" cy="756635"/>
          </a:xfrm>
        </p:spPr>
        <p:txBody>
          <a:bodyPr>
            <a:noAutofit/>
          </a:bodyPr>
          <a:lstStyle/>
          <a:p>
            <a:pPr algn="ctr"/>
            <a:r>
              <a:rPr lang="en-US" sz="1800" b="1" dirty="0"/>
              <a:t>We also aimed to understand Participants’ point of view regarding their institutional environment</a:t>
            </a:r>
          </a:p>
        </p:txBody>
      </p:sp>
      <p:pic>
        <p:nvPicPr>
          <p:cNvPr id="16" name="Picture 15">
            <a:extLst>
              <a:ext uri="{FF2B5EF4-FFF2-40B4-BE49-F238E27FC236}">
                <a16:creationId xmlns:a16="http://schemas.microsoft.com/office/drawing/2014/main" id="{EF569D8C-671B-97BB-C1FE-AF1A5E0C3E02}"/>
              </a:ext>
            </a:extLst>
          </p:cNvPr>
          <p:cNvPicPr>
            <a:picLocks noChangeAspect="1"/>
          </p:cNvPicPr>
          <p:nvPr/>
        </p:nvPicPr>
        <p:blipFill>
          <a:blip r:embed="rId3"/>
          <a:stretch>
            <a:fillRect/>
          </a:stretch>
        </p:blipFill>
        <p:spPr>
          <a:xfrm>
            <a:off x="1728932" y="657546"/>
            <a:ext cx="8734136" cy="6042689"/>
          </a:xfrm>
          <a:prstGeom prst="rect">
            <a:avLst/>
          </a:prstGeom>
        </p:spPr>
      </p:pic>
    </p:spTree>
    <p:extLst>
      <p:ext uri="{BB962C8B-B14F-4D97-AF65-F5344CB8AC3E}">
        <p14:creationId xmlns:p14="http://schemas.microsoft.com/office/powerpoint/2010/main" val="356379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a:extLst>
              <a:ext uri="{FF2B5EF4-FFF2-40B4-BE49-F238E27FC236}">
                <a16:creationId xmlns:a16="http://schemas.microsoft.com/office/drawing/2014/main" id="{B8083E55-9999-4C0A-896B-F389A9525F30}"/>
              </a:ext>
            </a:extLst>
          </p:cNvPr>
          <p:cNvSpPr/>
          <p:nvPr/>
        </p:nvSpPr>
        <p:spPr>
          <a:xfrm>
            <a:off x="0" y="302516"/>
            <a:ext cx="12192000" cy="640460"/>
          </a:xfrm>
          <a:prstGeom prst="flowChartProcess">
            <a:avLst/>
          </a:prstGeom>
          <a:solidFill>
            <a:srgbClr val="6C5336"/>
          </a:solidFill>
          <a:ln>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FF"/>
                </a:solidFill>
                <a:latin typeface="Libre Baskerville" panose="02000000000000000000" pitchFamily="2" charset="0"/>
              </a:rPr>
              <a:t>Participants’ perceptions of their </a:t>
            </a:r>
            <a:r>
              <a:rPr lang="en-US" sz="2800" b="1" dirty="0">
                <a:solidFill>
                  <a:srgbClr val="FFFFFF"/>
                </a:solidFill>
                <a:latin typeface="Libre Baskerville" panose="02000000000000000000" pitchFamily="2" charset="0"/>
              </a:rPr>
              <a:t>institutional environment</a:t>
            </a:r>
            <a:endParaRPr lang="en-US" sz="3600" b="1" dirty="0">
              <a:solidFill>
                <a:srgbClr val="FFFFFF"/>
              </a:solidFill>
              <a:latin typeface="Libre Baskerville" panose="02000000000000000000" pitchFamily="2" charset="0"/>
            </a:endParaRPr>
          </a:p>
        </p:txBody>
      </p:sp>
      <p:sp>
        <p:nvSpPr>
          <p:cNvPr id="9" name="Flowchart: Process 8">
            <a:extLst>
              <a:ext uri="{FF2B5EF4-FFF2-40B4-BE49-F238E27FC236}">
                <a16:creationId xmlns:a16="http://schemas.microsoft.com/office/drawing/2014/main" id="{5A220528-75DC-420C-A869-219CEE8B1CDC}"/>
              </a:ext>
            </a:extLst>
          </p:cNvPr>
          <p:cNvSpPr/>
          <p:nvPr/>
        </p:nvSpPr>
        <p:spPr>
          <a:xfrm>
            <a:off x="948104" y="5292375"/>
            <a:ext cx="4076700" cy="126310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rgbClr val="404040"/>
              </a:solidFill>
              <a:latin typeface="Gill Sans MT" panose="020B0502020104020203" pitchFamily="34" charset="0"/>
            </a:endParaRPr>
          </a:p>
        </p:txBody>
      </p:sp>
      <p:pic>
        <p:nvPicPr>
          <p:cNvPr id="4098" name="Picture 2">
            <a:extLst>
              <a:ext uri="{FF2B5EF4-FFF2-40B4-BE49-F238E27FC236}">
                <a16:creationId xmlns:a16="http://schemas.microsoft.com/office/drawing/2014/main" id="{771AC22F-1CA5-4D11-B376-E57F698DB9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2" t="5895" b="2039"/>
          <a:stretch/>
        </p:blipFill>
        <p:spPr bwMode="auto">
          <a:xfrm>
            <a:off x="1132742" y="1027024"/>
            <a:ext cx="9926515" cy="572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931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DF6BBB-0374-AB6B-EF6E-DEBBC81DD78E}"/>
              </a:ext>
            </a:extLst>
          </p:cNvPr>
          <p:cNvSpPr>
            <a:spLocks noGrp="1"/>
          </p:cNvSpPr>
          <p:nvPr>
            <p:ph type="body" idx="1"/>
          </p:nvPr>
        </p:nvSpPr>
        <p:spPr>
          <a:xfrm>
            <a:off x="144652" y="1493116"/>
            <a:ext cx="5773386" cy="704087"/>
          </a:xfrm>
        </p:spPr>
        <p:txBody>
          <a:bodyPr>
            <a:normAutofit fontScale="92500" lnSpcReduction="10000"/>
          </a:bodyPr>
          <a:lstStyle/>
          <a:p>
            <a:r>
              <a:rPr lang="en-US" sz="1700" dirty="0"/>
              <a:t>Females Perceived more racial/ethnic tensions and felt less that retention of URM persons was being prioritized</a:t>
            </a:r>
          </a:p>
        </p:txBody>
      </p:sp>
      <p:sp>
        <p:nvSpPr>
          <p:cNvPr id="7" name="Text Placeholder 6">
            <a:extLst>
              <a:ext uri="{FF2B5EF4-FFF2-40B4-BE49-F238E27FC236}">
                <a16:creationId xmlns:a16="http://schemas.microsoft.com/office/drawing/2014/main" id="{587EBD81-6B5D-EEF4-C6B8-CCB196DAF2BB}"/>
              </a:ext>
            </a:extLst>
          </p:cNvPr>
          <p:cNvSpPr>
            <a:spLocks noGrp="1"/>
          </p:cNvSpPr>
          <p:nvPr>
            <p:ph type="body" sz="quarter" idx="13"/>
          </p:nvPr>
        </p:nvSpPr>
        <p:spPr>
          <a:xfrm>
            <a:off x="6357143" y="1493116"/>
            <a:ext cx="5790149" cy="704087"/>
          </a:xfrm>
        </p:spPr>
        <p:txBody>
          <a:bodyPr>
            <a:normAutofit fontScale="92500" lnSpcReduction="20000"/>
          </a:bodyPr>
          <a:lstStyle/>
          <a:p>
            <a:r>
              <a:rPr lang="en-US" dirty="0"/>
              <a:t>Fewer Black and Latinx participants felt that retention of URM individuals was being prioritized</a:t>
            </a:r>
          </a:p>
        </p:txBody>
      </p:sp>
      <p:sp>
        <p:nvSpPr>
          <p:cNvPr id="3" name="Title 2">
            <a:extLst>
              <a:ext uri="{FF2B5EF4-FFF2-40B4-BE49-F238E27FC236}">
                <a16:creationId xmlns:a16="http://schemas.microsoft.com/office/drawing/2014/main" id="{AB8B0B34-FEE2-509F-0DAE-ECE4C3F273A2}"/>
              </a:ext>
            </a:extLst>
          </p:cNvPr>
          <p:cNvSpPr>
            <a:spLocks noGrp="1"/>
          </p:cNvSpPr>
          <p:nvPr>
            <p:ph type="title"/>
          </p:nvPr>
        </p:nvSpPr>
        <p:spPr>
          <a:xfrm>
            <a:off x="662151" y="344310"/>
            <a:ext cx="10988743" cy="923036"/>
          </a:xfrm>
        </p:spPr>
        <p:txBody>
          <a:bodyPr>
            <a:noAutofit/>
          </a:bodyPr>
          <a:lstStyle/>
          <a:p>
            <a:pPr algn="ctr"/>
            <a:r>
              <a:rPr lang="en-US" sz="1800" b="1" dirty="0"/>
              <a:t>Some of these points of view regarding the institutional environment were Also different based on participants’ sex and race and ethnicity</a:t>
            </a:r>
          </a:p>
        </p:txBody>
      </p:sp>
      <p:pic>
        <p:nvPicPr>
          <p:cNvPr id="18" name="Picture 17">
            <a:extLst>
              <a:ext uri="{FF2B5EF4-FFF2-40B4-BE49-F238E27FC236}">
                <a16:creationId xmlns:a16="http://schemas.microsoft.com/office/drawing/2014/main" id="{8AF1A105-A280-A352-EB4B-75E6D9E5F708}"/>
              </a:ext>
            </a:extLst>
          </p:cNvPr>
          <p:cNvPicPr>
            <a:picLocks noChangeAspect="1"/>
          </p:cNvPicPr>
          <p:nvPr/>
        </p:nvPicPr>
        <p:blipFill>
          <a:blip r:embed="rId2"/>
          <a:stretch>
            <a:fillRect/>
          </a:stretch>
        </p:blipFill>
        <p:spPr>
          <a:xfrm>
            <a:off x="72580" y="2095928"/>
            <a:ext cx="5917531" cy="4409889"/>
          </a:xfrm>
          <a:prstGeom prst="rect">
            <a:avLst/>
          </a:prstGeom>
        </p:spPr>
      </p:pic>
      <p:pic>
        <p:nvPicPr>
          <p:cNvPr id="20" name="Picture 19">
            <a:extLst>
              <a:ext uri="{FF2B5EF4-FFF2-40B4-BE49-F238E27FC236}">
                <a16:creationId xmlns:a16="http://schemas.microsoft.com/office/drawing/2014/main" id="{C0A0A17A-9A83-93F0-2554-73B60AA65640}"/>
              </a:ext>
            </a:extLst>
          </p:cNvPr>
          <p:cNvPicPr>
            <a:picLocks noChangeAspect="1"/>
          </p:cNvPicPr>
          <p:nvPr/>
        </p:nvPicPr>
        <p:blipFill>
          <a:blip r:embed="rId3"/>
          <a:stretch>
            <a:fillRect/>
          </a:stretch>
        </p:blipFill>
        <p:spPr>
          <a:xfrm>
            <a:off x="6385016" y="2197204"/>
            <a:ext cx="5734404" cy="4190950"/>
          </a:xfrm>
          <a:prstGeom prst="rect">
            <a:avLst/>
          </a:prstGeom>
        </p:spPr>
      </p:pic>
    </p:spTree>
    <p:extLst>
      <p:ext uri="{BB962C8B-B14F-4D97-AF65-F5344CB8AC3E}">
        <p14:creationId xmlns:p14="http://schemas.microsoft.com/office/powerpoint/2010/main" val="4161715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Rectangle with Corners Rounded 12">
            <a:extLst>
              <a:ext uri="{FF2B5EF4-FFF2-40B4-BE49-F238E27FC236}">
                <a16:creationId xmlns:a16="http://schemas.microsoft.com/office/drawing/2014/main" id="{E33FD889-5D4D-4D9E-9910-21E3664A9106}"/>
              </a:ext>
            </a:extLst>
          </p:cNvPr>
          <p:cNvSpPr/>
          <p:nvPr/>
        </p:nvSpPr>
        <p:spPr>
          <a:xfrm>
            <a:off x="5529634" y="1357438"/>
            <a:ext cx="4982058" cy="1421769"/>
          </a:xfrm>
          <a:prstGeom prst="wedgeRoundRectCallout">
            <a:avLst>
              <a:gd name="adj1" fmla="val -20959"/>
              <a:gd name="adj2" fmla="val 76262"/>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peech Bubble: Rectangle with Corners Rounded 11">
            <a:extLst>
              <a:ext uri="{FF2B5EF4-FFF2-40B4-BE49-F238E27FC236}">
                <a16:creationId xmlns:a16="http://schemas.microsoft.com/office/drawing/2014/main" id="{15D6FF10-5B05-4CA4-93EB-CF91C1B02E36}"/>
              </a:ext>
            </a:extLst>
          </p:cNvPr>
          <p:cNvSpPr/>
          <p:nvPr/>
        </p:nvSpPr>
        <p:spPr>
          <a:xfrm>
            <a:off x="2924728" y="4738274"/>
            <a:ext cx="4389011" cy="1612225"/>
          </a:xfrm>
          <a:prstGeom prst="wedgeRoundRectCallout">
            <a:avLst>
              <a:gd name="adj1" fmla="val -20959"/>
              <a:gd name="adj2" fmla="val 76262"/>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6B58918A-26FC-44AC-80DF-E95161CB51DF}"/>
              </a:ext>
            </a:extLst>
          </p:cNvPr>
          <p:cNvSpPr/>
          <p:nvPr/>
        </p:nvSpPr>
        <p:spPr>
          <a:xfrm>
            <a:off x="932575" y="3266362"/>
            <a:ext cx="4038246" cy="1135802"/>
          </a:xfrm>
          <a:prstGeom prst="wedgeRoundRectCallout">
            <a:avLst>
              <a:gd name="adj1" fmla="val -20959"/>
              <a:gd name="adj2" fmla="val 76262"/>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peech Bubble: Rectangle with Corners Rounded 9">
            <a:extLst>
              <a:ext uri="{FF2B5EF4-FFF2-40B4-BE49-F238E27FC236}">
                <a16:creationId xmlns:a16="http://schemas.microsoft.com/office/drawing/2014/main" id="{6D6D77F8-1D1E-4D09-A5E2-FD9AF67E2324}"/>
              </a:ext>
            </a:extLst>
          </p:cNvPr>
          <p:cNvSpPr/>
          <p:nvPr/>
        </p:nvSpPr>
        <p:spPr>
          <a:xfrm>
            <a:off x="249030" y="1363167"/>
            <a:ext cx="4635585" cy="1357097"/>
          </a:xfrm>
          <a:prstGeom prst="wedgeRoundRectCallout">
            <a:avLst>
              <a:gd name="adj1" fmla="val -20959"/>
              <a:gd name="adj2" fmla="val 76262"/>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9783E4-A3FB-187F-785E-2EBE90A86550}"/>
              </a:ext>
            </a:extLst>
          </p:cNvPr>
          <p:cNvSpPr>
            <a:spLocks noGrp="1"/>
          </p:cNvSpPr>
          <p:nvPr>
            <p:ph sz="half" idx="2"/>
          </p:nvPr>
        </p:nvSpPr>
        <p:spPr>
          <a:xfrm>
            <a:off x="941493" y="1673014"/>
            <a:ext cx="4810591" cy="1815254"/>
          </a:xfrm>
        </p:spPr>
        <p:txBody>
          <a:bodyPr>
            <a:normAutofit fontScale="77500" lnSpcReduction="20000"/>
          </a:bodyPr>
          <a:lstStyle/>
          <a:p>
            <a:pPr marL="0" indent="0">
              <a:buNone/>
            </a:pPr>
            <a:r>
              <a:rPr lang="en-US" sz="19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solidFill>
                <a:schemeClr val="tx1"/>
              </a:solidFill>
            </a:endParaRPr>
          </a:p>
        </p:txBody>
      </p:sp>
      <p:sp>
        <p:nvSpPr>
          <p:cNvPr id="4" name="Content Placeholder 3">
            <a:extLst>
              <a:ext uri="{FF2B5EF4-FFF2-40B4-BE49-F238E27FC236}">
                <a16:creationId xmlns:a16="http://schemas.microsoft.com/office/drawing/2014/main" id="{96A5647F-C25B-2F54-D23F-F1245AAA6170}"/>
              </a:ext>
            </a:extLst>
          </p:cNvPr>
          <p:cNvSpPr>
            <a:spLocks noGrp="1"/>
          </p:cNvSpPr>
          <p:nvPr>
            <p:ph sz="quarter" idx="4"/>
          </p:nvPr>
        </p:nvSpPr>
        <p:spPr>
          <a:xfrm>
            <a:off x="3020020" y="4803040"/>
            <a:ext cx="4445001" cy="1815254"/>
          </a:xfrm>
        </p:spPr>
        <p:txBody>
          <a:bodyPr>
            <a:normAutofit fontScale="77500" lnSpcReduction="20000"/>
          </a:bodyPr>
          <a:lstStyle/>
          <a:p>
            <a:pPr marL="0" indent="0">
              <a:buNone/>
            </a:pPr>
            <a:r>
              <a:rPr lang="en-US" i="1" dirty="0">
                <a:solidFill>
                  <a:schemeClr val="tx1"/>
                </a:solidFill>
                <a:effectLst/>
                <a:latin typeface="OpenSans"/>
                <a:ea typeface="Calibri" panose="020F0502020204030204" pitchFamily="34" charset="0"/>
                <a:cs typeface="OpenSans"/>
              </a:rPr>
              <a:t>“Although the system in general has monies to support a variety of efforts to address concerns of racial/ethnic equity, </a:t>
            </a:r>
            <a:r>
              <a:rPr lang="en-US" b="1" i="1" dirty="0">
                <a:solidFill>
                  <a:schemeClr val="tx1"/>
                </a:solidFill>
                <a:effectLst/>
                <a:latin typeface="OpenSans"/>
                <a:ea typeface="Calibri" panose="020F0502020204030204" pitchFamily="34" charset="0"/>
                <a:cs typeface="OpenSans"/>
              </a:rPr>
              <a:t>it is not a priority</a:t>
            </a:r>
            <a:r>
              <a:rPr lang="en-US" i="1" dirty="0">
                <a:solidFill>
                  <a:schemeClr val="tx1"/>
                </a:solidFill>
                <a:effectLst/>
                <a:latin typeface="OpenSans"/>
                <a:ea typeface="Calibri" panose="020F0502020204030204" pitchFamily="34" charset="0"/>
                <a:cs typeface="OpenSans"/>
              </a:rPr>
              <a:t>. </a:t>
            </a:r>
            <a:r>
              <a:rPr lang="en-US" b="1" i="1" dirty="0">
                <a:solidFill>
                  <a:schemeClr val="tx1"/>
                </a:solidFill>
                <a:effectLst/>
                <a:latin typeface="OpenSans"/>
                <a:ea typeface="Calibri" panose="020F0502020204030204" pitchFamily="34" charset="0"/>
                <a:cs typeface="OpenSans"/>
              </a:rPr>
              <a:t>Faculty of color are leaving my university at alarming rates</a:t>
            </a:r>
            <a:r>
              <a:rPr lang="en-US" i="1" dirty="0">
                <a:solidFill>
                  <a:schemeClr val="tx1"/>
                </a:solidFill>
                <a:effectLst/>
                <a:latin typeface="OpenSans"/>
                <a:ea typeface="Calibri" panose="020F0502020204030204" pitchFamily="34" charset="0"/>
                <a:cs typeface="OpenSans"/>
              </a:rPr>
              <a:t>.”</a:t>
            </a:r>
          </a:p>
        </p:txBody>
      </p:sp>
      <p:sp>
        <p:nvSpPr>
          <p:cNvPr id="6" name="Title 5">
            <a:extLst>
              <a:ext uri="{FF2B5EF4-FFF2-40B4-BE49-F238E27FC236}">
                <a16:creationId xmlns:a16="http://schemas.microsoft.com/office/drawing/2014/main" id="{F0ECB559-7C54-9248-431A-9438BE16D4FD}"/>
              </a:ext>
            </a:extLst>
          </p:cNvPr>
          <p:cNvSpPr>
            <a:spLocks noGrp="1"/>
          </p:cNvSpPr>
          <p:nvPr>
            <p:ph type="title"/>
          </p:nvPr>
        </p:nvSpPr>
        <p:spPr>
          <a:xfrm>
            <a:off x="887307" y="111252"/>
            <a:ext cx="10518985" cy="776055"/>
          </a:xfrm>
        </p:spPr>
        <p:txBody>
          <a:bodyPr>
            <a:noAutofit/>
          </a:bodyPr>
          <a:lstStyle/>
          <a:p>
            <a:r>
              <a:rPr lang="en-US" sz="1800" dirty="0">
                <a:solidFill>
                  <a:schemeClr val="tx1"/>
                </a:solidFill>
              </a:rPr>
              <a:t> Qualitative commentary displays these challenges</a:t>
            </a:r>
          </a:p>
        </p:txBody>
      </p:sp>
      <p:sp>
        <p:nvSpPr>
          <p:cNvPr id="7" name="Content Placeholder 3">
            <a:extLst>
              <a:ext uri="{FF2B5EF4-FFF2-40B4-BE49-F238E27FC236}">
                <a16:creationId xmlns:a16="http://schemas.microsoft.com/office/drawing/2014/main" id="{8AB7EE94-AE5A-D702-006E-08A84CCE2C90}"/>
              </a:ext>
            </a:extLst>
          </p:cNvPr>
          <p:cNvSpPr txBox="1">
            <a:spLocks/>
          </p:cNvSpPr>
          <p:nvPr/>
        </p:nvSpPr>
        <p:spPr>
          <a:xfrm>
            <a:off x="1158579" y="3964128"/>
            <a:ext cx="4253484" cy="259677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marR="0" indent="0">
              <a:spcBef>
                <a:spcPts val="0"/>
              </a:spcBef>
              <a:spcAft>
                <a:spcPts val="800"/>
              </a:spcAft>
              <a:buNone/>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tx1"/>
              </a:solidFill>
            </a:endParaRPr>
          </a:p>
        </p:txBody>
      </p:sp>
      <p:sp>
        <p:nvSpPr>
          <p:cNvPr id="8" name="Content Placeholder 2">
            <a:extLst>
              <a:ext uri="{FF2B5EF4-FFF2-40B4-BE49-F238E27FC236}">
                <a16:creationId xmlns:a16="http://schemas.microsoft.com/office/drawing/2014/main" id="{8344CE3B-048E-59C3-D432-3D0139174BAB}"/>
              </a:ext>
            </a:extLst>
          </p:cNvPr>
          <p:cNvSpPr txBox="1">
            <a:spLocks/>
          </p:cNvSpPr>
          <p:nvPr/>
        </p:nvSpPr>
        <p:spPr>
          <a:xfrm>
            <a:off x="5636231" y="1451108"/>
            <a:ext cx="4875461" cy="181525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marR="0" indent="0">
              <a:spcBef>
                <a:spcPts val="0"/>
              </a:spcBef>
              <a:spcAft>
                <a:spcPts val="800"/>
              </a:spcAft>
              <a:buNone/>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‘”There are many women and underrepresented minorities that experience discrimination and just deal with it.  </a:t>
            </a:r>
            <a:r>
              <a:rPr lang="en-US" sz="18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impacts their science, and all aspects of their engagement </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with the institution.”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tx1"/>
              </a:solidFill>
            </a:endParaRPr>
          </a:p>
        </p:txBody>
      </p:sp>
      <p:sp>
        <p:nvSpPr>
          <p:cNvPr id="9" name="TextBox 8">
            <a:extLst>
              <a:ext uri="{FF2B5EF4-FFF2-40B4-BE49-F238E27FC236}">
                <a16:creationId xmlns:a16="http://schemas.microsoft.com/office/drawing/2014/main" id="{9F90E915-493C-5841-0D31-7FF448995502}"/>
              </a:ext>
            </a:extLst>
          </p:cNvPr>
          <p:cNvSpPr txBox="1"/>
          <p:nvPr/>
        </p:nvSpPr>
        <p:spPr>
          <a:xfrm>
            <a:off x="932575" y="3364306"/>
            <a:ext cx="4499353" cy="923330"/>
          </a:xfrm>
          <a:prstGeom prst="rect">
            <a:avLst/>
          </a:prstGeom>
          <a:noFill/>
        </p:spPr>
        <p:txBody>
          <a:bodyPr wrap="square">
            <a:spAutoFit/>
          </a:bodyPr>
          <a:lstStyle/>
          <a:p>
            <a:pPr marL="0" indent="0">
              <a:buNone/>
            </a:pPr>
            <a:r>
              <a:rPr lang="en-US" sz="1800" i="1" dirty="0">
                <a:effectLst/>
                <a:latin typeface="Calibri" panose="020F0502020204030204" pitchFamily="34" charset="0"/>
                <a:ea typeface="Times New Roman" panose="02020603050405020304" pitchFamily="18" charset="0"/>
              </a:rPr>
              <a:t> “</a:t>
            </a:r>
            <a:r>
              <a:rPr lang="en-US" sz="1800" i="1" dirty="0">
                <a:effectLst/>
                <a:latin typeface="OpenSans"/>
                <a:ea typeface="Calibri" panose="020F0502020204030204" pitchFamily="34" charset="0"/>
                <a:cs typeface="OpenSans"/>
              </a:rPr>
              <a:t>We have a lot of money, but </a:t>
            </a:r>
            <a:r>
              <a:rPr lang="en-US" sz="1800" b="1" i="1" dirty="0">
                <a:effectLst/>
                <a:latin typeface="OpenSans"/>
                <a:ea typeface="Calibri" panose="020F0502020204030204" pitchFamily="34" charset="0"/>
                <a:cs typeface="OpenSans"/>
              </a:rPr>
              <a:t>the commitment to addressing racial/ethnic equity really isn't there</a:t>
            </a:r>
            <a:r>
              <a:rPr lang="en-US" sz="1800" dirty="0">
                <a:effectLst/>
                <a:latin typeface="OpenSans"/>
                <a:ea typeface="Calibri" panose="020F0502020204030204" pitchFamily="34" charset="0"/>
                <a:cs typeface="OpenSans"/>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BEAA289C-EE26-7A50-A7C8-4AA9201D42FE}"/>
              </a:ext>
            </a:extLst>
          </p:cNvPr>
          <p:cNvSpPr txBox="1"/>
          <p:nvPr/>
        </p:nvSpPr>
        <p:spPr>
          <a:xfrm>
            <a:off x="296474" y="1466976"/>
            <a:ext cx="4588141" cy="1200329"/>
          </a:xfrm>
          <a:prstGeom prst="rect">
            <a:avLst/>
          </a:prstGeom>
          <a:noFill/>
        </p:spPr>
        <p:txBody>
          <a:bodyPr wrap="square">
            <a:spAutoFit/>
          </a:bodyPr>
          <a:lstStyle/>
          <a:p>
            <a:pPr marL="0" indent="0">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“There is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a lot of talk and little action</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Most of the DEI efforts are just for show and there is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no real commitment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to make foundational and substantive changes.”</a:t>
            </a:r>
          </a:p>
        </p:txBody>
      </p:sp>
      <p:grpSp>
        <p:nvGrpSpPr>
          <p:cNvPr id="2" name="Group 1">
            <a:extLst>
              <a:ext uri="{FF2B5EF4-FFF2-40B4-BE49-F238E27FC236}">
                <a16:creationId xmlns:a16="http://schemas.microsoft.com/office/drawing/2014/main" id="{7E765A63-BD97-4AF5-9B3B-91C4D1C95063}"/>
              </a:ext>
            </a:extLst>
          </p:cNvPr>
          <p:cNvGrpSpPr/>
          <p:nvPr/>
        </p:nvGrpSpPr>
        <p:grpSpPr>
          <a:xfrm>
            <a:off x="7386879" y="3249338"/>
            <a:ext cx="4635585" cy="1488936"/>
            <a:chOff x="6464046" y="3144419"/>
            <a:chExt cx="4635585" cy="1488936"/>
          </a:xfrm>
        </p:grpSpPr>
        <p:sp>
          <p:nvSpPr>
            <p:cNvPr id="14" name="Speech Bubble: Rectangle with Corners Rounded 13">
              <a:extLst>
                <a:ext uri="{FF2B5EF4-FFF2-40B4-BE49-F238E27FC236}">
                  <a16:creationId xmlns:a16="http://schemas.microsoft.com/office/drawing/2014/main" id="{BB5683C0-78DE-4650-BF46-7DD776F2060A}"/>
                </a:ext>
              </a:extLst>
            </p:cNvPr>
            <p:cNvSpPr/>
            <p:nvPr/>
          </p:nvSpPr>
          <p:spPr>
            <a:xfrm>
              <a:off x="6464046" y="3144419"/>
              <a:ext cx="4635585" cy="1357097"/>
            </a:xfrm>
            <a:prstGeom prst="wedgeRoundRectCallout">
              <a:avLst>
                <a:gd name="adj1" fmla="val -20959"/>
                <a:gd name="adj2" fmla="val 76262"/>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a:extLst>
                <a:ext uri="{FF2B5EF4-FFF2-40B4-BE49-F238E27FC236}">
                  <a16:creationId xmlns:a16="http://schemas.microsoft.com/office/drawing/2014/main" id="{55368A81-1EDC-37DE-7F71-116757003B1F}"/>
                </a:ext>
              </a:extLst>
            </p:cNvPr>
            <p:cNvSpPr txBox="1">
              <a:spLocks/>
            </p:cNvSpPr>
            <p:nvPr/>
          </p:nvSpPr>
          <p:spPr>
            <a:xfrm>
              <a:off x="6625080" y="3255067"/>
              <a:ext cx="4270248" cy="137828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i="1" dirty="0">
                  <a:solidFill>
                    <a:schemeClr val="tx1"/>
                  </a:solidFill>
                  <a:latin typeface="Calibri" panose="020F0502020204030204" pitchFamily="34" charset="0"/>
                  <a:ea typeface="Times New Roman" panose="02020603050405020304" pitchFamily="18" charset="0"/>
                </a:rPr>
                <a:t>“My institution is notorious for promoting a surface solution that does more harm than good because </a:t>
              </a:r>
              <a:r>
                <a:rPr lang="en-US" b="1" i="1" dirty="0">
                  <a:solidFill>
                    <a:schemeClr val="tx1"/>
                  </a:solidFill>
                  <a:latin typeface="Calibri" panose="020F0502020204030204" pitchFamily="34" charset="0"/>
                  <a:ea typeface="Times New Roman" panose="02020603050405020304" pitchFamily="18" charset="0"/>
                </a:rPr>
                <a:t>it hasn't addressed the deep internal rot.</a:t>
              </a:r>
              <a:r>
                <a:rPr lang="en-US" i="1" dirty="0">
                  <a:solidFill>
                    <a:schemeClr val="tx1"/>
                  </a:solidFill>
                  <a:latin typeface="Calibri" panose="020F0502020204030204" pitchFamily="34" charset="0"/>
                  <a:ea typeface="Times New Roman" panose="02020603050405020304" pitchFamily="18" charset="0"/>
                </a:rPr>
                <a:t>”</a:t>
              </a:r>
            </a:p>
            <a:p>
              <a:endParaRPr lang="en-US" dirty="0">
                <a:solidFill>
                  <a:schemeClr val="tx1"/>
                </a:solidFill>
              </a:endParaRPr>
            </a:p>
          </p:txBody>
        </p:sp>
      </p:grpSp>
    </p:spTree>
    <p:extLst>
      <p:ext uri="{BB962C8B-B14F-4D97-AF65-F5344CB8AC3E}">
        <p14:creationId xmlns:p14="http://schemas.microsoft.com/office/powerpoint/2010/main" val="2690342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a:extLst>
              <a:ext uri="{FF2B5EF4-FFF2-40B4-BE49-F238E27FC236}">
                <a16:creationId xmlns:a16="http://schemas.microsoft.com/office/drawing/2014/main" id="{B8083E55-9999-4C0A-896B-F389A9525F30}"/>
              </a:ext>
            </a:extLst>
          </p:cNvPr>
          <p:cNvSpPr/>
          <p:nvPr/>
        </p:nvSpPr>
        <p:spPr>
          <a:xfrm>
            <a:off x="0" y="302516"/>
            <a:ext cx="12192000" cy="640460"/>
          </a:xfrm>
          <a:prstGeom prst="flowChartProcess">
            <a:avLst/>
          </a:prstGeom>
          <a:solidFill>
            <a:srgbClr val="6C5336"/>
          </a:solidFill>
          <a:ln>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FF"/>
                </a:solidFill>
                <a:latin typeface="Libre Baskerville" panose="02000000000000000000" pitchFamily="2" charset="0"/>
              </a:rPr>
              <a:t>Participants’ opinions about different </a:t>
            </a:r>
            <a:r>
              <a:rPr lang="en-US" sz="2000" b="1" dirty="0">
                <a:solidFill>
                  <a:srgbClr val="FFFFFF"/>
                </a:solidFill>
                <a:latin typeface="Libre Baskerville" panose="02000000000000000000" pitchFamily="2" charset="0"/>
              </a:rPr>
              <a:t>strategies to support racial/ethnic equity</a:t>
            </a:r>
            <a:endParaRPr lang="en-US" sz="2800" b="1" dirty="0">
              <a:solidFill>
                <a:srgbClr val="FFFFFF"/>
              </a:solidFill>
              <a:latin typeface="Libre Baskerville" panose="02000000000000000000" pitchFamily="2" charset="0"/>
            </a:endParaRPr>
          </a:p>
        </p:txBody>
      </p:sp>
      <p:sp>
        <p:nvSpPr>
          <p:cNvPr id="9" name="Flowchart: Process 8">
            <a:extLst>
              <a:ext uri="{FF2B5EF4-FFF2-40B4-BE49-F238E27FC236}">
                <a16:creationId xmlns:a16="http://schemas.microsoft.com/office/drawing/2014/main" id="{5A220528-75DC-420C-A869-219CEE8B1CDC}"/>
              </a:ext>
            </a:extLst>
          </p:cNvPr>
          <p:cNvSpPr/>
          <p:nvPr/>
        </p:nvSpPr>
        <p:spPr>
          <a:xfrm>
            <a:off x="948104" y="5292375"/>
            <a:ext cx="4076700" cy="126310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rgbClr val="404040"/>
              </a:solidFill>
              <a:latin typeface="Gill Sans MT" panose="020B0502020104020203" pitchFamily="34" charset="0"/>
            </a:endParaRPr>
          </a:p>
        </p:txBody>
      </p:sp>
      <p:grpSp>
        <p:nvGrpSpPr>
          <p:cNvPr id="2" name="Group 1">
            <a:extLst>
              <a:ext uri="{FF2B5EF4-FFF2-40B4-BE49-F238E27FC236}">
                <a16:creationId xmlns:a16="http://schemas.microsoft.com/office/drawing/2014/main" id="{F7FB4BE6-9FBC-46EB-AD20-615ED24A0804}"/>
              </a:ext>
            </a:extLst>
          </p:cNvPr>
          <p:cNvGrpSpPr/>
          <p:nvPr/>
        </p:nvGrpSpPr>
        <p:grpSpPr>
          <a:xfrm>
            <a:off x="948104" y="2193587"/>
            <a:ext cx="3145306" cy="2470825"/>
            <a:chOff x="797668" y="2441643"/>
            <a:chExt cx="3145306" cy="2470825"/>
          </a:xfrm>
        </p:grpSpPr>
        <p:sp>
          <p:nvSpPr>
            <p:cNvPr id="12" name="Rectangle 11">
              <a:extLst>
                <a:ext uri="{FF2B5EF4-FFF2-40B4-BE49-F238E27FC236}">
                  <a16:creationId xmlns:a16="http://schemas.microsoft.com/office/drawing/2014/main" id="{8296E61E-8C03-470E-AC9B-1F4B8BADF347}"/>
                </a:ext>
              </a:extLst>
            </p:cNvPr>
            <p:cNvSpPr/>
            <p:nvPr/>
          </p:nvSpPr>
          <p:spPr>
            <a:xfrm>
              <a:off x="797668" y="2441643"/>
              <a:ext cx="3145306" cy="2470825"/>
            </a:xfrm>
            <a:prstGeom prst="rect">
              <a:avLst/>
            </a:prstGeom>
            <a:solidFill>
              <a:srgbClr val="CCCCCC"/>
            </a:solidFill>
            <a:ln w="76200">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8B23C4D-0FC8-4CD6-A883-F845A4B78C53}"/>
                </a:ext>
              </a:extLst>
            </p:cNvPr>
            <p:cNvSpPr txBox="1"/>
            <p:nvPr/>
          </p:nvSpPr>
          <p:spPr>
            <a:xfrm>
              <a:off x="872886" y="2553670"/>
              <a:ext cx="2994870" cy="2246769"/>
            </a:xfrm>
            <a:prstGeom prst="rect">
              <a:avLst/>
            </a:prstGeom>
            <a:noFill/>
          </p:spPr>
          <p:txBody>
            <a:bodyPr wrap="square">
              <a:spAutoFit/>
            </a:bodyPr>
            <a:lstStyle/>
            <a:p>
              <a:pPr>
                <a:spcBef>
                  <a:spcPts val="0"/>
                </a:spcBef>
              </a:pPr>
              <a:r>
                <a:rPr lang="en-US" sz="2000" dirty="0">
                  <a:latin typeface="Libre Baskerville Italics"/>
                </a:rPr>
                <a:t>In most cases, participants reported that </a:t>
              </a:r>
              <a:r>
                <a:rPr lang="en-US" sz="2000" b="1" dirty="0">
                  <a:latin typeface="Libre Baskerville Italics"/>
                </a:rPr>
                <a:t>although many of the following strategies have been implemented, they have not been highly effective at advancing equity.</a:t>
              </a:r>
            </a:p>
          </p:txBody>
        </p:sp>
      </p:grpSp>
      <p:grpSp>
        <p:nvGrpSpPr>
          <p:cNvPr id="7" name="Group 6">
            <a:extLst>
              <a:ext uri="{FF2B5EF4-FFF2-40B4-BE49-F238E27FC236}">
                <a16:creationId xmlns:a16="http://schemas.microsoft.com/office/drawing/2014/main" id="{CFE9B469-6BB6-43B3-AFB5-79EFBF1CBDB6}"/>
              </a:ext>
            </a:extLst>
          </p:cNvPr>
          <p:cNvGrpSpPr/>
          <p:nvPr/>
        </p:nvGrpSpPr>
        <p:grpSpPr>
          <a:xfrm>
            <a:off x="948104" y="1086980"/>
            <a:ext cx="10696028" cy="640461"/>
            <a:chOff x="7181850" y="4371976"/>
            <a:chExt cx="4800600" cy="1394288"/>
          </a:xfrm>
        </p:grpSpPr>
        <p:sp>
          <p:nvSpPr>
            <p:cNvPr id="8" name="Rectangle 7">
              <a:extLst>
                <a:ext uri="{FF2B5EF4-FFF2-40B4-BE49-F238E27FC236}">
                  <a16:creationId xmlns:a16="http://schemas.microsoft.com/office/drawing/2014/main" id="{27407BD1-78DC-4036-B5F0-D36273D847C1}"/>
                </a:ext>
              </a:extLst>
            </p:cNvPr>
            <p:cNvSpPr/>
            <p:nvPr/>
          </p:nvSpPr>
          <p:spPr>
            <a:xfrm>
              <a:off x="7210425" y="4371976"/>
              <a:ext cx="4772025" cy="1394288"/>
            </a:xfrm>
            <a:prstGeom prst="rect">
              <a:avLst/>
            </a:prstGeom>
            <a:solidFill>
              <a:schemeClr val="bg1"/>
            </a:solidFill>
            <a:ln w="76200">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ACFFE26-3987-43FB-93E7-C48FBA3D2C5C}"/>
                </a:ext>
              </a:extLst>
            </p:cNvPr>
            <p:cNvSpPr txBox="1"/>
            <p:nvPr/>
          </p:nvSpPr>
          <p:spPr>
            <a:xfrm>
              <a:off x="7181850" y="4476752"/>
              <a:ext cx="4800600" cy="1203663"/>
            </a:xfrm>
            <a:prstGeom prst="rect">
              <a:avLst/>
            </a:prstGeom>
            <a:noFill/>
          </p:spPr>
          <p:txBody>
            <a:bodyPr wrap="square" rtlCol="0">
              <a:spAutoFit/>
            </a:bodyPr>
            <a:lstStyle/>
            <a:p>
              <a:pPr algn="ctr"/>
              <a:r>
                <a:rPr lang="en-US" sz="2400" dirty="0">
                  <a:latin typeface="Libre Baskerville Italics"/>
                </a:rPr>
                <a:t>Category 1. </a:t>
              </a:r>
              <a:r>
                <a:rPr lang="en-US" sz="2400" b="1" dirty="0">
                  <a:latin typeface="Libre Baskerville Italics"/>
                </a:rPr>
                <a:t>Recruitment and Hiring of Staff and Faculty </a:t>
              </a:r>
            </a:p>
          </p:txBody>
        </p:sp>
      </p:grpSp>
      <p:pic>
        <p:nvPicPr>
          <p:cNvPr id="1028" name="Picture 4" descr="Chart, bar chart&#10;&#10;Description automatically generated">
            <a:extLst>
              <a:ext uri="{FF2B5EF4-FFF2-40B4-BE49-F238E27FC236}">
                <a16:creationId xmlns:a16="http://schemas.microsoft.com/office/drawing/2014/main" id="{EE4BF4B2-C5F4-4EAA-BEA3-343719098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8933" y="1775569"/>
            <a:ext cx="7779736" cy="4900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511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DF6BBB-0374-AB6B-EF6E-DEBBC81DD78E}"/>
              </a:ext>
            </a:extLst>
          </p:cNvPr>
          <p:cNvSpPr>
            <a:spLocks noGrp="1"/>
          </p:cNvSpPr>
          <p:nvPr>
            <p:ph type="body" idx="1"/>
          </p:nvPr>
        </p:nvSpPr>
        <p:spPr>
          <a:xfrm>
            <a:off x="132564" y="1539184"/>
            <a:ext cx="5773386" cy="704087"/>
          </a:xfrm>
        </p:spPr>
        <p:txBody>
          <a:bodyPr>
            <a:normAutofit/>
          </a:bodyPr>
          <a:lstStyle/>
          <a:p>
            <a:r>
              <a:rPr lang="en-US" sz="1800" dirty="0"/>
              <a:t>Category 2. recruitment and admission of students</a:t>
            </a:r>
          </a:p>
        </p:txBody>
      </p:sp>
      <p:sp>
        <p:nvSpPr>
          <p:cNvPr id="7" name="Text Placeholder 6">
            <a:extLst>
              <a:ext uri="{FF2B5EF4-FFF2-40B4-BE49-F238E27FC236}">
                <a16:creationId xmlns:a16="http://schemas.microsoft.com/office/drawing/2014/main" id="{587EBD81-6B5D-EEF4-C6B8-CCB196DAF2BB}"/>
              </a:ext>
            </a:extLst>
          </p:cNvPr>
          <p:cNvSpPr>
            <a:spLocks noGrp="1"/>
          </p:cNvSpPr>
          <p:nvPr>
            <p:ph type="body" sz="quarter" idx="13"/>
          </p:nvPr>
        </p:nvSpPr>
        <p:spPr>
          <a:xfrm>
            <a:off x="6190851" y="1470016"/>
            <a:ext cx="5790149" cy="704087"/>
          </a:xfrm>
        </p:spPr>
        <p:txBody>
          <a:bodyPr>
            <a:normAutofit/>
          </a:bodyPr>
          <a:lstStyle/>
          <a:p>
            <a:r>
              <a:rPr lang="en-US" sz="1800" dirty="0"/>
              <a:t>Category 3. Teaching and learning with students</a:t>
            </a:r>
          </a:p>
        </p:txBody>
      </p:sp>
      <p:sp>
        <p:nvSpPr>
          <p:cNvPr id="3" name="Title 2">
            <a:extLst>
              <a:ext uri="{FF2B5EF4-FFF2-40B4-BE49-F238E27FC236}">
                <a16:creationId xmlns:a16="http://schemas.microsoft.com/office/drawing/2014/main" id="{AB8B0B34-FEE2-509F-0DAE-ECE4C3F273A2}"/>
              </a:ext>
            </a:extLst>
          </p:cNvPr>
          <p:cNvSpPr>
            <a:spLocks noGrp="1"/>
          </p:cNvSpPr>
          <p:nvPr>
            <p:ph type="title"/>
          </p:nvPr>
        </p:nvSpPr>
        <p:spPr>
          <a:xfrm>
            <a:off x="662151" y="344310"/>
            <a:ext cx="10867697" cy="923036"/>
          </a:xfrm>
        </p:spPr>
        <p:txBody>
          <a:bodyPr>
            <a:noAutofit/>
          </a:bodyPr>
          <a:lstStyle/>
          <a:p>
            <a:r>
              <a:rPr lang="en-US" sz="1800" dirty="0"/>
              <a:t>We asked Participants their opinion about different</a:t>
            </a:r>
            <a:br>
              <a:rPr lang="en-US" sz="1800" dirty="0"/>
            </a:br>
            <a:r>
              <a:rPr lang="en-US" sz="1800" dirty="0"/>
              <a:t>strategies to support racial/ethnic equity across Five categories Cont.</a:t>
            </a:r>
          </a:p>
        </p:txBody>
      </p:sp>
      <p:pic>
        <p:nvPicPr>
          <p:cNvPr id="20" name="Picture 19">
            <a:extLst>
              <a:ext uri="{FF2B5EF4-FFF2-40B4-BE49-F238E27FC236}">
                <a16:creationId xmlns:a16="http://schemas.microsoft.com/office/drawing/2014/main" id="{0D8629D6-538F-321C-74CE-D30E0AFB4070}"/>
              </a:ext>
            </a:extLst>
          </p:cNvPr>
          <p:cNvPicPr>
            <a:picLocks noChangeAspect="1"/>
          </p:cNvPicPr>
          <p:nvPr/>
        </p:nvPicPr>
        <p:blipFill>
          <a:blip r:embed="rId2"/>
          <a:stretch>
            <a:fillRect/>
          </a:stretch>
        </p:blipFill>
        <p:spPr>
          <a:xfrm>
            <a:off x="28033" y="2174103"/>
            <a:ext cx="5877917" cy="4339587"/>
          </a:xfrm>
          <a:prstGeom prst="rect">
            <a:avLst/>
          </a:prstGeom>
        </p:spPr>
      </p:pic>
      <p:pic>
        <p:nvPicPr>
          <p:cNvPr id="22" name="Picture 21">
            <a:extLst>
              <a:ext uri="{FF2B5EF4-FFF2-40B4-BE49-F238E27FC236}">
                <a16:creationId xmlns:a16="http://schemas.microsoft.com/office/drawing/2014/main" id="{12121D4D-1E4E-66B3-958E-B5347F660043}"/>
              </a:ext>
            </a:extLst>
          </p:cNvPr>
          <p:cNvPicPr>
            <a:picLocks noChangeAspect="1"/>
          </p:cNvPicPr>
          <p:nvPr/>
        </p:nvPicPr>
        <p:blipFill>
          <a:blip r:embed="rId3"/>
          <a:stretch>
            <a:fillRect/>
          </a:stretch>
        </p:blipFill>
        <p:spPr>
          <a:xfrm>
            <a:off x="6060151" y="2174103"/>
            <a:ext cx="6051550" cy="4683897"/>
          </a:xfrm>
          <a:prstGeom prst="rect">
            <a:avLst/>
          </a:prstGeom>
        </p:spPr>
      </p:pic>
    </p:spTree>
    <p:extLst>
      <p:ext uri="{BB962C8B-B14F-4D97-AF65-F5344CB8AC3E}">
        <p14:creationId xmlns:p14="http://schemas.microsoft.com/office/powerpoint/2010/main" val="304292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77FB78-5547-4C73-ADC0-198266852B0D}"/>
              </a:ext>
            </a:extLst>
          </p:cNvPr>
          <p:cNvSpPr>
            <a:spLocks noGrp="1"/>
          </p:cNvSpPr>
          <p:nvPr>
            <p:ph idx="1"/>
          </p:nvPr>
        </p:nvSpPr>
        <p:spPr>
          <a:xfrm>
            <a:off x="4777154" y="2951040"/>
            <a:ext cx="6758354" cy="1814389"/>
          </a:xfrm>
        </p:spPr>
        <p:txBody>
          <a:bodyPr>
            <a:noAutofit/>
          </a:bodyPr>
          <a:lstStyle/>
          <a:p>
            <a:pPr marL="0" indent="0">
              <a:buNone/>
            </a:pPr>
            <a:r>
              <a:rPr lang="en-US" sz="5400" dirty="0"/>
              <a:t>No Conflicts to Disclose</a:t>
            </a:r>
          </a:p>
        </p:txBody>
      </p:sp>
      <p:sp>
        <p:nvSpPr>
          <p:cNvPr id="4" name="AutoShape 2">
            <a:extLst>
              <a:ext uri="{FF2B5EF4-FFF2-40B4-BE49-F238E27FC236}">
                <a16:creationId xmlns:a16="http://schemas.microsoft.com/office/drawing/2014/main" id="{1EEBDC14-3C68-4F0A-AE5F-DC1A6F28E284}"/>
              </a:ext>
            </a:extLst>
          </p:cNvPr>
          <p:cNvSpPr/>
          <p:nvPr/>
        </p:nvSpPr>
        <p:spPr>
          <a:xfrm rot="16200000">
            <a:off x="-1345222" y="1345223"/>
            <a:ext cx="6857999" cy="4167554"/>
          </a:xfrm>
          <a:prstGeom prst="rect">
            <a:avLst/>
          </a:prstGeom>
          <a:solidFill>
            <a:srgbClr val="6C5336"/>
          </a:solidFill>
        </p:spPr>
      </p:sp>
    </p:spTree>
    <p:extLst>
      <p:ext uri="{BB962C8B-B14F-4D97-AF65-F5344CB8AC3E}">
        <p14:creationId xmlns:p14="http://schemas.microsoft.com/office/powerpoint/2010/main" val="323368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a:extLst>
              <a:ext uri="{FF2B5EF4-FFF2-40B4-BE49-F238E27FC236}">
                <a16:creationId xmlns:a16="http://schemas.microsoft.com/office/drawing/2014/main" id="{B8083E55-9999-4C0A-896B-F389A9525F30}"/>
              </a:ext>
            </a:extLst>
          </p:cNvPr>
          <p:cNvSpPr/>
          <p:nvPr/>
        </p:nvSpPr>
        <p:spPr>
          <a:xfrm>
            <a:off x="0" y="302516"/>
            <a:ext cx="12192000" cy="640460"/>
          </a:xfrm>
          <a:prstGeom prst="flowChartProcess">
            <a:avLst/>
          </a:prstGeom>
          <a:solidFill>
            <a:srgbClr val="6C5336"/>
          </a:solidFill>
          <a:ln>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FF"/>
                </a:solidFill>
                <a:latin typeface="Libre Baskerville" panose="02000000000000000000" pitchFamily="2" charset="0"/>
              </a:rPr>
              <a:t>Participants’ opinions about different </a:t>
            </a:r>
            <a:r>
              <a:rPr lang="en-US" sz="2000" b="1" dirty="0">
                <a:solidFill>
                  <a:srgbClr val="FFFFFF"/>
                </a:solidFill>
                <a:latin typeface="Libre Baskerville" panose="02000000000000000000" pitchFamily="2" charset="0"/>
              </a:rPr>
              <a:t>strategies to support racial/ethnic equity</a:t>
            </a:r>
            <a:endParaRPr lang="en-US" sz="2800" b="1" dirty="0">
              <a:solidFill>
                <a:srgbClr val="FFFFFF"/>
              </a:solidFill>
              <a:latin typeface="Libre Baskerville" panose="02000000000000000000" pitchFamily="2" charset="0"/>
            </a:endParaRPr>
          </a:p>
        </p:txBody>
      </p:sp>
      <p:sp>
        <p:nvSpPr>
          <p:cNvPr id="9" name="Flowchart: Process 8">
            <a:extLst>
              <a:ext uri="{FF2B5EF4-FFF2-40B4-BE49-F238E27FC236}">
                <a16:creationId xmlns:a16="http://schemas.microsoft.com/office/drawing/2014/main" id="{5A220528-75DC-420C-A869-219CEE8B1CDC}"/>
              </a:ext>
            </a:extLst>
          </p:cNvPr>
          <p:cNvSpPr/>
          <p:nvPr/>
        </p:nvSpPr>
        <p:spPr>
          <a:xfrm>
            <a:off x="948104" y="5292375"/>
            <a:ext cx="4076700" cy="126310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rgbClr val="404040"/>
              </a:solidFill>
              <a:latin typeface="Gill Sans MT" panose="020B0502020104020203" pitchFamily="34" charset="0"/>
            </a:endParaRPr>
          </a:p>
        </p:txBody>
      </p:sp>
      <p:grpSp>
        <p:nvGrpSpPr>
          <p:cNvPr id="7" name="Group 6">
            <a:extLst>
              <a:ext uri="{FF2B5EF4-FFF2-40B4-BE49-F238E27FC236}">
                <a16:creationId xmlns:a16="http://schemas.microsoft.com/office/drawing/2014/main" id="{CFE9B469-6BB6-43B3-AFB5-79EFBF1CBDB6}"/>
              </a:ext>
            </a:extLst>
          </p:cNvPr>
          <p:cNvGrpSpPr/>
          <p:nvPr/>
        </p:nvGrpSpPr>
        <p:grpSpPr>
          <a:xfrm>
            <a:off x="1388963" y="942976"/>
            <a:ext cx="9630136" cy="640461"/>
            <a:chOff x="7181850" y="4371976"/>
            <a:chExt cx="4800600" cy="1394288"/>
          </a:xfrm>
        </p:grpSpPr>
        <p:sp>
          <p:nvSpPr>
            <p:cNvPr id="8" name="Rectangle 7">
              <a:extLst>
                <a:ext uri="{FF2B5EF4-FFF2-40B4-BE49-F238E27FC236}">
                  <a16:creationId xmlns:a16="http://schemas.microsoft.com/office/drawing/2014/main" id="{27407BD1-78DC-4036-B5F0-D36273D847C1}"/>
                </a:ext>
              </a:extLst>
            </p:cNvPr>
            <p:cNvSpPr/>
            <p:nvPr/>
          </p:nvSpPr>
          <p:spPr>
            <a:xfrm>
              <a:off x="7210425" y="4371976"/>
              <a:ext cx="4772025" cy="1394288"/>
            </a:xfrm>
            <a:prstGeom prst="rect">
              <a:avLst/>
            </a:prstGeom>
            <a:solidFill>
              <a:schemeClr val="bg1"/>
            </a:solidFill>
            <a:ln w="76200">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ACFFE26-3987-43FB-93E7-C48FBA3D2C5C}"/>
                </a:ext>
              </a:extLst>
            </p:cNvPr>
            <p:cNvSpPr txBox="1"/>
            <p:nvPr/>
          </p:nvSpPr>
          <p:spPr>
            <a:xfrm>
              <a:off x="7181850" y="4476752"/>
              <a:ext cx="4800600" cy="1203663"/>
            </a:xfrm>
            <a:prstGeom prst="rect">
              <a:avLst/>
            </a:prstGeom>
            <a:noFill/>
          </p:spPr>
          <p:txBody>
            <a:bodyPr wrap="square" rtlCol="0">
              <a:spAutoFit/>
            </a:bodyPr>
            <a:lstStyle/>
            <a:p>
              <a:pPr algn="ctr"/>
              <a:r>
                <a:rPr lang="en-US" sz="2400" dirty="0">
                  <a:latin typeface="Libre Baskerville Italics"/>
                </a:rPr>
                <a:t>Category 2. </a:t>
              </a:r>
              <a:r>
                <a:rPr lang="en-US" sz="2400" b="1" dirty="0">
                  <a:latin typeface="Libre Baskerville Italics"/>
                </a:rPr>
                <a:t>Recruitment and Admission of Students</a:t>
              </a:r>
            </a:p>
          </p:txBody>
        </p:sp>
      </p:grpSp>
      <p:pic>
        <p:nvPicPr>
          <p:cNvPr id="5122" name="Picture 2" descr="Chart, bar chart&#10;&#10;Description automatically generated">
            <a:extLst>
              <a:ext uri="{FF2B5EF4-FFF2-40B4-BE49-F238E27FC236}">
                <a16:creationId xmlns:a16="http://schemas.microsoft.com/office/drawing/2014/main" id="{E143DA72-8FF5-4E88-87D4-020B4E107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64" y="1631565"/>
            <a:ext cx="11123270" cy="510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695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B8D0554C-C3E5-4030-A77D-562EFAD0DEAD}"/>
              </a:ext>
            </a:extLst>
          </p:cNvPr>
          <p:cNvSpPr/>
          <p:nvPr/>
        </p:nvSpPr>
        <p:spPr>
          <a:xfrm>
            <a:off x="5598894" y="4565702"/>
            <a:ext cx="6096000" cy="1583572"/>
          </a:xfrm>
          <a:prstGeom prst="wedgeRoundRectCallout">
            <a:avLst>
              <a:gd name="adj1" fmla="val -20703"/>
              <a:gd name="adj2" fmla="val 70833"/>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peech Bubble: Rectangle with Corners Rounded 8">
            <a:extLst>
              <a:ext uri="{FF2B5EF4-FFF2-40B4-BE49-F238E27FC236}">
                <a16:creationId xmlns:a16="http://schemas.microsoft.com/office/drawing/2014/main" id="{69062ACE-2967-4B7E-8B27-42E45F934C30}"/>
              </a:ext>
            </a:extLst>
          </p:cNvPr>
          <p:cNvSpPr/>
          <p:nvPr/>
        </p:nvSpPr>
        <p:spPr>
          <a:xfrm>
            <a:off x="7041662" y="1518041"/>
            <a:ext cx="4459458" cy="2530328"/>
          </a:xfrm>
          <a:prstGeom prst="wedgeRoundRectCallout">
            <a:avLst>
              <a:gd name="adj1" fmla="val -20784"/>
              <a:gd name="adj2" fmla="val 63290"/>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peech Bubble: Rectangle with Corners Rounded 7">
            <a:extLst>
              <a:ext uri="{FF2B5EF4-FFF2-40B4-BE49-F238E27FC236}">
                <a16:creationId xmlns:a16="http://schemas.microsoft.com/office/drawing/2014/main" id="{88D8109B-81EA-4658-A58F-7E61C108E5AF}"/>
              </a:ext>
            </a:extLst>
          </p:cNvPr>
          <p:cNvSpPr/>
          <p:nvPr/>
        </p:nvSpPr>
        <p:spPr>
          <a:xfrm>
            <a:off x="425181" y="3923321"/>
            <a:ext cx="4884601" cy="2223002"/>
          </a:xfrm>
          <a:prstGeom prst="wedgeRoundRectCallout">
            <a:avLst>
              <a:gd name="adj1" fmla="val -20959"/>
              <a:gd name="adj2" fmla="val 67121"/>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peech Bubble: Rectangle with Corners Rounded 6">
            <a:extLst>
              <a:ext uri="{FF2B5EF4-FFF2-40B4-BE49-F238E27FC236}">
                <a16:creationId xmlns:a16="http://schemas.microsoft.com/office/drawing/2014/main" id="{8D0FC7CA-B66D-47DA-8241-E0D639130528}"/>
              </a:ext>
            </a:extLst>
          </p:cNvPr>
          <p:cNvSpPr/>
          <p:nvPr/>
        </p:nvSpPr>
        <p:spPr>
          <a:xfrm>
            <a:off x="425181" y="1842608"/>
            <a:ext cx="6258560" cy="1357097"/>
          </a:xfrm>
          <a:prstGeom prst="wedgeRoundRectCallout">
            <a:avLst>
              <a:gd name="adj1" fmla="val -20959"/>
              <a:gd name="adj2" fmla="val 76262"/>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71311A2-3944-2C66-6A02-8F468562D44F}"/>
              </a:ext>
            </a:extLst>
          </p:cNvPr>
          <p:cNvSpPr>
            <a:spLocks noGrp="1"/>
          </p:cNvSpPr>
          <p:nvPr>
            <p:ph sz="half" idx="2"/>
          </p:nvPr>
        </p:nvSpPr>
        <p:spPr>
          <a:xfrm>
            <a:off x="7152694" y="1624514"/>
            <a:ext cx="4270248" cy="2596776"/>
          </a:xfrm>
        </p:spPr>
        <p:txBody>
          <a:bodyPr>
            <a:normAutofit fontScale="77500" lnSpcReduction="20000"/>
          </a:bodyPr>
          <a:lstStyle/>
          <a:p>
            <a:pPr marL="0" indent="0">
              <a:spcBef>
                <a:spcPts val="0"/>
              </a:spcBef>
              <a:spcAft>
                <a:spcPts val="600"/>
              </a:spcAft>
              <a:buNone/>
            </a:pPr>
            <a:r>
              <a:rPr lang="en-US" i="1" dirty="0">
                <a:latin typeface="Calibri" panose="020F0502020204030204" pitchFamily="34" charset="0"/>
                <a:ea typeface="Calibri" panose="020F0502020204030204" pitchFamily="34" charset="0"/>
                <a:cs typeface="Calibri" panose="020F0502020204030204" pitchFamily="34" charset="0"/>
              </a:rPr>
              <a:t>“There needs to be greater efforts still to </a:t>
            </a:r>
            <a:r>
              <a:rPr lang="en-US" b="1" i="1" dirty="0">
                <a:latin typeface="Calibri" panose="020F0502020204030204" pitchFamily="34" charset="0"/>
                <a:ea typeface="Calibri" panose="020F0502020204030204" pitchFamily="34" charset="0"/>
                <a:cs typeface="Calibri" panose="020F0502020204030204" pitchFamily="34" charset="0"/>
              </a:rPr>
              <a:t>increase diverse faculty hires</a:t>
            </a:r>
            <a:r>
              <a:rPr lang="en-US" i="1" dirty="0">
                <a:latin typeface="Calibri" panose="020F0502020204030204" pitchFamily="34" charset="0"/>
                <a:ea typeface="Calibri" panose="020F0502020204030204" pitchFamily="34" charset="0"/>
                <a:cs typeface="Calibri" panose="020F0502020204030204" pitchFamily="34" charset="0"/>
              </a:rPr>
              <a:t>, donor outreach to support </a:t>
            </a:r>
            <a:r>
              <a:rPr lang="en-US" b="1" i="1" dirty="0">
                <a:latin typeface="Calibri" panose="020F0502020204030204" pitchFamily="34" charset="0"/>
                <a:ea typeface="Calibri" panose="020F0502020204030204" pitchFamily="34" charset="0"/>
                <a:cs typeface="Calibri" panose="020F0502020204030204" pitchFamily="34" charset="0"/>
              </a:rPr>
              <a:t>scholarships for underrepresented students </a:t>
            </a:r>
            <a:r>
              <a:rPr lang="en-US" i="1" dirty="0">
                <a:latin typeface="Calibri" panose="020F0502020204030204" pitchFamily="34" charset="0"/>
                <a:ea typeface="Calibri" panose="020F0502020204030204" pitchFamily="34" charset="0"/>
                <a:cs typeface="Calibri" panose="020F0502020204030204" pitchFamily="34" charset="0"/>
              </a:rPr>
              <a:t>and </a:t>
            </a:r>
            <a:r>
              <a:rPr lang="en-US" b="1" i="1" dirty="0">
                <a:latin typeface="Calibri" panose="020F0502020204030204" pitchFamily="34" charset="0"/>
                <a:ea typeface="Calibri" panose="020F0502020204030204" pitchFamily="34" charset="0"/>
                <a:cs typeface="Calibri" panose="020F0502020204030204" pitchFamily="34" charset="0"/>
              </a:rPr>
              <a:t>endowed chairs for faculty who do equity-centered work</a:t>
            </a:r>
            <a:r>
              <a:rPr lang="en-US" i="1" dirty="0">
                <a:latin typeface="Calibri" panose="020F0502020204030204" pitchFamily="34" charset="0"/>
                <a:ea typeface="Calibri" panose="020F0502020204030204" pitchFamily="34" charset="0"/>
                <a:cs typeface="Calibri" panose="020F0502020204030204" pitchFamily="34" charset="0"/>
              </a:rPr>
              <a:t>. Increased intramural funding for faculty (particularly junior) who are doing equity-centered work.” </a:t>
            </a:r>
            <a:endParaRPr lang="en-US" sz="1800" i="1"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023D2155-53C5-A8B7-EDD4-15B6B8929EDB}"/>
              </a:ext>
            </a:extLst>
          </p:cNvPr>
          <p:cNvSpPr>
            <a:spLocks noGrp="1"/>
          </p:cNvSpPr>
          <p:nvPr>
            <p:ph type="title"/>
          </p:nvPr>
        </p:nvSpPr>
        <p:spPr>
          <a:xfrm>
            <a:off x="991616" y="98907"/>
            <a:ext cx="10509504" cy="1188720"/>
          </a:xfrm>
        </p:spPr>
        <p:txBody>
          <a:bodyPr>
            <a:normAutofit fontScale="90000"/>
          </a:bodyPr>
          <a:lstStyle/>
          <a:p>
            <a:r>
              <a:rPr lang="en-US" dirty="0">
                <a:latin typeface="Calibri" panose="020F0502020204030204" pitchFamily="34" charset="0"/>
                <a:cs typeface="Calibri" panose="020F0502020204030204" pitchFamily="34" charset="0"/>
              </a:rPr>
              <a:t>Qualitative responses SUGGEST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WHY THEY ARE NOT WORKING</a:t>
            </a:r>
          </a:p>
        </p:txBody>
      </p:sp>
      <p:sp>
        <p:nvSpPr>
          <p:cNvPr id="11" name="TextBox 10">
            <a:extLst>
              <a:ext uri="{FF2B5EF4-FFF2-40B4-BE49-F238E27FC236}">
                <a16:creationId xmlns:a16="http://schemas.microsoft.com/office/drawing/2014/main" id="{236F65C8-FE86-1DAA-C238-4CF3B2408F6C}"/>
              </a:ext>
            </a:extLst>
          </p:cNvPr>
          <p:cNvSpPr txBox="1"/>
          <p:nvPr/>
        </p:nvSpPr>
        <p:spPr>
          <a:xfrm>
            <a:off x="534581" y="4021184"/>
            <a:ext cx="4775201" cy="2308324"/>
          </a:xfrm>
          <a:prstGeom prst="rect">
            <a:avLst/>
          </a:prstGeom>
          <a:noFill/>
        </p:spPr>
        <p:txBody>
          <a:bodyPr wrap="square">
            <a:spAutoFit/>
          </a:bodyPr>
          <a:lstStyle/>
          <a:p>
            <a:pPr marL="0" marR="0" indent="0">
              <a:spcBef>
                <a:spcPts val="0"/>
              </a:spcBef>
              <a:spcAft>
                <a:spcPts val="600"/>
              </a:spcAft>
              <a:buNone/>
            </a:pPr>
            <a:r>
              <a:rPr lang="en-US" sz="1800" i="1" dirty="0">
                <a:effectLst/>
                <a:latin typeface="Calibri" panose="020F0502020204030204" pitchFamily="34" charset="0"/>
                <a:ea typeface="Calibri" panose="020F0502020204030204" pitchFamily="34" charset="0"/>
                <a:cs typeface="Calibri" panose="020F0502020204030204" pitchFamily="34" charset="0"/>
              </a:rPr>
              <a:t>“Diversity, Equity, and Inclusion efforts are not enough as they tend to situate us in an individual mindset and continue to place the responsibility on one person or marginalized departments. Institutions need to think about </a:t>
            </a:r>
            <a:r>
              <a:rPr lang="en-US" sz="1800" b="1" i="1" dirty="0">
                <a:effectLst/>
                <a:latin typeface="Calibri" panose="020F0502020204030204" pitchFamily="34" charset="0"/>
                <a:ea typeface="Calibri" panose="020F0502020204030204" pitchFamily="34" charset="0"/>
                <a:cs typeface="Calibri" panose="020F0502020204030204" pitchFamily="34" charset="0"/>
              </a:rPr>
              <a:t>equity from a systems perspective and as a core function </a:t>
            </a:r>
            <a:r>
              <a:rPr lang="en-US" sz="1800" i="1" dirty="0">
                <a:effectLst/>
                <a:latin typeface="Calibri" panose="020F0502020204030204" pitchFamily="34" charset="0"/>
                <a:ea typeface="Calibri" panose="020F0502020204030204" pitchFamily="34" charset="0"/>
                <a:cs typeface="Calibri" panose="020F0502020204030204" pitchFamily="34" charset="0"/>
              </a:rPr>
              <a:t>to their work.”</a:t>
            </a:r>
            <a:br>
              <a:rPr lang="en-US" sz="1800" dirty="0">
                <a:effectLst/>
                <a:latin typeface="Calibri" panose="020F0502020204030204" pitchFamily="34" charset="0"/>
                <a:ea typeface="Calibri" panose="020F0502020204030204" pitchFamily="34" charset="0"/>
                <a:cs typeface="Calibri" panose="020F0502020204030204" pitchFamily="34" charset="0"/>
              </a:rPr>
            </a:br>
            <a:endParaRPr lang="en-US" sz="18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C5B8A38-3391-0B64-C2E7-CC0C11673BFC}"/>
              </a:ext>
            </a:extLst>
          </p:cNvPr>
          <p:cNvSpPr txBox="1"/>
          <p:nvPr/>
        </p:nvSpPr>
        <p:spPr>
          <a:xfrm>
            <a:off x="5715394" y="4614762"/>
            <a:ext cx="6096000" cy="1477328"/>
          </a:xfrm>
          <a:prstGeom prst="rect">
            <a:avLst/>
          </a:prstGeom>
          <a:noFill/>
        </p:spPr>
        <p:txBody>
          <a:bodyPr wrap="square">
            <a:spAutoFit/>
          </a:bodyPr>
          <a:lstStyle/>
          <a:p>
            <a:pPr marL="0" indent="0">
              <a:spcBef>
                <a:spcPts val="0"/>
              </a:spcBef>
              <a:buNone/>
            </a:pPr>
            <a:r>
              <a:rPr lang="en-US" sz="1800" i="1" dirty="0">
                <a:effectLst/>
                <a:latin typeface="Calibri" panose="020F0502020204030204" pitchFamily="34" charset="0"/>
                <a:ea typeface="Calibri" panose="020F0502020204030204" pitchFamily="34" charset="0"/>
                <a:cs typeface="Calibri" panose="020F0502020204030204" pitchFamily="34" charset="0"/>
              </a:rPr>
              <a:t>“Honestly, most URM faculty at my institution live close to a major urban center and drive 45 minutes to work. </a:t>
            </a:r>
            <a:r>
              <a:rPr lang="en-US" sz="1800" b="1" i="1" dirty="0">
                <a:effectLst/>
                <a:latin typeface="Calibri" panose="020F0502020204030204" pitchFamily="34" charset="0"/>
                <a:ea typeface="Calibri" panose="020F0502020204030204" pitchFamily="34" charset="0"/>
                <a:cs typeface="Calibri" panose="020F0502020204030204" pitchFamily="34" charset="0"/>
              </a:rPr>
              <a:t>They don't feel safe and welcomed in the community surrounding our institution</a:t>
            </a:r>
            <a:r>
              <a:rPr lang="en-US" sz="1800" i="1" dirty="0">
                <a:effectLst/>
                <a:latin typeface="Calibri" panose="020F0502020204030204" pitchFamily="34" charset="0"/>
                <a:ea typeface="Calibri" panose="020F0502020204030204" pitchFamily="34" charset="0"/>
                <a:cs typeface="Calibri" panose="020F0502020204030204" pitchFamily="34" charset="0"/>
              </a:rPr>
              <a:t>. This should be addressed by upper administration. This certainly impacts retention.” </a:t>
            </a:r>
          </a:p>
        </p:txBody>
      </p:sp>
      <p:sp>
        <p:nvSpPr>
          <p:cNvPr id="14" name="TextBox 13">
            <a:extLst>
              <a:ext uri="{FF2B5EF4-FFF2-40B4-BE49-F238E27FC236}">
                <a16:creationId xmlns:a16="http://schemas.microsoft.com/office/drawing/2014/main" id="{443D357A-B979-E749-738A-39E48DA27701}"/>
              </a:ext>
            </a:extLst>
          </p:cNvPr>
          <p:cNvSpPr txBox="1"/>
          <p:nvPr/>
        </p:nvSpPr>
        <p:spPr>
          <a:xfrm>
            <a:off x="506461" y="1624514"/>
            <a:ext cx="6177280" cy="1477328"/>
          </a:xfrm>
          <a:prstGeom prst="rect">
            <a:avLst/>
          </a:prstGeom>
          <a:noFill/>
        </p:spPr>
        <p:txBody>
          <a:bodyPr wrap="square">
            <a:spAutoFit/>
          </a:bodyPr>
          <a:lstStyle/>
          <a:p>
            <a:pPr marL="0" indent="0">
              <a:buNone/>
            </a:pP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1800" i="1" dirty="0">
                <a:effectLst/>
                <a:latin typeface="Calibri" panose="020F0502020204030204" pitchFamily="34" charset="0"/>
                <a:ea typeface="Times New Roman" panose="02020603050405020304" pitchFamily="18" charset="0"/>
                <a:cs typeface="Calibri" panose="020F0502020204030204" pitchFamily="34" charset="0"/>
              </a:rPr>
              <a:t>“</a:t>
            </a:r>
            <a:r>
              <a:rPr lang="en-US" sz="1800" b="1" i="1" dirty="0">
                <a:effectLst/>
                <a:latin typeface="Calibri" panose="020F0502020204030204" pitchFamily="34" charset="0"/>
                <a:ea typeface="Times New Roman" panose="02020603050405020304" pitchFamily="18" charset="0"/>
                <a:cs typeface="Calibri" panose="020F0502020204030204" pitchFamily="34" charset="0"/>
              </a:rPr>
              <a:t>This requires systemic change, changes in hiring, ability to address ongoing inequities, retention and training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a:t>
            </a:r>
            <a:r>
              <a:rPr lang="en-US" sz="18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this system is designed to maintain hegemony and there is no amount of money that can fix that. </a:t>
            </a:r>
            <a:r>
              <a:rPr lang="en-US" sz="1800" b="1" i="1" dirty="0">
                <a:effectLst/>
                <a:latin typeface="Calibri" panose="020F0502020204030204" pitchFamily="34" charset="0"/>
                <a:ea typeface="Times New Roman" panose="02020603050405020304" pitchFamily="18" charset="0"/>
                <a:cs typeface="Calibri" panose="020F0502020204030204" pitchFamily="34" charset="0"/>
              </a:rPr>
              <a:t>Cultural change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is required.”</a:t>
            </a:r>
            <a:endParaRPr lang="en-US" sz="1800"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4366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a:extLst>
              <a:ext uri="{FF2B5EF4-FFF2-40B4-BE49-F238E27FC236}">
                <a16:creationId xmlns:a16="http://schemas.microsoft.com/office/drawing/2014/main" id="{B8083E55-9999-4C0A-896B-F389A9525F30}"/>
              </a:ext>
            </a:extLst>
          </p:cNvPr>
          <p:cNvSpPr/>
          <p:nvPr/>
        </p:nvSpPr>
        <p:spPr>
          <a:xfrm>
            <a:off x="0" y="302516"/>
            <a:ext cx="12192000" cy="640460"/>
          </a:xfrm>
          <a:prstGeom prst="flowChartProcess">
            <a:avLst/>
          </a:prstGeom>
          <a:solidFill>
            <a:srgbClr val="6C5336"/>
          </a:solidFill>
          <a:ln>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FF"/>
                </a:solidFill>
                <a:latin typeface="Libre Baskerville" panose="02000000000000000000" pitchFamily="2" charset="0"/>
              </a:rPr>
              <a:t>Participants’ opinions about different </a:t>
            </a:r>
            <a:r>
              <a:rPr lang="en-US" sz="2000" b="1" dirty="0">
                <a:solidFill>
                  <a:srgbClr val="FFFFFF"/>
                </a:solidFill>
                <a:latin typeface="Libre Baskerville" panose="02000000000000000000" pitchFamily="2" charset="0"/>
              </a:rPr>
              <a:t>strategies to support racial/ethnic equity</a:t>
            </a:r>
            <a:endParaRPr lang="en-US" sz="2800" b="1" dirty="0">
              <a:solidFill>
                <a:srgbClr val="FFFFFF"/>
              </a:solidFill>
              <a:latin typeface="Libre Baskerville" panose="02000000000000000000" pitchFamily="2" charset="0"/>
            </a:endParaRPr>
          </a:p>
        </p:txBody>
      </p:sp>
      <p:sp>
        <p:nvSpPr>
          <p:cNvPr id="9" name="Flowchart: Process 8">
            <a:extLst>
              <a:ext uri="{FF2B5EF4-FFF2-40B4-BE49-F238E27FC236}">
                <a16:creationId xmlns:a16="http://schemas.microsoft.com/office/drawing/2014/main" id="{5A220528-75DC-420C-A869-219CEE8B1CDC}"/>
              </a:ext>
            </a:extLst>
          </p:cNvPr>
          <p:cNvSpPr/>
          <p:nvPr/>
        </p:nvSpPr>
        <p:spPr>
          <a:xfrm>
            <a:off x="948104" y="5292375"/>
            <a:ext cx="4076700" cy="126310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rgbClr val="404040"/>
              </a:solidFill>
              <a:latin typeface="Gill Sans MT" panose="020B0502020104020203" pitchFamily="34" charset="0"/>
            </a:endParaRPr>
          </a:p>
        </p:txBody>
      </p:sp>
      <p:grpSp>
        <p:nvGrpSpPr>
          <p:cNvPr id="15" name="Group 14">
            <a:extLst>
              <a:ext uri="{FF2B5EF4-FFF2-40B4-BE49-F238E27FC236}">
                <a16:creationId xmlns:a16="http://schemas.microsoft.com/office/drawing/2014/main" id="{256D9A50-6286-4585-9466-280544552FEA}"/>
              </a:ext>
            </a:extLst>
          </p:cNvPr>
          <p:cNvGrpSpPr/>
          <p:nvPr/>
        </p:nvGrpSpPr>
        <p:grpSpPr>
          <a:xfrm>
            <a:off x="3985619" y="1207734"/>
            <a:ext cx="4215127" cy="1272666"/>
            <a:chOff x="7181850" y="4371976"/>
            <a:chExt cx="4800600" cy="1843400"/>
          </a:xfrm>
        </p:grpSpPr>
        <p:sp>
          <p:nvSpPr>
            <p:cNvPr id="16" name="Rectangle 15">
              <a:extLst>
                <a:ext uri="{FF2B5EF4-FFF2-40B4-BE49-F238E27FC236}">
                  <a16:creationId xmlns:a16="http://schemas.microsoft.com/office/drawing/2014/main" id="{05A20CD5-3E58-4419-8021-641EF726A516}"/>
                </a:ext>
              </a:extLst>
            </p:cNvPr>
            <p:cNvSpPr/>
            <p:nvPr/>
          </p:nvSpPr>
          <p:spPr>
            <a:xfrm>
              <a:off x="7210425" y="4371976"/>
              <a:ext cx="4772025" cy="1394288"/>
            </a:xfrm>
            <a:prstGeom prst="rect">
              <a:avLst/>
            </a:prstGeom>
            <a:solidFill>
              <a:schemeClr val="bg1"/>
            </a:solidFill>
            <a:ln w="76200">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00631A5-48BE-4D5C-A290-E624CA18FB7D}"/>
                </a:ext>
              </a:extLst>
            </p:cNvPr>
            <p:cNvSpPr txBox="1"/>
            <p:nvPr/>
          </p:nvSpPr>
          <p:spPr>
            <a:xfrm>
              <a:off x="7181850" y="4476752"/>
              <a:ext cx="4800600" cy="1738624"/>
            </a:xfrm>
            <a:prstGeom prst="rect">
              <a:avLst/>
            </a:prstGeom>
            <a:noFill/>
          </p:spPr>
          <p:txBody>
            <a:bodyPr wrap="square" rtlCol="0">
              <a:spAutoFit/>
            </a:bodyPr>
            <a:lstStyle/>
            <a:p>
              <a:pPr algn="ctr"/>
              <a:r>
                <a:rPr lang="en-US" sz="2400" dirty="0">
                  <a:latin typeface="Libre Baskerville Italics"/>
                </a:rPr>
                <a:t>Category 5. </a:t>
              </a:r>
              <a:r>
                <a:rPr lang="en-US" sz="2400" b="1" dirty="0">
                  <a:latin typeface="Libre Baskerville Italics"/>
                </a:rPr>
                <a:t>Structures, facilities, and community space</a:t>
              </a:r>
            </a:p>
          </p:txBody>
        </p:sp>
      </p:grpSp>
      <p:pic>
        <p:nvPicPr>
          <p:cNvPr id="8194" name="Picture 2" descr="Chart, bar chart&#10;&#10;Description automatically generated">
            <a:extLst>
              <a:ext uri="{FF2B5EF4-FFF2-40B4-BE49-F238E27FC236}">
                <a16:creationId xmlns:a16="http://schemas.microsoft.com/office/drawing/2014/main" id="{318FC42E-72B9-44BA-9916-B7EEB964A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875" y="2429010"/>
            <a:ext cx="8514250" cy="426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646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a:extLst>
              <a:ext uri="{FF2B5EF4-FFF2-40B4-BE49-F238E27FC236}">
                <a16:creationId xmlns:a16="http://schemas.microsoft.com/office/drawing/2014/main" id="{B8083E55-9999-4C0A-896B-F389A9525F30}"/>
              </a:ext>
            </a:extLst>
          </p:cNvPr>
          <p:cNvSpPr/>
          <p:nvPr/>
        </p:nvSpPr>
        <p:spPr>
          <a:xfrm>
            <a:off x="0" y="302516"/>
            <a:ext cx="12192000" cy="640460"/>
          </a:xfrm>
          <a:prstGeom prst="flowChartProcess">
            <a:avLst/>
          </a:prstGeom>
          <a:solidFill>
            <a:srgbClr val="6C5336"/>
          </a:solidFill>
          <a:ln>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FF"/>
                </a:solidFill>
                <a:latin typeface="Libre Baskerville" panose="02000000000000000000" pitchFamily="2" charset="0"/>
              </a:rPr>
              <a:t>Participants’ opinions about different </a:t>
            </a:r>
            <a:r>
              <a:rPr lang="en-US" sz="2000" b="1" dirty="0">
                <a:solidFill>
                  <a:srgbClr val="FFFFFF"/>
                </a:solidFill>
                <a:latin typeface="Libre Baskerville" panose="02000000000000000000" pitchFamily="2" charset="0"/>
              </a:rPr>
              <a:t>strategies to support racial/ethnic equity</a:t>
            </a:r>
            <a:endParaRPr lang="en-US" sz="2800" b="1" dirty="0">
              <a:solidFill>
                <a:srgbClr val="FFFFFF"/>
              </a:solidFill>
              <a:latin typeface="Libre Baskerville" panose="02000000000000000000" pitchFamily="2" charset="0"/>
            </a:endParaRPr>
          </a:p>
        </p:txBody>
      </p:sp>
      <p:sp>
        <p:nvSpPr>
          <p:cNvPr id="9" name="Flowchart: Process 8">
            <a:extLst>
              <a:ext uri="{FF2B5EF4-FFF2-40B4-BE49-F238E27FC236}">
                <a16:creationId xmlns:a16="http://schemas.microsoft.com/office/drawing/2014/main" id="{5A220528-75DC-420C-A869-219CEE8B1CDC}"/>
              </a:ext>
            </a:extLst>
          </p:cNvPr>
          <p:cNvSpPr/>
          <p:nvPr/>
        </p:nvSpPr>
        <p:spPr>
          <a:xfrm>
            <a:off x="948104" y="5292375"/>
            <a:ext cx="4076700" cy="126310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rgbClr val="404040"/>
              </a:solidFill>
              <a:latin typeface="Gill Sans MT" panose="020B0502020104020203" pitchFamily="34" charset="0"/>
            </a:endParaRPr>
          </a:p>
        </p:txBody>
      </p:sp>
      <p:grpSp>
        <p:nvGrpSpPr>
          <p:cNvPr id="15" name="Group 14">
            <a:extLst>
              <a:ext uri="{FF2B5EF4-FFF2-40B4-BE49-F238E27FC236}">
                <a16:creationId xmlns:a16="http://schemas.microsoft.com/office/drawing/2014/main" id="{256D9A50-6286-4585-9466-280544552FEA}"/>
              </a:ext>
            </a:extLst>
          </p:cNvPr>
          <p:cNvGrpSpPr/>
          <p:nvPr/>
        </p:nvGrpSpPr>
        <p:grpSpPr>
          <a:xfrm>
            <a:off x="787078" y="942976"/>
            <a:ext cx="10880203" cy="1321470"/>
            <a:chOff x="7181850" y="4371976"/>
            <a:chExt cx="4800600" cy="2378358"/>
          </a:xfrm>
        </p:grpSpPr>
        <p:sp>
          <p:nvSpPr>
            <p:cNvPr id="16" name="Rectangle 15">
              <a:extLst>
                <a:ext uri="{FF2B5EF4-FFF2-40B4-BE49-F238E27FC236}">
                  <a16:creationId xmlns:a16="http://schemas.microsoft.com/office/drawing/2014/main" id="{05A20CD5-3E58-4419-8021-641EF726A516}"/>
                </a:ext>
              </a:extLst>
            </p:cNvPr>
            <p:cNvSpPr/>
            <p:nvPr/>
          </p:nvSpPr>
          <p:spPr>
            <a:xfrm>
              <a:off x="7210425" y="4371976"/>
              <a:ext cx="4772025" cy="1394288"/>
            </a:xfrm>
            <a:prstGeom prst="rect">
              <a:avLst/>
            </a:prstGeom>
            <a:solidFill>
              <a:schemeClr val="bg1"/>
            </a:solidFill>
            <a:ln w="76200">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00631A5-48BE-4D5C-A290-E624CA18FB7D}"/>
                </a:ext>
              </a:extLst>
            </p:cNvPr>
            <p:cNvSpPr txBox="1"/>
            <p:nvPr/>
          </p:nvSpPr>
          <p:spPr>
            <a:xfrm>
              <a:off x="7181850" y="4476751"/>
              <a:ext cx="4800600" cy="2273583"/>
            </a:xfrm>
            <a:prstGeom prst="rect">
              <a:avLst/>
            </a:prstGeom>
            <a:noFill/>
          </p:spPr>
          <p:txBody>
            <a:bodyPr wrap="square" rtlCol="0">
              <a:spAutoFit/>
            </a:bodyPr>
            <a:lstStyle/>
            <a:p>
              <a:pPr algn="ctr"/>
              <a:r>
                <a:rPr lang="en-US" sz="2400" dirty="0">
                  <a:latin typeface="Libre Baskerville Italics"/>
                </a:rPr>
                <a:t>Category 4. </a:t>
              </a:r>
              <a:r>
                <a:rPr lang="en-US" sz="2400" b="1" dirty="0">
                  <a:latin typeface="Libre Baskerville Italics"/>
                </a:rPr>
                <a:t>Career development and promotion for students, faculty, and staff</a:t>
              </a:r>
            </a:p>
          </p:txBody>
        </p:sp>
      </p:grpSp>
      <p:pic>
        <p:nvPicPr>
          <p:cNvPr id="7170" name="Picture 2">
            <a:extLst>
              <a:ext uri="{FF2B5EF4-FFF2-40B4-BE49-F238E27FC236}">
                <a16:creationId xmlns:a16="http://schemas.microsoft.com/office/drawing/2014/main" id="{76139461-C63A-4EE8-9BE0-225DE5C32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66" y="1775889"/>
            <a:ext cx="10567686" cy="488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238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a:extLst>
              <a:ext uri="{FF2B5EF4-FFF2-40B4-BE49-F238E27FC236}">
                <a16:creationId xmlns:a16="http://schemas.microsoft.com/office/drawing/2014/main" id="{B8083E55-9999-4C0A-896B-F389A9525F30}"/>
              </a:ext>
            </a:extLst>
          </p:cNvPr>
          <p:cNvSpPr/>
          <p:nvPr/>
        </p:nvSpPr>
        <p:spPr>
          <a:xfrm>
            <a:off x="0" y="302516"/>
            <a:ext cx="12192000" cy="640460"/>
          </a:xfrm>
          <a:prstGeom prst="flowChartProcess">
            <a:avLst/>
          </a:prstGeom>
          <a:solidFill>
            <a:srgbClr val="6C5336"/>
          </a:solidFill>
          <a:ln>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FF"/>
                </a:solidFill>
                <a:latin typeface="Libre Baskerville" panose="02000000000000000000" pitchFamily="2" charset="0"/>
              </a:rPr>
              <a:t>Participants’ opinions about different </a:t>
            </a:r>
            <a:r>
              <a:rPr lang="en-US" sz="2000" b="1" dirty="0">
                <a:solidFill>
                  <a:srgbClr val="FFFFFF"/>
                </a:solidFill>
                <a:latin typeface="Libre Baskerville" panose="02000000000000000000" pitchFamily="2" charset="0"/>
              </a:rPr>
              <a:t>strategies to support racial/ethnic equity</a:t>
            </a:r>
            <a:endParaRPr lang="en-US" sz="2800" b="1" dirty="0">
              <a:solidFill>
                <a:srgbClr val="FFFFFF"/>
              </a:solidFill>
              <a:latin typeface="Libre Baskerville" panose="02000000000000000000" pitchFamily="2" charset="0"/>
            </a:endParaRPr>
          </a:p>
        </p:txBody>
      </p:sp>
      <p:sp>
        <p:nvSpPr>
          <p:cNvPr id="9" name="Flowchart: Process 8">
            <a:extLst>
              <a:ext uri="{FF2B5EF4-FFF2-40B4-BE49-F238E27FC236}">
                <a16:creationId xmlns:a16="http://schemas.microsoft.com/office/drawing/2014/main" id="{5A220528-75DC-420C-A869-219CEE8B1CDC}"/>
              </a:ext>
            </a:extLst>
          </p:cNvPr>
          <p:cNvSpPr/>
          <p:nvPr/>
        </p:nvSpPr>
        <p:spPr>
          <a:xfrm>
            <a:off x="948104" y="5292375"/>
            <a:ext cx="4076700" cy="126310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rgbClr val="404040"/>
              </a:solidFill>
              <a:latin typeface="Gill Sans MT" panose="020B0502020104020203" pitchFamily="34" charset="0"/>
            </a:endParaRPr>
          </a:p>
        </p:txBody>
      </p:sp>
      <p:grpSp>
        <p:nvGrpSpPr>
          <p:cNvPr id="15" name="Group 14">
            <a:extLst>
              <a:ext uri="{FF2B5EF4-FFF2-40B4-BE49-F238E27FC236}">
                <a16:creationId xmlns:a16="http://schemas.microsoft.com/office/drawing/2014/main" id="{256D9A50-6286-4585-9466-280544552FEA}"/>
              </a:ext>
            </a:extLst>
          </p:cNvPr>
          <p:cNvGrpSpPr/>
          <p:nvPr/>
        </p:nvGrpSpPr>
        <p:grpSpPr>
          <a:xfrm>
            <a:off x="1354239" y="942977"/>
            <a:ext cx="9641710" cy="746928"/>
            <a:chOff x="7181850" y="4371976"/>
            <a:chExt cx="4800600" cy="1843400"/>
          </a:xfrm>
        </p:grpSpPr>
        <p:sp>
          <p:nvSpPr>
            <p:cNvPr id="16" name="Rectangle 15">
              <a:extLst>
                <a:ext uri="{FF2B5EF4-FFF2-40B4-BE49-F238E27FC236}">
                  <a16:creationId xmlns:a16="http://schemas.microsoft.com/office/drawing/2014/main" id="{05A20CD5-3E58-4419-8021-641EF726A516}"/>
                </a:ext>
              </a:extLst>
            </p:cNvPr>
            <p:cNvSpPr/>
            <p:nvPr/>
          </p:nvSpPr>
          <p:spPr>
            <a:xfrm>
              <a:off x="7210425" y="4371976"/>
              <a:ext cx="4772025" cy="1394288"/>
            </a:xfrm>
            <a:prstGeom prst="rect">
              <a:avLst/>
            </a:prstGeom>
            <a:solidFill>
              <a:schemeClr val="bg1"/>
            </a:solidFill>
            <a:ln w="76200">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00631A5-48BE-4D5C-A290-E624CA18FB7D}"/>
                </a:ext>
              </a:extLst>
            </p:cNvPr>
            <p:cNvSpPr txBox="1"/>
            <p:nvPr/>
          </p:nvSpPr>
          <p:spPr>
            <a:xfrm>
              <a:off x="7181850" y="4476752"/>
              <a:ext cx="4800600" cy="1738624"/>
            </a:xfrm>
            <a:prstGeom prst="rect">
              <a:avLst/>
            </a:prstGeom>
            <a:noFill/>
          </p:spPr>
          <p:txBody>
            <a:bodyPr wrap="square" rtlCol="0">
              <a:spAutoFit/>
            </a:bodyPr>
            <a:lstStyle/>
            <a:p>
              <a:pPr algn="ctr"/>
              <a:r>
                <a:rPr lang="en-US" sz="2400" dirty="0">
                  <a:latin typeface="Libre Baskerville Italics"/>
                </a:rPr>
                <a:t>Category 5. </a:t>
              </a:r>
              <a:r>
                <a:rPr lang="en-US" sz="2400" b="1" dirty="0">
                  <a:latin typeface="Libre Baskerville Italics"/>
                </a:rPr>
                <a:t>Structures, facilities, and community space</a:t>
              </a:r>
            </a:p>
          </p:txBody>
        </p:sp>
      </p:grpSp>
      <p:pic>
        <p:nvPicPr>
          <p:cNvPr id="8194" name="Picture 2" descr="Chart, bar chart&#10;&#10;Description automatically generated">
            <a:extLst>
              <a:ext uri="{FF2B5EF4-FFF2-40B4-BE49-F238E27FC236}">
                <a16:creationId xmlns:a16="http://schemas.microsoft.com/office/drawing/2014/main" id="{318FC42E-72B9-44BA-9916-B7EEB964A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08" y="1550384"/>
            <a:ext cx="10914926" cy="520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594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peech Bubble: Rectangle with Corners Rounded 18">
            <a:extLst>
              <a:ext uri="{FF2B5EF4-FFF2-40B4-BE49-F238E27FC236}">
                <a16:creationId xmlns:a16="http://schemas.microsoft.com/office/drawing/2014/main" id="{EB0DD6A5-BD90-4FAA-BE68-07D4378FC30B}"/>
              </a:ext>
            </a:extLst>
          </p:cNvPr>
          <p:cNvSpPr/>
          <p:nvPr/>
        </p:nvSpPr>
        <p:spPr>
          <a:xfrm>
            <a:off x="6607853" y="3229095"/>
            <a:ext cx="5192839" cy="1318226"/>
          </a:xfrm>
          <a:prstGeom prst="wedgeRoundRectCallout">
            <a:avLst>
              <a:gd name="adj1" fmla="val -21144"/>
              <a:gd name="adj2" fmla="val 63868"/>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Rectangle with Corners Rounded 16">
            <a:extLst>
              <a:ext uri="{FF2B5EF4-FFF2-40B4-BE49-F238E27FC236}">
                <a16:creationId xmlns:a16="http://schemas.microsoft.com/office/drawing/2014/main" id="{7E4BC8F8-85D2-49DB-9B55-10043E257A97}"/>
              </a:ext>
            </a:extLst>
          </p:cNvPr>
          <p:cNvSpPr/>
          <p:nvPr/>
        </p:nvSpPr>
        <p:spPr>
          <a:xfrm>
            <a:off x="6700345" y="1471758"/>
            <a:ext cx="5125896" cy="1357097"/>
          </a:xfrm>
          <a:prstGeom prst="wedgeRoundRectCallout">
            <a:avLst>
              <a:gd name="adj1" fmla="val -20959"/>
              <a:gd name="adj2" fmla="val 64064"/>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peech Bubble: Rectangle with Corners Rounded 13">
            <a:extLst>
              <a:ext uri="{FF2B5EF4-FFF2-40B4-BE49-F238E27FC236}">
                <a16:creationId xmlns:a16="http://schemas.microsoft.com/office/drawing/2014/main" id="{064D8EBC-BDCA-4E20-BBF3-CDED5A4A34A1}"/>
              </a:ext>
            </a:extLst>
          </p:cNvPr>
          <p:cNvSpPr/>
          <p:nvPr/>
        </p:nvSpPr>
        <p:spPr>
          <a:xfrm>
            <a:off x="269354" y="3108103"/>
            <a:ext cx="6096762" cy="1538423"/>
          </a:xfrm>
          <a:prstGeom prst="wedgeRoundRectCallout">
            <a:avLst>
              <a:gd name="adj1" fmla="val -20833"/>
              <a:gd name="adj2" fmla="val 62939"/>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peech Bubble: Rectangle with Corners Rounded 11">
            <a:extLst>
              <a:ext uri="{FF2B5EF4-FFF2-40B4-BE49-F238E27FC236}">
                <a16:creationId xmlns:a16="http://schemas.microsoft.com/office/drawing/2014/main" id="{67D47261-42E9-4236-B435-EBE7C5DCB100}"/>
              </a:ext>
            </a:extLst>
          </p:cNvPr>
          <p:cNvSpPr/>
          <p:nvPr/>
        </p:nvSpPr>
        <p:spPr>
          <a:xfrm>
            <a:off x="269354" y="1468206"/>
            <a:ext cx="5901970" cy="1357097"/>
          </a:xfrm>
          <a:prstGeom prst="wedgeRoundRectCallout">
            <a:avLst>
              <a:gd name="adj1" fmla="val -21360"/>
              <a:gd name="adj2" fmla="val 65226"/>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BB9407EB-1ADD-3548-26BF-46896F754E91}"/>
              </a:ext>
            </a:extLst>
          </p:cNvPr>
          <p:cNvSpPr>
            <a:spLocks noGrp="1"/>
          </p:cNvSpPr>
          <p:nvPr>
            <p:ph type="body" idx="1"/>
          </p:nvPr>
        </p:nvSpPr>
        <p:spPr>
          <a:xfrm>
            <a:off x="1583436" y="1490430"/>
            <a:ext cx="4270248" cy="704087"/>
          </a:xfrm>
        </p:spPr>
        <p:txBody>
          <a:bodyPr/>
          <a:lstStyle/>
          <a:p>
            <a:r>
              <a:rPr lang="en-US" dirty="0">
                <a:latin typeface="Calibri" panose="020F0502020204030204" pitchFamily="34" charset="0"/>
                <a:cs typeface="Calibri" panose="020F0502020204030204" pitchFamily="34" charset="0"/>
              </a:rPr>
              <a:t>  </a:t>
            </a:r>
          </a:p>
        </p:txBody>
      </p:sp>
      <p:sp>
        <p:nvSpPr>
          <p:cNvPr id="4" name="Content Placeholder 3">
            <a:extLst>
              <a:ext uri="{FF2B5EF4-FFF2-40B4-BE49-F238E27FC236}">
                <a16:creationId xmlns:a16="http://schemas.microsoft.com/office/drawing/2014/main" id="{34607225-27D3-67D4-E437-E15E9DED0EB9}"/>
              </a:ext>
            </a:extLst>
          </p:cNvPr>
          <p:cNvSpPr>
            <a:spLocks noGrp="1"/>
          </p:cNvSpPr>
          <p:nvPr>
            <p:ph sz="quarter" idx="4"/>
          </p:nvPr>
        </p:nvSpPr>
        <p:spPr>
          <a:xfrm>
            <a:off x="6674798" y="3266559"/>
            <a:ext cx="5125895" cy="1590550"/>
          </a:xfrm>
        </p:spPr>
        <p:txBody>
          <a:bodyPr>
            <a:normAutofit/>
          </a:bodyPr>
          <a:lstStyle/>
          <a:p>
            <a:pPr marL="0" indent="0">
              <a:buNone/>
            </a:pPr>
            <a:r>
              <a:rPr lang="en-US" sz="1800" i="1" dirty="0">
                <a:latin typeface="Calibri" panose="020F0502020204030204" pitchFamily="34" charset="0"/>
                <a:cs typeface="Calibri" panose="020F0502020204030204" pitchFamily="34" charset="0"/>
              </a:rPr>
              <a:t>“Examine and </a:t>
            </a:r>
            <a:r>
              <a:rPr lang="en-US" sz="1800" b="1" i="1" dirty="0">
                <a:latin typeface="Calibri" panose="020F0502020204030204" pitchFamily="34" charset="0"/>
                <a:cs typeface="Calibri" panose="020F0502020204030204" pitchFamily="34" charset="0"/>
              </a:rPr>
              <a:t>publish URM retention data at faculty level</a:t>
            </a:r>
            <a:r>
              <a:rPr lang="en-US" sz="1800" i="1" dirty="0">
                <a:latin typeface="Calibri" panose="020F0502020204030204" pitchFamily="34" charset="0"/>
                <a:cs typeface="Calibri" panose="020F0502020204030204" pitchFamily="34" charset="0"/>
              </a:rPr>
              <a:t>, including level of resources/support given relative to peers, and collect exit interview data to actually determine barriers for faculty retention.”</a:t>
            </a:r>
          </a:p>
        </p:txBody>
      </p:sp>
      <p:sp>
        <p:nvSpPr>
          <p:cNvPr id="5" name="Text Placeholder 4">
            <a:extLst>
              <a:ext uri="{FF2B5EF4-FFF2-40B4-BE49-F238E27FC236}">
                <a16:creationId xmlns:a16="http://schemas.microsoft.com/office/drawing/2014/main" id="{8556B213-B014-256C-3EB1-893E932E1E9B}"/>
              </a:ext>
            </a:extLst>
          </p:cNvPr>
          <p:cNvSpPr>
            <a:spLocks noGrp="1"/>
          </p:cNvSpPr>
          <p:nvPr>
            <p:ph type="body" sz="quarter" idx="13"/>
          </p:nvPr>
        </p:nvSpPr>
        <p:spPr/>
        <p:txBody>
          <a:bodyPr/>
          <a:lstStyle/>
          <a:p>
            <a:r>
              <a:rPr lang="en-US" dirty="0">
                <a:latin typeface="Calibri" panose="020F0502020204030204" pitchFamily="34" charset="0"/>
                <a:cs typeface="Calibri" panose="020F0502020204030204" pitchFamily="34" charset="0"/>
              </a:rPr>
              <a:t> </a:t>
            </a:r>
          </a:p>
        </p:txBody>
      </p:sp>
      <p:sp>
        <p:nvSpPr>
          <p:cNvPr id="6" name="Title 5">
            <a:extLst>
              <a:ext uri="{FF2B5EF4-FFF2-40B4-BE49-F238E27FC236}">
                <a16:creationId xmlns:a16="http://schemas.microsoft.com/office/drawing/2014/main" id="{2BFCBBB4-222E-F2F1-C7D1-4575EF348E2B}"/>
              </a:ext>
            </a:extLst>
          </p:cNvPr>
          <p:cNvSpPr>
            <a:spLocks noGrp="1"/>
          </p:cNvSpPr>
          <p:nvPr>
            <p:ph type="title"/>
          </p:nvPr>
        </p:nvSpPr>
        <p:spPr>
          <a:xfrm>
            <a:off x="833120" y="57066"/>
            <a:ext cx="10993120" cy="1188720"/>
          </a:xfrm>
        </p:spPr>
        <p:txBody>
          <a:bodyPr>
            <a:normAutofit/>
          </a:bodyPr>
          <a:lstStyle/>
          <a:p>
            <a:r>
              <a:rPr lang="en-US" sz="2000" dirty="0">
                <a:latin typeface="Calibri" panose="020F0502020204030204" pitchFamily="34" charset="0"/>
                <a:cs typeface="Calibri" panose="020F0502020204030204" pitchFamily="34" charset="0"/>
              </a:rPr>
              <a:t>Recommendations for retention and promotion</a:t>
            </a:r>
          </a:p>
        </p:txBody>
      </p:sp>
      <p:sp>
        <p:nvSpPr>
          <p:cNvPr id="9" name="TextBox 8">
            <a:extLst>
              <a:ext uri="{FF2B5EF4-FFF2-40B4-BE49-F238E27FC236}">
                <a16:creationId xmlns:a16="http://schemas.microsoft.com/office/drawing/2014/main" id="{309A89B1-BAE8-D615-67D9-437A9E8C7ED1}"/>
              </a:ext>
            </a:extLst>
          </p:cNvPr>
          <p:cNvSpPr txBox="1"/>
          <p:nvPr/>
        </p:nvSpPr>
        <p:spPr>
          <a:xfrm>
            <a:off x="351396" y="1529467"/>
            <a:ext cx="6096000" cy="1200329"/>
          </a:xfrm>
          <a:prstGeom prst="rect">
            <a:avLst/>
          </a:prstGeom>
          <a:noFill/>
        </p:spPr>
        <p:txBody>
          <a:bodyPr wrap="square">
            <a:spAutoFit/>
          </a:bodyPr>
          <a:lstStyle/>
          <a:p>
            <a:r>
              <a:rPr lang="en-US" sz="1800" i="1" dirty="0">
                <a:latin typeface="Calibri" panose="020F0502020204030204" pitchFamily="34" charset="0"/>
                <a:cs typeface="Calibri" panose="020F0502020204030204" pitchFamily="34" charset="0"/>
              </a:rPr>
              <a:t>“Ensure that </a:t>
            </a:r>
            <a:r>
              <a:rPr lang="en-US" sz="1800" b="1" i="1" dirty="0">
                <a:latin typeface="Calibri" panose="020F0502020204030204" pitchFamily="34" charset="0"/>
                <a:cs typeface="Calibri" panose="020F0502020204030204" pitchFamily="34" charset="0"/>
              </a:rPr>
              <a:t>URM students get the same boosts that their privileged counterparts get</a:t>
            </a:r>
            <a:r>
              <a:rPr lang="en-US" sz="1800" i="1" dirty="0">
                <a:latin typeface="Calibri" panose="020F0502020204030204" pitchFamily="34" charset="0"/>
                <a:cs typeface="Calibri" panose="020F0502020204030204" pitchFamily="34" charset="0"/>
              </a:rPr>
              <a:t>, like having their name put forth for an opportunity, publishing early and often in a well-supported environment.”</a:t>
            </a:r>
            <a:endParaRPr lang="en-US" i="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869A4CF0-B092-8FEC-5534-DB0157C2B2D1}"/>
              </a:ext>
            </a:extLst>
          </p:cNvPr>
          <p:cNvSpPr txBox="1"/>
          <p:nvPr/>
        </p:nvSpPr>
        <p:spPr>
          <a:xfrm>
            <a:off x="351396" y="3129682"/>
            <a:ext cx="6096000" cy="1477328"/>
          </a:xfrm>
          <a:prstGeom prst="rect">
            <a:avLst/>
          </a:prstGeom>
          <a:noFill/>
        </p:spPr>
        <p:txBody>
          <a:bodyPr wrap="square">
            <a:spAutoFit/>
          </a:bodyPr>
          <a:lstStyle/>
          <a:p>
            <a:pPr marL="0" indent="0">
              <a:spcBef>
                <a:spcPts val="0"/>
              </a:spcBef>
              <a:buNone/>
            </a:pPr>
            <a:r>
              <a:rPr lang="en-US" sz="1800" i="1" dirty="0">
                <a:latin typeface="Calibri" panose="020F0502020204030204" pitchFamily="34" charset="0"/>
                <a:ea typeface="Calibri" panose="020F0502020204030204" pitchFamily="34" charset="0"/>
                <a:cs typeface="Calibri" panose="020F0502020204030204" pitchFamily="34" charset="0"/>
              </a:rPr>
              <a:t>“Create a </a:t>
            </a:r>
            <a:r>
              <a:rPr lang="en-US" sz="1800" b="1" i="1" dirty="0">
                <a:latin typeface="Calibri" panose="020F0502020204030204" pitchFamily="34" charset="0"/>
                <a:ea typeface="Calibri" panose="020F0502020204030204" pitchFamily="34" charset="0"/>
                <a:cs typeface="Calibri" panose="020F0502020204030204" pitchFamily="34" charset="0"/>
              </a:rPr>
              <a:t>system of review and 365-degree review </a:t>
            </a:r>
            <a:r>
              <a:rPr lang="en-US" sz="1800" i="1" dirty="0">
                <a:latin typeface="Calibri" panose="020F0502020204030204" pitchFamily="34" charset="0"/>
                <a:ea typeface="Calibri" panose="020F0502020204030204" pitchFamily="34" charset="0"/>
                <a:cs typeface="Calibri" panose="020F0502020204030204" pitchFamily="34" charset="0"/>
              </a:rPr>
              <a:t>that includes community members and BIPOC faculty, staff and students of </a:t>
            </a:r>
            <a:r>
              <a:rPr lang="en-US" sz="1800" b="1" i="1" dirty="0">
                <a:latin typeface="Calibri" panose="020F0502020204030204" pitchFamily="34" charset="0"/>
                <a:ea typeface="Calibri" panose="020F0502020204030204" pitchFamily="34" charset="0"/>
                <a:cs typeface="Calibri" panose="020F0502020204030204" pitchFamily="34" charset="0"/>
              </a:rPr>
              <a:t>all top level university leadership </a:t>
            </a:r>
            <a:r>
              <a:rPr lang="en-US" sz="1800" i="1" dirty="0">
                <a:latin typeface="Calibri" panose="020F0502020204030204" pitchFamily="34" charset="0"/>
                <a:ea typeface="Calibri" panose="020F0502020204030204" pitchFamily="34" charset="0"/>
                <a:cs typeface="Calibri" panose="020F0502020204030204" pitchFamily="34" charset="0"/>
              </a:rPr>
              <a:t>positions from presidents to provost chairs and </a:t>
            </a:r>
            <a:r>
              <a:rPr lang="en-US" sz="1800" b="1" i="1" dirty="0">
                <a:latin typeface="Calibri" panose="020F0502020204030204" pitchFamily="34" charset="0"/>
                <a:ea typeface="Calibri" panose="020F0502020204030204" pitchFamily="34" charset="0"/>
                <a:cs typeface="Calibri" panose="020F0502020204030204" pitchFamily="34" charset="0"/>
              </a:rPr>
              <a:t>more with metrics that assess DEI &amp; belonging</a:t>
            </a:r>
            <a:r>
              <a:rPr lang="en-US" sz="1800" i="1" dirty="0">
                <a:latin typeface="Calibri" panose="020F0502020204030204" pitchFamily="34" charset="0"/>
                <a:ea typeface="Calibri" panose="020F0502020204030204" pitchFamily="34" charset="0"/>
                <a:cs typeface="Calibri" panose="020F0502020204030204" pitchFamily="34" charset="0"/>
              </a:rPr>
              <a:t>.”</a:t>
            </a:r>
          </a:p>
        </p:txBody>
      </p:sp>
      <p:sp>
        <p:nvSpPr>
          <p:cNvPr id="15" name="TextBox 14">
            <a:extLst>
              <a:ext uri="{FF2B5EF4-FFF2-40B4-BE49-F238E27FC236}">
                <a16:creationId xmlns:a16="http://schemas.microsoft.com/office/drawing/2014/main" id="{24E58C7D-76F6-DD10-BBA6-D069D15B6030}"/>
              </a:ext>
            </a:extLst>
          </p:cNvPr>
          <p:cNvSpPr txBox="1"/>
          <p:nvPr/>
        </p:nvSpPr>
        <p:spPr>
          <a:xfrm>
            <a:off x="6769593" y="1549191"/>
            <a:ext cx="5153053" cy="1200329"/>
          </a:xfrm>
          <a:prstGeom prst="rect">
            <a:avLst/>
          </a:prstGeom>
          <a:noFill/>
        </p:spPr>
        <p:txBody>
          <a:bodyPr wrap="square">
            <a:spAutoFit/>
          </a:bodyPr>
          <a:lstStyle/>
          <a:p>
            <a:pPr marL="0" indent="0">
              <a:spcBef>
                <a:spcPts val="0"/>
              </a:spcBef>
              <a:spcAft>
                <a:spcPts val="600"/>
              </a:spcAft>
              <a:buNone/>
            </a:pPr>
            <a:r>
              <a:rPr lang="en-US" sz="1800" i="1" dirty="0">
                <a:latin typeface="Calibri" panose="020F0502020204030204" pitchFamily="34" charset="0"/>
                <a:cs typeface="Calibri" panose="020F0502020204030204" pitchFamily="34" charset="0"/>
              </a:rPr>
              <a:t>“</a:t>
            </a:r>
            <a:r>
              <a:rPr lang="en-US" sz="1800" b="1" i="1" dirty="0">
                <a:latin typeface="Calibri" panose="020F0502020204030204" pitchFamily="34" charset="0"/>
                <a:cs typeface="Calibri" panose="020F0502020204030204" pitchFamily="34" charset="0"/>
              </a:rPr>
              <a:t>Recognize and count the personal experience </a:t>
            </a:r>
            <a:r>
              <a:rPr lang="en-US" sz="1800" i="1" dirty="0">
                <a:latin typeface="Calibri" panose="020F0502020204030204" pitchFamily="34" charset="0"/>
                <a:cs typeface="Calibri" panose="020F0502020204030204" pitchFamily="34" charset="0"/>
              </a:rPr>
              <a:t>that we use to help others understand equity issues, the experiences that do not come from a classroom, but </a:t>
            </a:r>
            <a:r>
              <a:rPr lang="en-US" sz="1800" b="1" i="1" dirty="0">
                <a:latin typeface="Calibri" panose="020F0502020204030204" pitchFamily="34" charset="0"/>
                <a:cs typeface="Calibri" panose="020F0502020204030204" pitchFamily="34" charset="0"/>
              </a:rPr>
              <a:t>being in the classroom as a URM student.</a:t>
            </a:r>
            <a:r>
              <a:rPr lang="en-US" sz="1800" i="1" dirty="0">
                <a:latin typeface="Calibri" panose="020F0502020204030204" pitchFamily="34" charset="0"/>
                <a:cs typeface="Calibri" panose="020F0502020204030204" pitchFamily="34" charset="0"/>
              </a:rPr>
              <a:t>”</a:t>
            </a:r>
            <a:endParaRPr lang="en-US" i="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B29BA4E-B7EB-3B81-A9DD-287F247626F9}"/>
              </a:ext>
            </a:extLst>
          </p:cNvPr>
          <p:cNvSpPr txBox="1"/>
          <p:nvPr/>
        </p:nvSpPr>
        <p:spPr>
          <a:xfrm>
            <a:off x="6759865" y="5118668"/>
            <a:ext cx="5066375" cy="646331"/>
          </a:xfrm>
          <a:prstGeom prst="rect">
            <a:avLst/>
          </a:prstGeom>
          <a:noFill/>
        </p:spPr>
        <p:txBody>
          <a:bodyPr wrap="square">
            <a:spAutoFit/>
          </a:bodyPr>
          <a:lstStyle/>
          <a:p>
            <a:endParaRPr lang="en-US" sz="1800" i="1" dirty="0">
              <a:latin typeface="Calibri" panose="020F0502020204030204" pitchFamily="34" charset="0"/>
              <a:cs typeface="Calibri" panose="020F0502020204030204" pitchFamily="34" charset="0"/>
            </a:endParaRPr>
          </a:p>
          <a:p>
            <a:endParaRPr lang="en-US" sz="1800" b="0" i="1" u="none" strike="noStrike"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6319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peech Bubble: Rectangle with Corners Rounded 10">
            <a:extLst>
              <a:ext uri="{FF2B5EF4-FFF2-40B4-BE49-F238E27FC236}">
                <a16:creationId xmlns:a16="http://schemas.microsoft.com/office/drawing/2014/main" id="{E94C32B3-70AD-4770-AD12-5371C5598B30}"/>
              </a:ext>
            </a:extLst>
          </p:cNvPr>
          <p:cNvSpPr/>
          <p:nvPr/>
        </p:nvSpPr>
        <p:spPr>
          <a:xfrm>
            <a:off x="6096000" y="3346956"/>
            <a:ext cx="5602220" cy="2231477"/>
          </a:xfrm>
          <a:prstGeom prst="wedgeRoundRectCallout">
            <a:avLst>
              <a:gd name="adj1" fmla="val -20651"/>
              <a:gd name="adj2" fmla="val 65300"/>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peech Bubble: Rectangle with Corners Rounded 9">
            <a:extLst>
              <a:ext uri="{FF2B5EF4-FFF2-40B4-BE49-F238E27FC236}">
                <a16:creationId xmlns:a16="http://schemas.microsoft.com/office/drawing/2014/main" id="{95B20BD9-1539-40B9-B280-CAC445856A55}"/>
              </a:ext>
            </a:extLst>
          </p:cNvPr>
          <p:cNvSpPr/>
          <p:nvPr/>
        </p:nvSpPr>
        <p:spPr>
          <a:xfrm>
            <a:off x="6529550" y="1657484"/>
            <a:ext cx="4837387" cy="1053889"/>
          </a:xfrm>
          <a:prstGeom prst="wedgeRoundRectCallout">
            <a:avLst>
              <a:gd name="adj1" fmla="val -21495"/>
              <a:gd name="adj2" fmla="val 71659"/>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peech Bubble: Rectangle with Corners Rounded 8">
            <a:extLst>
              <a:ext uri="{FF2B5EF4-FFF2-40B4-BE49-F238E27FC236}">
                <a16:creationId xmlns:a16="http://schemas.microsoft.com/office/drawing/2014/main" id="{54E5B5CF-EB9D-4335-9A6C-67CF05C7ED05}"/>
              </a:ext>
            </a:extLst>
          </p:cNvPr>
          <p:cNvSpPr/>
          <p:nvPr/>
        </p:nvSpPr>
        <p:spPr>
          <a:xfrm>
            <a:off x="349705" y="4714248"/>
            <a:ext cx="5249898" cy="1356360"/>
          </a:xfrm>
          <a:prstGeom prst="wedgeRoundRectCallout">
            <a:avLst>
              <a:gd name="adj1" fmla="val -21495"/>
              <a:gd name="adj2" fmla="val 71659"/>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peech Bubble: Rectangle with Corners Rounded 6">
            <a:extLst>
              <a:ext uri="{FF2B5EF4-FFF2-40B4-BE49-F238E27FC236}">
                <a16:creationId xmlns:a16="http://schemas.microsoft.com/office/drawing/2014/main" id="{78F2B518-8D6A-4D78-8363-9CB70A538A1F}"/>
              </a:ext>
            </a:extLst>
          </p:cNvPr>
          <p:cNvSpPr/>
          <p:nvPr/>
        </p:nvSpPr>
        <p:spPr>
          <a:xfrm>
            <a:off x="769883" y="1596547"/>
            <a:ext cx="4410963" cy="2519236"/>
          </a:xfrm>
          <a:prstGeom prst="wedgeRoundRectCallout">
            <a:avLst>
              <a:gd name="adj1" fmla="val -21495"/>
              <a:gd name="adj2" fmla="val 60617"/>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C65E37D-008D-97D3-4B48-741B85F28F82}"/>
              </a:ext>
            </a:extLst>
          </p:cNvPr>
          <p:cNvSpPr>
            <a:spLocks noGrp="1"/>
          </p:cNvSpPr>
          <p:nvPr>
            <p:ph sz="half" idx="2"/>
          </p:nvPr>
        </p:nvSpPr>
        <p:spPr>
          <a:xfrm>
            <a:off x="910598" y="1709645"/>
            <a:ext cx="4270248" cy="2596776"/>
          </a:xfrm>
        </p:spPr>
        <p:txBody>
          <a:bodyPr>
            <a:normAutofit fontScale="70000" lnSpcReduction="20000"/>
          </a:bodyPr>
          <a:lstStyle/>
          <a:p>
            <a:pPr marL="0" marR="0" indent="0">
              <a:spcBef>
                <a:spcPts val="0"/>
              </a:spcBef>
              <a:spcAft>
                <a:spcPts val="0"/>
              </a:spcAft>
              <a:buNone/>
            </a:pPr>
            <a:r>
              <a:rPr lang="en-US" sz="1800" i="1" dirty="0">
                <a:effectLst/>
                <a:latin typeface="Calibri" panose="020F0502020204030204" pitchFamily="34" charset="0"/>
                <a:ea typeface="Times New Roman" panose="02020603050405020304" pitchFamily="18" charset="0"/>
                <a:cs typeface="Calibri" panose="020F0502020204030204" pitchFamily="34" charset="0"/>
              </a:rPr>
              <a:t>“</a:t>
            </a:r>
            <a:r>
              <a:rPr lang="en-US" sz="2900" i="1" dirty="0">
                <a:effectLst/>
                <a:latin typeface="Calibri" panose="020F0502020204030204" pitchFamily="34" charset="0"/>
                <a:ea typeface="Times New Roman" panose="02020603050405020304" pitchFamily="18" charset="0"/>
                <a:cs typeface="Calibri" panose="020F0502020204030204" pitchFamily="34" charset="0"/>
              </a:rPr>
              <a:t>There is a DEI committee at my college, but </a:t>
            </a:r>
            <a:r>
              <a:rPr lang="en-US" sz="2900" b="1" i="1" dirty="0">
                <a:effectLst/>
                <a:latin typeface="Calibri" panose="020F0502020204030204" pitchFamily="34" charset="0"/>
                <a:ea typeface="Times New Roman" panose="02020603050405020304" pitchFamily="18" charset="0"/>
                <a:cs typeface="Calibri" panose="020F0502020204030204" pitchFamily="34" charset="0"/>
              </a:rPr>
              <a:t>they do not have authority to address specific complaints</a:t>
            </a:r>
            <a:r>
              <a:rPr lang="en-US" sz="2900" i="1" dirty="0">
                <a:effectLst/>
                <a:latin typeface="Calibri" panose="020F0502020204030204" pitchFamily="34" charset="0"/>
                <a:ea typeface="Times New Roman" panose="02020603050405020304" pitchFamily="18" charset="0"/>
                <a:cs typeface="Calibri" panose="020F0502020204030204" pitchFamily="34" charset="0"/>
              </a:rPr>
              <a:t>.  The overall institution hired a VP for DEI who has been in place for about 5 years.  She is making a </a:t>
            </a:r>
            <a:r>
              <a:rPr lang="en-US" sz="2900" b="1" i="1" dirty="0">
                <a:effectLst/>
                <a:latin typeface="Calibri" panose="020F0502020204030204" pitchFamily="34" charset="0"/>
                <a:ea typeface="Times New Roman" panose="02020603050405020304" pitchFamily="18" charset="0"/>
                <a:cs typeface="Calibri" panose="020F0502020204030204" pitchFamily="34" charset="0"/>
              </a:rPr>
              <a:t>slow difference</a:t>
            </a:r>
            <a:r>
              <a:rPr lang="en-US" sz="2900" i="1" dirty="0">
                <a:effectLst/>
                <a:latin typeface="Calibri" panose="020F0502020204030204" pitchFamily="34" charset="0"/>
                <a:ea typeface="Times New Roman" panose="02020603050405020304" pitchFamily="18" charset="0"/>
                <a:cs typeface="Calibri" panose="020F0502020204030204" pitchFamily="34" charset="0"/>
              </a:rPr>
              <a:t>, but I am elated that there is a Presidential cabinet person in place to SLOWLY decrease the institutional racism.”</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1BEBB426-FF56-8FA8-C13C-5DF792AEDA15}"/>
              </a:ext>
            </a:extLst>
          </p:cNvPr>
          <p:cNvSpPr>
            <a:spLocks noGrp="1"/>
          </p:cNvSpPr>
          <p:nvPr>
            <p:ph sz="quarter" idx="4"/>
          </p:nvPr>
        </p:nvSpPr>
        <p:spPr>
          <a:xfrm>
            <a:off x="397965" y="4776857"/>
            <a:ext cx="5249898" cy="1356360"/>
          </a:xfrm>
        </p:spPr>
        <p:txBody>
          <a:bodyPr>
            <a:normAutofit fontScale="70000" lnSpcReduction="20000"/>
          </a:bodyPr>
          <a:lstStyle/>
          <a:p>
            <a:pPr marL="0" indent="0">
              <a:buNone/>
            </a:pPr>
            <a:r>
              <a:rPr lang="en-US" i="1" dirty="0">
                <a:latin typeface="Calibri" panose="020F0502020204030204" pitchFamily="34" charset="0"/>
                <a:ea typeface="Times New Roman" panose="02020603050405020304" pitchFamily="18" charset="0"/>
                <a:cs typeface="Calibri" panose="020F0502020204030204" pitchFamily="34" charset="0"/>
              </a:rPr>
              <a:t>“I honestly believe our University President and many key administrators </a:t>
            </a:r>
            <a:r>
              <a:rPr lang="en-US" b="1" i="1" dirty="0">
                <a:latin typeface="Calibri" panose="020F0502020204030204" pitchFamily="34" charset="0"/>
                <a:ea typeface="Times New Roman" panose="02020603050405020304" pitchFamily="18" charset="0"/>
                <a:cs typeface="Calibri" panose="020F0502020204030204" pitchFamily="34" charset="0"/>
              </a:rPr>
              <a:t>are willing and committed to diversity consciousness</a:t>
            </a:r>
            <a:r>
              <a:rPr lang="en-US" i="1" dirty="0">
                <a:latin typeface="Calibri" panose="020F0502020204030204" pitchFamily="34" charset="0"/>
                <a:ea typeface="Times New Roman" panose="02020603050405020304" pitchFamily="18" charset="0"/>
                <a:cs typeface="Calibri" panose="020F0502020204030204" pitchFamily="34" charset="0"/>
              </a:rPr>
              <a:t>. However, the </a:t>
            </a:r>
            <a:r>
              <a:rPr lang="en-US" b="1" i="1" dirty="0">
                <a:latin typeface="Calibri" panose="020F0502020204030204" pitchFamily="34" charset="0"/>
                <a:ea typeface="Times New Roman" panose="02020603050405020304" pitchFamily="18" charset="0"/>
                <a:cs typeface="Calibri" panose="020F0502020204030204" pitchFamily="34" charset="0"/>
              </a:rPr>
              <a:t>sociohistorical dehumanization at our institution is structural</a:t>
            </a:r>
            <a:r>
              <a:rPr lang="en-US" i="1" dirty="0">
                <a:latin typeface="Calibri" panose="020F0502020204030204" pitchFamily="34" charset="0"/>
                <a:ea typeface="Times New Roman" panose="02020603050405020304" pitchFamily="18" charset="0"/>
                <a:cs typeface="Calibri" panose="020F0502020204030204" pitchFamily="34" charset="0"/>
              </a:rPr>
              <a:t>. </a:t>
            </a:r>
            <a:endParaRPr lang="en-US" i="1" dirty="0"/>
          </a:p>
        </p:txBody>
      </p:sp>
      <p:sp>
        <p:nvSpPr>
          <p:cNvPr id="6" name="Title 5">
            <a:extLst>
              <a:ext uri="{FF2B5EF4-FFF2-40B4-BE49-F238E27FC236}">
                <a16:creationId xmlns:a16="http://schemas.microsoft.com/office/drawing/2014/main" id="{425FF517-9A3A-E8CA-E768-36FF75DC3246}"/>
              </a:ext>
            </a:extLst>
          </p:cNvPr>
          <p:cNvSpPr>
            <a:spLocks noGrp="1"/>
          </p:cNvSpPr>
          <p:nvPr>
            <p:ph type="title"/>
          </p:nvPr>
        </p:nvSpPr>
        <p:spPr>
          <a:xfrm>
            <a:off x="2176949" y="0"/>
            <a:ext cx="7729728" cy="1188720"/>
          </a:xfrm>
        </p:spPr>
        <p:txBody>
          <a:bodyPr>
            <a:normAutofit fontScale="90000"/>
          </a:bodyPr>
          <a:lstStyle/>
          <a:p>
            <a:r>
              <a:rPr lang="en-US" dirty="0"/>
              <a:t>Stakeholders with change making capacity and funding are key</a:t>
            </a:r>
          </a:p>
        </p:txBody>
      </p:sp>
      <p:sp>
        <p:nvSpPr>
          <p:cNvPr id="8" name="TextBox 7">
            <a:extLst>
              <a:ext uri="{FF2B5EF4-FFF2-40B4-BE49-F238E27FC236}">
                <a16:creationId xmlns:a16="http://schemas.microsoft.com/office/drawing/2014/main" id="{1BC78BF9-D377-8FF7-4840-926D9479AC8B}"/>
              </a:ext>
            </a:extLst>
          </p:cNvPr>
          <p:cNvSpPr txBox="1"/>
          <p:nvPr/>
        </p:nvSpPr>
        <p:spPr>
          <a:xfrm>
            <a:off x="6248516" y="3460204"/>
            <a:ext cx="5380738" cy="2031325"/>
          </a:xfrm>
          <a:prstGeom prst="rect">
            <a:avLst/>
          </a:prstGeom>
          <a:noFill/>
        </p:spPr>
        <p:txBody>
          <a:bodyPr wrap="square">
            <a:spAutoFit/>
          </a:bodyPr>
          <a:lstStyle/>
          <a:p>
            <a:pPr marL="0" indent="0">
              <a:spcBef>
                <a:spcPts val="0"/>
              </a:spcBef>
              <a:buNone/>
            </a:pPr>
            <a:r>
              <a:rPr lang="en-US" sz="1800" i="1" dirty="0">
                <a:effectLst/>
                <a:latin typeface="Calibri" panose="020F0502020204030204" pitchFamily="34" charset="0"/>
                <a:ea typeface="Times New Roman" panose="02020603050405020304" pitchFamily="18" charset="0"/>
                <a:cs typeface="Calibri" panose="020F0502020204030204" pitchFamily="34" charset="0"/>
              </a:rPr>
              <a:t>“The ability to </a:t>
            </a:r>
            <a:r>
              <a:rPr lang="en-US" sz="1800" b="1" i="1" dirty="0">
                <a:effectLst/>
                <a:latin typeface="Calibri" panose="020F0502020204030204" pitchFamily="34" charset="0"/>
                <a:ea typeface="Times New Roman" panose="02020603050405020304" pitchFamily="18" charset="0"/>
                <a:cs typeface="Calibri" panose="020F0502020204030204" pitchFamily="34" charset="0"/>
              </a:rPr>
              <a:t>change leadership</a:t>
            </a:r>
            <a:r>
              <a:rPr lang="en-US" sz="1800" i="1" dirty="0">
                <a:effectLst/>
                <a:latin typeface="Calibri" panose="020F0502020204030204" pitchFamily="34" charset="0"/>
                <a:ea typeface="Times New Roman" panose="02020603050405020304" pitchFamily="18" charset="0"/>
                <a:cs typeface="Calibri" panose="020F0502020204030204" pitchFamily="34" charset="0"/>
              </a:rPr>
              <a:t>, bring in </a:t>
            </a:r>
            <a:r>
              <a:rPr lang="en-US" sz="1800" b="1" i="1" dirty="0">
                <a:effectLst/>
                <a:latin typeface="Calibri" panose="020F0502020204030204" pitchFamily="34" charset="0"/>
                <a:ea typeface="Times New Roman" panose="02020603050405020304" pitchFamily="18" charset="0"/>
                <a:cs typeface="Calibri" panose="020F0502020204030204" pitchFamily="34" charset="0"/>
              </a:rPr>
              <a:t>more faculty of color</a:t>
            </a:r>
            <a:r>
              <a:rPr lang="en-US" sz="1800" i="1" dirty="0">
                <a:effectLst/>
                <a:latin typeface="Calibri" panose="020F0502020204030204" pitchFamily="34" charset="0"/>
                <a:ea typeface="Times New Roman" panose="02020603050405020304" pitchFamily="18" charset="0"/>
                <a:cs typeface="Calibri" panose="020F0502020204030204" pitchFamily="34" charset="0"/>
              </a:rPr>
              <a:t> and create supportive programs that provide faculty and students the </a:t>
            </a:r>
            <a:r>
              <a:rPr lang="en-US" sz="1800" b="1" i="1" dirty="0">
                <a:effectLst/>
                <a:latin typeface="Calibri" panose="020F0502020204030204" pitchFamily="34" charset="0"/>
                <a:ea typeface="Times New Roman" panose="02020603050405020304" pitchFamily="18" charset="0"/>
                <a:cs typeface="Calibri" panose="020F0502020204030204" pitchFamily="34" charset="0"/>
              </a:rPr>
              <a:t>tools to challenge racism and discrimination</a:t>
            </a:r>
            <a:r>
              <a:rPr lang="en-US" sz="1800" i="1" dirty="0">
                <a:effectLst/>
                <a:latin typeface="Calibri" panose="020F0502020204030204" pitchFamily="34" charset="0"/>
                <a:ea typeface="Times New Roman" panose="02020603050405020304" pitchFamily="18" charset="0"/>
                <a:cs typeface="Calibri" panose="020F0502020204030204" pitchFamily="34" charset="0"/>
              </a:rPr>
              <a:t>. It also has the resources to </a:t>
            </a:r>
            <a:r>
              <a:rPr lang="en-US" sz="1800" b="1" i="1" dirty="0">
                <a:effectLst/>
                <a:latin typeface="Calibri" panose="020F0502020204030204" pitchFamily="34" charset="0"/>
                <a:ea typeface="Times New Roman" panose="02020603050405020304" pitchFamily="18" charset="0"/>
                <a:cs typeface="Calibri" panose="020F0502020204030204" pitchFamily="34" charset="0"/>
              </a:rPr>
              <a:t>make the culture truly integrative</a:t>
            </a:r>
            <a:r>
              <a:rPr lang="en-US" sz="1800" i="1" dirty="0">
                <a:effectLst/>
                <a:latin typeface="Calibri" panose="020F0502020204030204" pitchFamily="34" charset="0"/>
                <a:ea typeface="Times New Roman" panose="02020603050405020304" pitchFamily="18" charset="0"/>
                <a:cs typeface="Calibri" panose="020F0502020204030204" pitchFamily="34" charset="0"/>
              </a:rPr>
              <a:t>, allowing faculty and students to be themselves and show up fully without having to white wash aspects of themselves to be accepted.”</a:t>
            </a:r>
          </a:p>
        </p:txBody>
      </p:sp>
      <p:sp>
        <p:nvSpPr>
          <p:cNvPr id="16" name="TextBox 15">
            <a:extLst>
              <a:ext uri="{FF2B5EF4-FFF2-40B4-BE49-F238E27FC236}">
                <a16:creationId xmlns:a16="http://schemas.microsoft.com/office/drawing/2014/main" id="{1A0E6B06-EC12-0CFF-E97C-DEFA88EECAFA}"/>
              </a:ext>
            </a:extLst>
          </p:cNvPr>
          <p:cNvSpPr txBox="1"/>
          <p:nvPr/>
        </p:nvSpPr>
        <p:spPr>
          <a:xfrm>
            <a:off x="6616261" y="1722763"/>
            <a:ext cx="4750676" cy="923330"/>
          </a:xfrm>
          <a:prstGeom prst="rect">
            <a:avLst/>
          </a:prstGeom>
          <a:noFill/>
        </p:spPr>
        <p:txBody>
          <a:bodyPr wrap="square">
            <a:spAutoFit/>
          </a:bodyPr>
          <a:lstStyle/>
          <a:p>
            <a:pPr marL="0" indent="0">
              <a:spcBef>
                <a:spcPts val="0"/>
              </a:spcBef>
              <a:buNone/>
            </a:pPr>
            <a:r>
              <a:rPr lang="en-US" sz="1800" i="1" dirty="0">
                <a:effectLst/>
                <a:latin typeface="Calibri" panose="020F0502020204030204" pitchFamily="34" charset="0"/>
                <a:ea typeface="Times New Roman" panose="02020603050405020304" pitchFamily="18" charset="0"/>
              </a:rPr>
              <a:t>“Being willing to have </a:t>
            </a:r>
            <a:r>
              <a:rPr lang="en-US" sz="1800" b="1" i="1" dirty="0">
                <a:effectLst/>
                <a:latin typeface="Calibri" panose="020F0502020204030204" pitchFamily="34" charset="0"/>
                <a:ea typeface="Times New Roman" panose="02020603050405020304" pitchFamily="18" charset="0"/>
              </a:rPr>
              <a:t>‘truth and reconciliation’ sessions </a:t>
            </a:r>
            <a:r>
              <a:rPr lang="en-US" sz="1800" i="1" dirty="0">
                <a:effectLst/>
                <a:latin typeface="Calibri" panose="020F0502020204030204" pitchFamily="34" charset="0"/>
                <a:ea typeface="Times New Roman" panose="02020603050405020304" pitchFamily="18" charset="0"/>
              </a:rPr>
              <a:t>about systemic racism and its effects on faculty and students.”</a:t>
            </a:r>
          </a:p>
        </p:txBody>
      </p:sp>
    </p:spTree>
    <p:extLst>
      <p:ext uri="{BB962C8B-B14F-4D97-AF65-F5344CB8AC3E}">
        <p14:creationId xmlns:p14="http://schemas.microsoft.com/office/powerpoint/2010/main" val="1868146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12D23D-24A6-91D1-B4B6-C55632EE3D60}"/>
              </a:ext>
            </a:extLst>
          </p:cNvPr>
          <p:cNvSpPr>
            <a:spLocks noGrp="1"/>
          </p:cNvSpPr>
          <p:nvPr>
            <p:ph idx="1"/>
          </p:nvPr>
        </p:nvSpPr>
        <p:spPr>
          <a:xfrm>
            <a:off x="1329459" y="2053996"/>
            <a:ext cx="9533081" cy="3254604"/>
          </a:xfrm>
        </p:spPr>
        <p:txBody>
          <a:bodyPr>
            <a:noAutofit/>
          </a:bodyPr>
          <a:lstStyle/>
          <a:p>
            <a:pPr marL="0" indent="0">
              <a:spcBef>
                <a:spcPts val="3400"/>
              </a:spcBef>
              <a:buNone/>
            </a:pPr>
            <a:r>
              <a:rPr lang="en-US" sz="2400" dirty="0"/>
              <a:t>i. What strategies (e.g., policies, programs, practices, regulations, resources, organizational partnerships, and initiatives) have been </a:t>
            </a:r>
            <a:r>
              <a:rPr lang="en-US" sz="2400" i="1" dirty="0"/>
              <a:t>implemented and evaluated </a:t>
            </a:r>
            <a:r>
              <a:rPr lang="en-US" sz="2400" dirty="0"/>
              <a:t>to advance racial equity in the academic health sciences?</a:t>
            </a:r>
          </a:p>
          <a:p>
            <a:pPr marL="0" indent="0">
              <a:spcBef>
                <a:spcPts val="3400"/>
              </a:spcBef>
              <a:buNone/>
            </a:pPr>
            <a:r>
              <a:rPr lang="en-US" sz="2400" dirty="0"/>
              <a:t>ii. What strategies have </a:t>
            </a:r>
            <a:r>
              <a:rPr lang="en-US" sz="2400" i="1" dirty="0"/>
              <a:t>reduced</a:t>
            </a:r>
            <a:r>
              <a:rPr lang="en-US" sz="2400" dirty="0"/>
              <a:t> institutional racism?  </a:t>
            </a:r>
          </a:p>
          <a:p>
            <a:pPr marL="0" indent="0">
              <a:spcBef>
                <a:spcPts val="3400"/>
              </a:spcBef>
              <a:buNone/>
            </a:pPr>
            <a:r>
              <a:rPr lang="en-US" sz="2400" dirty="0"/>
              <a:t>iii. What strategies have </a:t>
            </a:r>
            <a:r>
              <a:rPr lang="en-US" sz="2400" i="1" dirty="0"/>
              <a:t>increased</a:t>
            </a:r>
            <a:r>
              <a:rPr lang="en-US" sz="2400" dirty="0"/>
              <a:t> the recruitment, retention, research productivity, and promotion of underrepresented students, faculty, and staff?</a:t>
            </a:r>
          </a:p>
          <a:p>
            <a:pPr marL="0" indent="0">
              <a:buNone/>
            </a:pPr>
            <a:endParaRPr lang="en-US" sz="2400" dirty="0"/>
          </a:p>
        </p:txBody>
      </p:sp>
      <p:sp>
        <p:nvSpPr>
          <p:cNvPr id="2" name="TextBox 1">
            <a:extLst>
              <a:ext uri="{FF2B5EF4-FFF2-40B4-BE49-F238E27FC236}">
                <a16:creationId xmlns:a16="http://schemas.microsoft.com/office/drawing/2014/main" id="{309D2EA6-4435-53F2-C9AB-AA80E31DE371}"/>
              </a:ext>
            </a:extLst>
          </p:cNvPr>
          <p:cNvSpPr txBox="1"/>
          <p:nvPr/>
        </p:nvSpPr>
        <p:spPr>
          <a:xfrm>
            <a:off x="846797" y="715818"/>
            <a:ext cx="10498406" cy="954107"/>
          </a:xfrm>
          <a:prstGeom prst="rect">
            <a:avLst/>
          </a:prstGeom>
          <a:noFill/>
        </p:spPr>
        <p:txBody>
          <a:bodyPr wrap="square" rtlCol="0">
            <a:spAutoFit/>
          </a:bodyPr>
          <a:lstStyle/>
          <a:p>
            <a:pPr algn="ctr"/>
            <a:r>
              <a:rPr lang="en-US" sz="2800" dirty="0">
                <a:solidFill>
                  <a:srgbClr val="002060"/>
                </a:solidFill>
                <a:latin typeface="+mj-lt"/>
              </a:rPr>
              <a:t>Strategies to advance racial equity in the academic health sciences:  </a:t>
            </a:r>
          </a:p>
          <a:p>
            <a:pPr algn="ctr"/>
            <a:r>
              <a:rPr lang="en-US" sz="2800" dirty="0">
                <a:solidFill>
                  <a:srgbClr val="002060"/>
                </a:solidFill>
                <a:latin typeface="+mj-lt"/>
              </a:rPr>
              <a:t>A Scoping Review Protocol</a:t>
            </a:r>
          </a:p>
        </p:txBody>
      </p:sp>
      <p:sp>
        <p:nvSpPr>
          <p:cNvPr id="7" name="TextBox 6">
            <a:extLst>
              <a:ext uri="{FF2B5EF4-FFF2-40B4-BE49-F238E27FC236}">
                <a16:creationId xmlns:a16="http://schemas.microsoft.com/office/drawing/2014/main" id="{7BD36095-289B-17B7-FC0F-B4CFA6A33F4A}"/>
              </a:ext>
            </a:extLst>
          </p:cNvPr>
          <p:cNvSpPr txBox="1"/>
          <p:nvPr/>
        </p:nvSpPr>
        <p:spPr>
          <a:xfrm>
            <a:off x="1329459" y="5588184"/>
            <a:ext cx="10723418" cy="738664"/>
          </a:xfrm>
          <a:prstGeom prst="rect">
            <a:avLst/>
          </a:prstGeom>
          <a:noFill/>
        </p:spPr>
        <p:txBody>
          <a:bodyPr wrap="square" rtlCol="0">
            <a:spAutoFit/>
          </a:bodyPr>
          <a:lstStyle/>
          <a:p>
            <a:r>
              <a:rPr lang="en-US" sz="2400" dirty="0">
                <a:solidFill>
                  <a:schemeClr val="tx1">
                    <a:lumMod val="75000"/>
                    <a:lumOff val="25000"/>
                  </a:schemeClr>
                </a:solidFill>
              </a:rPr>
              <a:t>Protocol registered 11-24-2021 and publicly available on Open Science Framework</a:t>
            </a:r>
          </a:p>
          <a:p>
            <a:r>
              <a:rPr lang="en-US" dirty="0">
                <a:solidFill>
                  <a:schemeClr val="tx1">
                    <a:lumMod val="75000"/>
                    <a:lumOff val="25000"/>
                  </a:schemeClr>
                </a:solidFill>
              </a:rPr>
              <a:t>https://doi.org/10.17605/OSF.IO/CFKTA    </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109305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4B42B-50DE-3EDE-3387-77667CD0C67C}"/>
              </a:ext>
            </a:extLst>
          </p:cNvPr>
          <p:cNvSpPr>
            <a:spLocks noGrp="1"/>
          </p:cNvSpPr>
          <p:nvPr>
            <p:ph type="title"/>
          </p:nvPr>
        </p:nvSpPr>
        <p:spPr>
          <a:xfrm>
            <a:off x="838200" y="620486"/>
            <a:ext cx="10515600" cy="552921"/>
          </a:xfrm>
        </p:spPr>
        <p:txBody>
          <a:bodyPr>
            <a:normAutofit fontScale="90000"/>
          </a:bodyPr>
          <a:lstStyle/>
          <a:p>
            <a:r>
              <a:rPr lang="en-US" b="1" dirty="0"/>
              <a:t>Inclusion criteria for scoping review</a:t>
            </a:r>
            <a:endParaRPr lang="en-US" dirty="0"/>
          </a:p>
        </p:txBody>
      </p:sp>
      <p:sp>
        <p:nvSpPr>
          <p:cNvPr id="3" name="Content Placeholder 2">
            <a:extLst>
              <a:ext uri="{FF2B5EF4-FFF2-40B4-BE49-F238E27FC236}">
                <a16:creationId xmlns:a16="http://schemas.microsoft.com/office/drawing/2014/main" id="{97F4D8E1-5218-BB3F-1AD4-6EBCD515A132}"/>
              </a:ext>
            </a:extLst>
          </p:cNvPr>
          <p:cNvSpPr>
            <a:spLocks noGrp="1"/>
          </p:cNvSpPr>
          <p:nvPr>
            <p:ph idx="1"/>
          </p:nvPr>
        </p:nvSpPr>
        <p:spPr>
          <a:xfrm>
            <a:off x="838200" y="1438427"/>
            <a:ext cx="10515600" cy="5271861"/>
          </a:xfrm>
        </p:spPr>
        <p:txBody>
          <a:bodyPr>
            <a:normAutofit/>
          </a:bodyPr>
          <a:lstStyle/>
          <a:p>
            <a:pPr>
              <a:spcBef>
                <a:spcPts val="0"/>
              </a:spcBef>
            </a:pPr>
            <a:r>
              <a:rPr lang="en-US" sz="2400" dirty="0"/>
              <a:t>Studies of higher education institutions that implemented and evaluated strategies </a:t>
            </a:r>
          </a:p>
          <a:p>
            <a:pPr marL="457200" lvl="1" indent="0">
              <a:spcBef>
                <a:spcPts val="0"/>
              </a:spcBef>
              <a:buNone/>
            </a:pPr>
            <a:r>
              <a:rPr lang="en-US" sz="2400" dirty="0"/>
              <a:t>(e.g., policies, programs, or practices) to advance racial equity (e.g., in recruitment, retention, research productivity, or promotion) among students, faculty, or staff from racial and ethnic groups that are under-represented in the academic health sciences (i.e., African American, Black, Hispanic, Latinx, American Indian, Alaska Native, Pacific Islander, Native Hawaiian, Southeast Asian, Multiracial)</a:t>
            </a:r>
          </a:p>
          <a:p>
            <a:r>
              <a:rPr lang="en-US" sz="2400" dirty="0"/>
              <a:t>Studies conducted in English, from 1960-2021, in any country, in academic health science settings </a:t>
            </a:r>
          </a:p>
        </p:txBody>
      </p:sp>
    </p:spTree>
    <p:extLst>
      <p:ext uri="{BB962C8B-B14F-4D97-AF65-F5344CB8AC3E}">
        <p14:creationId xmlns:p14="http://schemas.microsoft.com/office/powerpoint/2010/main" val="3204039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861A43F8-2BB2-4447-8B65-E7F8683D1A93}"/>
              </a:ext>
            </a:extLst>
          </p:cNvPr>
          <p:cNvSpPr/>
          <p:nvPr/>
        </p:nvSpPr>
        <p:spPr>
          <a:xfrm>
            <a:off x="0" y="302516"/>
            <a:ext cx="12192000" cy="640460"/>
          </a:xfrm>
          <a:prstGeom prst="flowChartProcess">
            <a:avLst/>
          </a:prstGeom>
          <a:solidFill>
            <a:srgbClr val="6C5336"/>
          </a:solidFill>
          <a:ln>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FF"/>
                </a:solidFill>
                <a:latin typeface="Libre Baskerville Bold" panose="02000000000000000000" pitchFamily="2" charset="0"/>
              </a:rPr>
              <a:t>Our Scoping Review Process</a:t>
            </a:r>
            <a:endParaRPr lang="en-US" sz="4000" b="1" dirty="0">
              <a:solidFill>
                <a:srgbClr val="FFFFFF"/>
              </a:solidFill>
              <a:latin typeface="Libre Baskerville Bold" panose="02000000000000000000" pitchFamily="2" charset="0"/>
            </a:endParaRPr>
          </a:p>
        </p:txBody>
      </p:sp>
      <p:grpSp>
        <p:nvGrpSpPr>
          <p:cNvPr id="18" name="Group 17">
            <a:extLst>
              <a:ext uri="{FF2B5EF4-FFF2-40B4-BE49-F238E27FC236}">
                <a16:creationId xmlns:a16="http://schemas.microsoft.com/office/drawing/2014/main" id="{7DBADFB1-45DD-4578-86AB-06EC5461A27F}"/>
              </a:ext>
            </a:extLst>
          </p:cNvPr>
          <p:cNvGrpSpPr/>
          <p:nvPr/>
        </p:nvGrpSpPr>
        <p:grpSpPr>
          <a:xfrm>
            <a:off x="-78271" y="1381126"/>
            <a:ext cx="1876426" cy="2119223"/>
            <a:chOff x="-144946" y="1971674"/>
            <a:chExt cx="1876426" cy="2119223"/>
          </a:xfrm>
        </p:grpSpPr>
        <p:sp>
          <p:nvSpPr>
            <p:cNvPr id="5" name="TextBox 4">
              <a:extLst>
                <a:ext uri="{FF2B5EF4-FFF2-40B4-BE49-F238E27FC236}">
                  <a16:creationId xmlns:a16="http://schemas.microsoft.com/office/drawing/2014/main" id="{E41F7FD1-1096-43BF-A5A7-CBF558412F12}"/>
                </a:ext>
              </a:extLst>
            </p:cNvPr>
            <p:cNvSpPr txBox="1"/>
            <p:nvPr/>
          </p:nvSpPr>
          <p:spPr>
            <a:xfrm>
              <a:off x="-144946" y="1971674"/>
              <a:ext cx="1151277" cy="1862048"/>
            </a:xfrm>
            <a:prstGeom prst="rect">
              <a:avLst/>
            </a:prstGeom>
            <a:noFill/>
          </p:spPr>
          <p:txBody>
            <a:bodyPr wrap="none" rtlCol="0">
              <a:spAutoFit/>
            </a:bodyPr>
            <a:lstStyle/>
            <a:p>
              <a:r>
                <a:rPr lang="en-US" sz="11500" b="1" dirty="0">
                  <a:solidFill>
                    <a:srgbClr val="CCCCCC"/>
                  </a:solidFill>
                  <a:latin typeface="Bodoni MT Black" panose="02070A03080606020203" pitchFamily="18" charset="0"/>
                </a:rPr>
                <a:t>1</a:t>
              </a:r>
              <a:endParaRPr lang="en-US" b="1" dirty="0">
                <a:solidFill>
                  <a:srgbClr val="CCCCCC"/>
                </a:solidFill>
                <a:latin typeface="Bodoni MT Black" panose="02070A03080606020203" pitchFamily="18" charset="0"/>
              </a:endParaRPr>
            </a:p>
          </p:txBody>
        </p:sp>
        <p:sp>
          <p:nvSpPr>
            <p:cNvPr id="7" name="Flowchart: Process 6">
              <a:extLst>
                <a:ext uri="{FF2B5EF4-FFF2-40B4-BE49-F238E27FC236}">
                  <a16:creationId xmlns:a16="http://schemas.microsoft.com/office/drawing/2014/main" id="{9BFEC8E9-37B0-4D52-B41A-55FC23849143}"/>
                </a:ext>
              </a:extLst>
            </p:cNvPr>
            <p:cNvSpPr/>
            <p:nvPr/>
          </p:nvSpPr>
          <p:spPr>
            <a:xfrm>
              <a:off x="478318" y="3159873"/>
              <a:ext cx="1253162" cy="931024"/>
            </a:xfrm>
            <a:prstGeom prst="flowChartProcess">
              <a:avLst/>
            </a:prstGeom>
            <a:noFill/>
            <a:ln w="38100">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04040"/>
                  </a:solidFill>
                  <a:latin typeface="Libre Baskerville Italics"/>
                </a:rPr>
                <a:t>Search</a:t>
              </a:r>
              <a:endParaRPr lang="en-US" sz="3600" dirty="0">
                <a:solidFill>
                  <a:srgbClr val="404040"/>
                </a:solidFill>
                <a:latin typeface="Libre Baskerville Italics"/>
              </a:endParaRPr>
            </a:p>
          </p:txBody>
        </p:sp>
      </p:grpSp>
      <p:grpSp>
        <p:nvGrpSpPr>
          <p:cNvPr id="17" name="Group 16">
            <a:extLst>
              <a:ext uri="{FF2B5EF4-FFF2-40B4-BE49-F238E27FC236}">
                <a16:creationId xmlns:a16="http://schemas.microsoft.com/office/drawing/2014/main" id="{8D75C11D-F6D3-4679-AE5C-B395D423FEAF}"/>
              </a:ext>
            </a:extLst>
          </p:cNvPr>
          <p:cNvGrpSpPr/>
          <p:nvPr/>
        </p:nvGrpSpPr>
        <p:grpSpPr>
          <a:xfrm>
            <a:off x="1861512" y="1381127"/>
            <a:ext cx="2401121" cy="2762250"/>
            <a:chOff x="1728162" y="1971675"/>
            <a:chExt cx="2401121" cy="2762250"/>
          </a:xfrm>
        </p:grpSpPr>
        <p:sp>
          <p:nvSpPr>
            <p:cNvPr id="8" name="TextBox 7">
              <a:extLst>
                <a:ext uri="{FF2B5EF4-FFF2-40B4-BE49-F238E27FC236}">
                  <a16:creationId xmlns:a16="http://schemas.microsoft.com/office/drawing/2014/main" id="{B367CE66-0238-4B39-8DDC-C5644F08F06B}"/>
                </a:ext>
              </a:extLst>
            </p:cNvPr>
            <p:cNvSpPr txBox="1"/>
            <p:nvPr/>
          </p:nvSpPr>
          <p:spPr>
            <a:xfrm>
              <a:off x="1728162" y="1971675"/>
              <a:ext cx="1151277" cy="1862048"/>
            </a:xfrm>
            <a:prstGeom prst="rect">
              <a:avLst/>
            </a:prstGeom>
            <a:noFill/>
          </p:spPr>
          <p:txBody>
            <a:bodyPr wrap="none" rtlCol="0">
              <a:spAutoFit/>
            </a:bodyPr>
            <a:lstStyle/>
            <a:p>
              <a:r>
                <a:rPr lang="en-US" sz="11500" b="1" dirty="0">
                  <a:solidFill>
                    <a:srgbClr val="CCCCCC"/>
                  </a:solidFill>
                  <a:latin typeface="Bodoni MT Black" panose="02070A03080606020203" pitchFamily="18" charset="0"/>
                </a:rPr>
                <a:t>2</a:t>
              </a:r>
              <a:endParaRPr lang="en-US" b="1" dirty="0">
                <a:solidFill>
                  <a:srgbClr val="CCCCCC"/>
                </a:solidFill>
                <a:latin typeface="Bodoni MT Black" panose="02070A03080606020203" pitchFamily="18" charset="0"/>
              </a:endParaRPr>
            </a:p>
          </p:txBody>
        </p:sp>
        <p:sp>
          <p:nvSpPr>
            <p:cNvPr id="9" name="Flowchart: Process 8">
              <a:extLst>
                <a:ext uri="{FF2B5EF4-FFF2-40B4-BE49-F238E27FC236}">
                  <a16:creationId xmlns:a16="http://schemas.microsoft.com/office/drawing/2014/main" id="{C4018B9F-7F0A-46C4-8BF9-406473213121}"/>
                </a:ext>
              </a:extLst>
            </p:cNvPr>
            <p:cNvSpPr/>
            <p:nvPr/>
          </p:nvSpPr>
          <p:spPr>
            <a:xfrm>
              <a:off x="2351425" y="3159873"/>
              <a:ext cx="1777858" cy="1574052"/>
            </a:xfrm>
            <a:prstGeom prst="flowChartProcess">
              <a:avLst/>
            </a:prstGeom>
            <a:noFill/>
            <a:ln w="38100">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04040"/>
                  </a:solidFill>
                  <a:latin typeface="Libre Baskerville Italics"/>
                </a:rPr>
                <a:t>Title, abstract screening</a:t>
              </a:r>
              <a:endParaRPr lang="en-US" sz="3200" dirty="0">
                <a:solidFill>
                  <a:srgbClr val="404040"/>
                </a:solidFill>
                <a:latin typeface="Libre Baskerville Italics"/>
              </a:endParaRPr>
            </a:p>
          </p:txBody>
        </p:sp>
      </p:grpSp>
      <p:grpSp>
        <p:nvGrpSpPr>
          <p:cNvPr id="19" name="Group 18">
            <a:extLst>
              <a:ext uri="{FF2B5EF4-FFF2-40B4-BE49-F238E27FC236}">
                <a16:creationId xmlns:a16="http://schemas.microsoft.com/office/drawing/2014/main" id="{5956AF7D-AC1F-4FCD-8A31-CEA8BD93833F}"/>
              </a:ext>
            </a:extLst>
          </p:cNvPr>
          <p:cNvGrpSpPr/>
          <p:nvPr/>
        </p:nvGrpSpPr>
        <p:grpSpPr>
          <a:xfrm>
            <a:off x="4333875" y="1382251"/>
            <a:ext cx="2305050" cy="2533649"/>
            <a:chOff x="4105275" y="1972799"/>
            <a:chExt cx="2305050" cy="2533649"/>
          </a:xfrm>
        </p:grpSpPr>
        <p:sp>
          <p:nvSpPr>
            <p:cNvPr id="10" name="TextBox 9">
              <a:extLst>
                <a:ext uri="{FF2B5EF4-FFF2-40B4-BE49-F238E27FC236}">
                  <a16:creationId xmlns:a16="http://schemas.microsoft.com/office/drawing/2014/main" id="{548F2F08-90F7-439F-8E41-C600A709E735}"/>
                </a:ext>
              </a:extLst>
            </p:cNvPr>
            <p:cNvSpPr txBox="1"/>
            <p:nvPr/>
          </p:nvSpPr>
          <p:spPr>
            <a:xfrm>
              <a:off x="4105275" y="1972799"/>
              <a:ext cx="1151277" cy="1862048"/>
            </a:xfrm>
            <a:prstGeom prst="rect">
              <a:avLst/>
            </a:prstGeom>
            <a:noFill/>
          </p:spPr>
          <p:txBody>
            <a:bodyPr wrap="none" rtlCol="0">
              <a:spAutoFit/>
            </a:bodyPr>
            <a:lstStyle/>
            <a:p>
              <a:r>
                <a:rPr lang="en-US" sz="11500" b="1" dirty="0">
                  <a:solidFill>
                    <a:srgbClr val="CCCCCC"/>
                  </a:solidFill>
                  <a:latin typeface="Bodoni MT Black" panose="02070A03080606020203" pitchFamily="18" charset="0"/>
                </a:rPr>
                <a:t>3</a:t>
              </a:r>
              <a:endParaRPr lang="en-US" b="1" dirty="0">
                <a:solidFill>
                  <a:srgbClr val="CCCCCC"/>
                </a:solidFill>
                <a:latin typeface="Bodoni MT Black" panose="02070A03080606020203" pitchFamily="18" charset="0"/>
              </a:endParaRPr>
            </a:p>
          </p:txBody>
        </p:sp>
        <p:sp>
          <p:nvSpPr>
            <p:cNvPr id="11" name="Flowchart: Process 10">
              <a:extLst>
                <a:ext uri="{FF2B5EF4-FFF2-40B4-BE49-F238E27FC236}">
                  <a16:creationId xmlns:a16="http://schemas.microsoft.com/office/drawing/2014/main" id="{5028B00E-D607-4BD9-B1D6-D32D53C2781D}"/>
                </a:ext>
              </a:extLst>
            </p:cNvPr>
            <p:cNvSpPr/>
            <p:nvPr/>
          </p:nvSpPr>
          <p:spPr>
            <a:xfrm>
              <a:off x="4728538" y="3160997"/>
              <a:ext cx="1681787" cy="1345451"/>
            </a:xfrm>
            <a:prstGeom prst="flowChartProcess">
              <a:avLst/>
            </a:prstGeom>
            <a:noFill/>
            <a:ln w="38100">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04040"/>
                  </a:solidFill>
                  <a:latin typeface="Libre Baskerville Italics"/>
                </a:rPr>
                <a:t>Full-text review</a:t>
              </a:r>
              <a:endParaRPr lang="en-US" sz="3200" dirty="0">
                <a:solidFill>
                  <a:srgbClr val="404040"/>
                </a:solidFill>
                <a:latin typeface="Libre Baskerville Italics"/>
              </a:endParaRPr>
            </a:p>
          </p:txBody>
        </p:sp>
      </p:grpSp>
      <p:grpSp>
        <p:nvGrpSpPr>
          <p:cNvPr id="20" name="Group 19">
            <a:extLst>
              <a:ext uri="{FF2B5EF4-FFF2-40B4-BE49-F238E27FC236}">
                <a16:creationId xmlns:a16="http://schemas.microsoft.com/office/drawing/2014/main" id="{D6FC1DD9-E82A-4F22-B67C-2F922060A134}"/>
              </a:ext>
            </a:extLst>
          </p:cNvPr>
          <p:cNvGrpSpPr/>
          <p:nvPr/>
        </p:nvGrpSpPr>
        <p:grpSpPr>
          <a:xfrm>
            <a:off x="6705600" y="1382251"/>
            <a:ext cx="2257426" cy="2533649"/>
            <a:chOff x="6362700" y="1972799"/>
            <a:chExt cx="2257426" cy="2533649"/>
          </a:xfrm>
        </p:grpSpPr>
        <p:sp>
          <p:nvSpPr>
            <p:cNvPr id="12" name="TextBox 11">
              <a:extLst>
                <a:ext uri="{FF2B5EF4-FFF2-40B4-BE49-F238E27FC236}">
                  <a16:creationId xmlns:a16="http://schemas.microsoft.com/office/drawing/2014/main" id="{B48E8109-335E-478C-A20D-33ADC7EA66BF}"/>
                </a:ext>
              </a:extLst>
            </p:cNvPr>
            <p:cNvSpPr txBox="1"/>
            <p:nvPr/>
          </p:nvSpPr>
          <p:spPr>
            <a:xfrm>
              <a:off x="6362700" y="1972799"/>
              <a:ext cx="1151277" cy="1862048"/>
            </a:xfrm>
            <a:prstGeom prst="rect">
              <a:avLst/>
            </a:prstGeom>
            <a:noFill/>
          </p:spPr>
          <p:txBody>
            <a:bodyPr wrap="none" rtlCol="0">
              <a:spAutoFit/>
            </a:bodyPr>
            <a:lstStyle/>
            <a:p>
              <a:r>
                <a:rPr lang="en-US" sz="11500" b="1" dirty="0">
                  <a:solidFill>
                    <a:srgbClr val="CCCCCC"/>
                  </a:solidFill>
                  <a:latin typeface="Bodoni MT Black" panose="02070A03080606020203" pitchFamily="18" charset="0"/>
                </a:rPr>
                <a:t>4</a:t>
              </a:r>
              <a:endParaRPr lang="en-US" b="1" dirty="0">
                <a:solidFill>
                  <a:srgbClr val="CCCCCC"/>
                </a:solidFill>
                <a:latin typeface="Bodoni MT Black" panose="02070A03080606020203" pitchFamily="18" charset="0"/>
              </a:endParaRPr>
            </a:p>
          </p:txBody>
        </p:sp>
        <p:sp>
          <p:nvSpPr>
            <p:cNvPr id="13" name="Flowchart: Process 12">
              <a:extLst>
                <a:ext uri="{FF2B5EF4-FFF2-40B4-BE49-F238E27FC236}">
                  <a16:creationId xmlns:a16="http://schemas.microsoft.com/office/drawing/2014/main" id="{BD3B8884-3AED-48AF-8150-5BF4A2D72EA5}"/>
                </a:ext>
              </a:extLst>
            </p:cNvPr>
            <p:cNvSpPr/>
            <p:nvPr/>
          </p:nvSpPr>
          <p:spPr>
            <a:xfrm>
              <a:off x="6985964" y="3160997"/>
              <a:ext cx="1634162" cy="1345451"/>
            </a:xfrm>
            <a:prstGeom prst="flowChartProcess">
              <a:avLst/>
            </a:prstGeom>
            <a:noFill/>
            <a:ln w="38100">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04040"/>
                  </a:solidFill>
                  <a:latin typeface="Libre Baskerville Italics"/>
                </a:rPr>
                <a:t>Data extraction</a:t>
              </a:r>
              <a:endParaRPr lang="en-US" sz="3200" dirty="0">
                <a:solidFill>
                  <a:srgbClr val="404040"/>
                </a:solidFill>
                <a:latin typeface="Libre Baskerville Italics"/>
              </a:endParaRPr>
            </a:p>
          </p:txBody>
        </p:sp>
      </p:grpSp>
      <p:grpSp>
        <p:nvGrpSpPr>
          <p:cNvPr id="21" name="Group 20">
            <a:extLst>
              <a:ext uri="{FF2B5EF4-FFF2-40B4-BE49-F238E27FC236}">
                <a16:creationId xmlns:a16="http://schemas.microsoft.com/office/drawing/2014/main" id="{400584CB-7B19-4179-9EEB-06B95AE2746A}"/>
              </a:ext>
            </a:extLst>
          </p:cNvPr>
          <p:cNvGrpSpPr/>
          <p:nvPr/>
        </p:nvGrpSpPr>
        <p:grpSpPr>
          <a:xfrm>
            <a:off x="9029701" y="1382251"/>
            <a:ext cx="2857498" cy="2533649"/>
            <a:chOff x="8572501" y="1972799"/>
            <a:chExt cx="2857498" cy="2533649"/>
          </a:xfrm>
        </p:grpSpPr>
        <p:sp>
          <p:nvSpPr>
            <p:cNvPr id="14" name="TextBox 13">
              <a:extLst>
                <a:ext uri="{FF2B5EF4-FFF2-40B4-BE49-F238E27FC236}">
                  <a16:creationId xmlns:a16="http://schemas.microsoft.com/office/drawing/2014/main" id="{C1DC9258-6323-4A89-B743-EDF8D3F195D5}"/>
                </a:ext>
              </a:extLst>
            </p:cNvPr>
            <p:cNvSpPr txBox="1"/>
            <p:nvPr/>
          </p:nvSpPr>
          <p:spPr>
            <a:xfrm>
              <a:off x="8572501" y="1972799"/>
              <a:ext cx="1151277" cy="1862048"/>
            </a:xfrm>
            <a:prstGeom prst="rect">
              <a:avLst/>
            </a:prstGeom>
            <a:noFill/>
          </p:spPr>
          <p:txBody>
            <a:bodyPr wrap="none" rtlCol="0">
              <a:spAutoFit/>
            </a:bodyPr>
            <a:lstStyle/>
            <a:p>
              <a:r>
                <a:rPr lang="en-US" sz="11500" b="1" dirty="0">
                  <a:solidFill>
                    <a:srgbClr val="CCCCCC"/>
                  </a:solidFill>
                  <a:latin typeface="Bodoni MT Black" panose="02070A03080606020203" pitchFamily="18" charset="0"/>
                </a:rPr>
                <a:t>5</a:t>
              </a:r>
              <a:endParaRPr lang="en-US" b="1" dirty="0">
                <a:solidFill>
                  <a:srgbClr val="CCCCCC"/>
                </a:solidFill>
                <a:latin typeface="Bodoni MT Black" panose="02070A03080606020203" pitchFamily="18" charset="0"/>
              </a:endParaRPr>
            </a:p>
          </p:txBody>
        </p:sp>
        <p:sp>
          <p:nvSpPr>
            <p:cNvPr id="15" name="Flowchart: Process 14">
              <a:extLst>
                <a:ext uri="{FF2B5EF4-FFF2-40B4-BE49-F238E27FC236}">
                  <a16:creationId xmlns:a16="http://schemas.microsoft.com/office/drawing/2014/main" id="{84AFB6E4-1EC1-4E9B-8326-DD65C29D1443}"/>
                </a:ext>
              </a:extLst>
            </p:cNvPr>
            <p:cNvSpPr/>
            <p:nvPr/>
          </p:nvSpPr>
          <p:spPr>
            <a:xfrm>
              <a:off x="9195764" y="3160997"/>
              <a:ext cx="2234235" cy="1345451"/>
            </a:xfrm>
            <a:prstGeom prst="flowChartProcess">
              <a:avLst/>
            </a:prstGeom>
            <a:noFill/>
            <a:ln w="38100">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04040"/>
                  </a:solidFill>
                  <a:latin typeface="Libre Baskerville Italics"/>
                </a:rPr>
                <a:t>Charting data, writing report</a:t>
              </a:r>
              <a:endParaRPr lang="en-US" sz="3200" dirty="0">
                <a:solidFill>
                  <a:srgbClr val="404040"/>
                </a:solidFill>
                <a:latin typeface="Libre Baskerville Italics"/>
              </a:endParaRPr>
            </a:p>
          </p:txBody>
        </p:sp>
      </p:grpSp>
      <p:sp>
        <p:nvSpPr>
          <p:cNvPr id="16" name="Arrow: Right 15">
            <a:extLst>
              <a:ext uri="{FF2B5EF4-FFF2-40B4-BE49-F238E27FC236}">
                <a16:creationId xmlns:a16="http://schemas.microsoft.com/office/drawing/2014/main" id="{ABAE31EF-C963-4918-B205-632FC104276E}"/>
              </a:ext>
            </a:extLst>
          </p:cNvPr>
          <p:cNvSpPr/>
          <p:nvPr/>
        </p:nvSpPr>
        <p:spPr>
          <a:xfrm>
            <a:off x="1820522" y="3030637"/>
            <a:ext cx="638175" cy="212537"/>
          </a:xfrm>
          <a:prstGeom prst="rightArrow">
            <a:avLst/>
          </a:prstGeom>
          <a:solidFill>
            <a:srgbClr val="CCCCCC"/>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94922CEA-257E-4856-BABD-874D9A191EC8}"/>
              </a:ext>
            </a:extLst>
          </p:cNvPr>
          <p:cNvSpPr/>
          <p:nvPr/>
        </p:nvSpPr>
        <p:spPr>
          <a:xfrm>
            <a:off x="4288711" y="3030636"/>
            <a:ext cx="638175" cy="212537"/>
          </a:xfrm>
          <a:prstGeom prst="rightArrow">
            <a:avLst/>
          </a:prstGeom>
          <a:solidFill>
            <a:srgbClr val="CCCCCC"/>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Right 22">
            <a:extLst>
              <a:ext uri="{FF2B5EF4-FFF2-40B4-BE49-F238E27FC236}">
                <a16:creationId xmlns:a16="http://schemas.microsoft.com/office/drawing/2014/main" id="{9DAB3617-5F90-4C46-AB34-356630F87BF9}"/>
              </a:ext>
            </a:extLst>
          </p:cNvPr>
          <p:cNvSpPr/>
          <p:nvPr/>
        </p:nvSpPr>
        <p:spPr>
          <a:xfrm>
            <a:off x="6662113" y="3030636"/>
            <a:ext cx="638175" cy="212537"/>
          </a:xfrm>
          <a:prstGeom prst="rightArrow">
            <a:avLst/>
          </a:prstGeom>
          <a:solidFill>
            <a:srgbClr val="CCCCCC"/>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23">
            <a:extLst>
              <a:ext uri="{FF2B5EF4-FFF2-40B4-BE49-F238E27FC236}">
                <a16:creationId xmlns:a16="http://schemas.microsoft.com/office/drawing/2014/main" id="{F239261D-F343-4C58-BEF1-C55C19FD37DC}"/>
              </a:ext>
            </a:extLst>
          </p:cNvPr>
          <p:cNvSpPr/>
          <p:nvPr/>
        </p:nvSpPr>
        <p:spPr>
          <a:xfrm>
            <a:off x="8986214" y="3030635"/>
            <a:ext cx="638175" cy="212537"/>
          </a:xfrm>
          <a:prstGeom prst="rightArrow">
            <a:avLst/>
          </a:prstGeom>
          <a:solidFill>
            <a:srgbClr val="CCCCCC"/>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Process 25">
            <a:extLst>
              <a:ext uri="{FF2B5EF4-FFF2-40B4-BE49-F238E27FC236}">
                <a16:creationId xmlns:a16="http://schemas.microsoft.com/office/drawing/2014/main" id="{FBAFC28D-1A35-490A-AF11-02828596D2D6}"/>
              </a:ext>
            </a:extLst>
          </p:cNvPr>
          <p:cNvSpPr/>
          <p:nvPr/>
        </p:nvSpPr>
        <p:spPr>
          <a:xfrm>
            <a:off x="2484774" y="5199524"/>
            <a:ext cx="6621125" cy="860060"/>
          </a:xfrm>
          <a:prstGeom prst="flowChartProcess">
            <a:avLst/>
          </a:prstGeom>
          <a:solidFill>
            <a:srgbClr val="CCCCCC"/>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404040"/>
                </a:solidFill>
                <a:latin typeface="Libre Baskerville Italics"/>
              </a:rPr>
              <a:t>Conducted by two independent reviewers; conflict resolved through discussion or third reviewer</a:t>
            </a:r>
            <a:endParaRPr lang="en-US" sz="2800" dirty="0">
              <a:solidFill>
                <a:srgbClr val="404040"/>
              </a:solidFill>
              <a:latin typeface="Libre Baskerville Italics"/>
            </a:endParaRPr>
          </a:p>
        </p:txBody>
      </p:sp>
      <p:cxnSp>
        <p:nvCxnSpPr>
          <p:cNvPr id="28" name="Straight Connector 27">
            <a:extLst>
              <a:ext uri="{FF2B5EF4-FFF2-40B4-BE49-F238E27FC236}">
                <a16:creationId xmlns:a16="http://schemas.microsoft.com/office/drawing/2014/main" id="{1C89945E-8680-4E5C-A9A6-841412845617}"/>
              </a:ext>
            </a:extLst>
          </p:cNvPr>
          <p:cNvCxnSpPr>
            <a:cxnSpLocks/>
            <a:stCxn id="26" idx="0"/>
            <a:endCxn id="9" idx="2"/>
          </p:cNvCxnSpPr>
          <p:nvPr/>
        </p:nvCxnSpPr>
        <p:spPr>
          <a:xfrm flipH="1" flipV="1">
            <a:off x="3373704" y="4143377"/>
            <a:ext cx="2421633" cy="1056147"/>
          </a:xfrm>
          <a:prstGeom prst="line">
            <a:avLst/>
          </a:prstGeom>
          <a:ln w="3810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958A492-3DC3-4E4E-A615-B246B73694D7}"/>
              </a:ext>
            </a:extLst>
          </p:cNvPr>
          <p:cNvCxnSpPr>
            <a:cxnSpLocks/>
            <a:stCxn id="26" idx="0"/>
            <a:endCxn id="11" idx="2"/>
          </p:cNvCxnSpPr>
          <p:nvPr/>
        </p:nvCxnSpPr>
        <p:spPr>
          <a:xfrm flipV="1">
            <a:off x="5795337" y="3915900"/>
            <a:ext cx="2695" cy="1283624"/>
          </a:xfrm>
          <a:prstGeom prst="line">
            <a:avLst/>
          </a:prstGeom>
          <a:ln w="3810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81DFC79-225A-41D6-9CA9-DCF58C08FAAC}"/>
              </a:ext>
            </a:extLst>
          </p:cNvPr>
          <p:cNvCxnSpPr>
            <a:cxnSpLocks/>
            <a:stCxn id="26" idx="0"/>
            <a:endCxn id="13" idx="2"/>
          </p:cNvCxnSpPr>
          <p:nvPr/>
        </p:nvCxnSpPr>
        <p:spPr>
          <a:xfrm flipV="1">
            <a:off x="5795337" y="3915900"/>
            <a:ext cx="2350608" cy="1283624"/>
          </a:xfrm>
          <a:prstGeom prst="line">
            <a:avLst/>
          </a:prstGeom>
          <a:ln w="38100">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336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7000" y="-120650"/>
            <a:ext cx="12446000" cy="4279900"/>
          </a:xfrm>
          <a:prstGeom prst="rect">
            <a:avLst/>
          </a:prstGeom>
          <a:solidFill>
            <a:srgbClr val="6C5336"/>
          </a:solidFill>
        </p:spPr>
      </p:sp>
      <p:grpSp>
        <p:nvGrpSpPr>
          <p:cNvPr id="3" name="Group 3"/>
          <p:cNvGrpSpPr/>
          <p:nvPr/>
        </p:nvGrpSpPr>
        <p:grpSpPr>
          <a:xfrm>
            <a:off x="-504406" y="793453"/>
            <a:ext cx="12015599" cy="1053505"/>
            <a:chOff x="0" y="0"/>
            <a:chExt cx="24031198" cy="2107009"/>
          </a:xfrm>
        </p:grpSpPr>
        <p:sp>
          <p:nvSpPr>
            <p:cNvPr id="4" name="TextBox 4"/>
            <p:cNvSpPr txBox="1"/>
            <p:nvPr/>
          </p:nvSpPr>
          <p:spPr>
            <a:xfrm>
              <a:off x="2420188" y="0"/>
              <a:ext cx="21611010" cy="1396023"/>
            </a:xfrm>
            <a:prstGeom prst="rect">
              <a:avLst/>
            </a:prstGeom>
          </p:spPr>
          <p:txBody>
            <a:bodyPr lIns="0" tIns="0" rIns="0" bIns="0" rtlCol="0" anchor="t">
              <a:spAutoFit/>
            </a:bodyPr>
            <a:lstStyle/>
            <a:p>
              <a:pPr defTabSz="609630">
                <a:lnSpc>
                  <a:spcPts val="5760"/>
                </a:lnSpc>
                <a:defRPr/>
              </a:pPr>
              <a:r>
                <a:rPr lang="en-US" sz="4800" spc="96" dirty="0">
                  <a:solidFill>
                    <a:srgbClr val="EFEBE0"/>
                  </a:solidFill>
                  <a:latin typeface="Libre Baskerville Italics"/>
                </a:rPr>
                <a:t>RESEARCH TEAM</a:t>
              </a:r>
            </a:p>
          </p:txBody>
        </p:sp>
        <p:sp>
          <p:nvSpPr>
            <p:cNvPr id="5" name="AutoShape 5"/>
            <p:cNvSpPr/>
            <p:nvPr/>
          </p:nvSpPr>
          <p:spPr>
            <a:xfrm>
              <a:off x="0" y="2005409"/>
              <a:ext cx="4826000" cy="101600"/>
            </a:xfrm>
            <a:prstGeom prst="rect">
              <a:avLst/>
            </a:prstGeom>
            <a:solidFill>
              <a:srgbClr val="EFEBE0"/>
            </a:solidFill>
          </p:spPr>
        </p:sp>
      </p:grpSp>
      <p:sp>
        <p:nvSpPr>
          <p:cNvPr id="6" name="AutoShape 6"/>
          <p:cNvSpPr/>
          <p:nvPr/>
        </p:nvSpPr>
        <p:spPr>
          <a:xfrm>
            <a:off x="10712450" y="6426200"/>
            <a:ext cx="1587500" cy="50800"/>
          </a:xfrm>
          <a:prstGeom prst="rect">
            <a:avLst/>
          </a:prstGeom>
          <a:solidFill>
            <a:srgbClr val="1D1B1E"/>
          </a:solidFill>
        </p:spPr>
      </p:sp>
      <p:pic>
        <p:nvPicPr>
          <p:cNvPr id="7" name="Picture 7"/>
          <p:cNvPicPr>
            <a:picLocks noChangeAspect="1"/>
          </p:cNvPicPr>
          <p:nvPr/>
        </p:nvPicPr>
        <p:blipFill>
          <a:blip r:embed="rId3"/>
          <a:srcRect r="419" b="17821"/>
          <a:stretch>
            <a:fillRect/>
          </a:stretch>
        </p:blipFill>
        <p:spPr>
          <a:xfrm>
            <a:off x="685800" y="2100336"/>
            <a:ext cx="2116595" cy="1813199"/>
          </a:xfrm>
          <a:prstGeom prst="rect">
            <a:avLst/>
          </a:prstGeom>
        </p:spPr>
      </p:pic>
      <p:pic>
        <p:nvPicPr>
          <p:cNvPr id="8" name="Picture 8"/>
          <p:cNvPicPr>
            <a:picLocks noChangeAspect="1"/>
          </p:cNvPicPr>
          <p:nvPr/>
        </p:nvPicPr>
        <p:blipFill>
          <a:blip r:embed="rId4"/>
          <a:srcRect t="4581" b="4581"/>
          <a:stretch>
            <a:fillRect/>
          </a:stretch>
        </p:blipFill>
        <p:spPr>
          <a:xfrm>
            <a:off x="6525205" y="2100336"/>
            <a:ext cx="2116595" cy="1813199"/>
          </a:xfrm>
          <a:prstGeom prst="rect">
            <a:avLst/>
          </a:prstGeom>
        </p:spPr>
      </p:pic>
      <p:pic>
        <p:nvPicPr>
          <p:cNvPr id="9" name="Picture 9"/>
          <p:cNvPicPr>
            <a:picLocks noChangeAspect="1"/>
          </p:cNvPicPr>
          <p:nvPr/>
        </p:nvPicPr>
        <p:blipFill>
          <a:blip r:embed="rId5"/>
          <a:srcRect/>
          <a:stretch>
            <a:fillRect/>
          </a:stretch>
        </p:blipFill>
        <p:spPr>
          <a:xfrm>
            <a:off x="1711491" y="4413250"/>
            <a:ext cx="1348915" cy="1347861"/>
          </a:xfrm>
          <a:prstGeom prst="rect">
            <a:avLst/>
          </a:prstGeom>
        </p:spPr>
      </p:pic>
      <p:pic>
        <p:nvPicPr>
          <p:cNvPr id="10" name="Picture 10"/>
          <p:cNvPicPr>
            <a:picLocks noChangeAspect="1"/>
          </p:cNvPicPr>
          <p:nvPr/>
        </p:nvPicPr>
        <p:blipFill>
          <a:blip r:embed="rId6"/>
          <a:srcRect t="3597" b="24627"/>
          <a:stretch>
            <a:fillRect/>
          </a:stretch>
        </p:blipFill>
        <p:spPr>
          <a:xfrm>
            <a:off x="218675" y="4416563"/>
            <a:ext cx="1348915" cy="1341235"/>
          </a:xfrm>
          <a:prstGeom prst="rect">
            <a:avLst/>
          </a:prstGeom>
        </p:spPr>
      </p:pic>
      <p:pic>
        <p:nvPicPr>
          <p:cNvPr id="11" name="Picture 11"/>
          <p:cNvPicPr>
            <a:picLocks noChangeAspect="1"/>
          </p:cNvPicPr>
          <p:nvPr/>
        </p:nvPicPr>
        <p:blipFill>
          <a:blip r:embed="rId7"/>
          <a:srcRect l="29577" r="11556" b="12043"/>
          <a:stretch>
            <a:fillRect/>
          </a:stretch>
        </p:blipFill>
        <p:spPr>
          <a:xfrm>
            <a:off x="4715591" y="4413251"/>
            <a:ext cx="1348915" cy="1341235"/>
          </a:xfrm>
          <a:prstGeom prst="rect">
            <a:avLst/>
          </a:prstGeom>
        </p:spPr>
      </p:pic>
      <p:pic>
        <p:nvPicPr>
          <p:cNvPr id="12" name="Picture 12"/>
          <p:cNvPicPr>
            <a:picLocks noChangeAspect="1"/>
          </p:cNvPicPr>
          <p:nvPr/>
        </p:nvPicPr>
        <p:blipFill>
          <a:blip r:embed="rId8"/>
          <a:srcRect/>
          <a:stretch>
            <a:fillRect/>
          </a:stretch>
        </p:blipFill>
        <p:spPr>
          <a:xfrm>
            <a:off x="9151661" y="4416563"/>
            <a:ext cx="1341235" cy="1341235"/>
          </a:xfrm>
          <a:prstGeom prst="rect">
            <a:avLst/>
          </a:prstGeom>
        </p:spPr>
      </p:pic>
      <p:pic>
        <p:nvPicPr>
          <p:cNvPr id="13" name="Picture 13"/>
          <p:cNvPicPr>
            <a:picLocks noChangeAspect="1"/>
          </p:cNvPicPr>
          <p:nvPr/>
        </p:nvPicPr>
        <p:blipFill>
          <a:blip r:embed="rId9"/>
          <a:srcRect/>
          <a:stretch>
            <a:fillRect/>
          </a:stretch>
        </p:blipFill>
        <p:spPr>
          <a:xfrm>
            <a:off x="6127495" y="4416563"/>
            <a:ext cx="1341235" cy="1341235"/>
          </a:xfrm>
          <a:prstGeom prst="rect">
            <a:avLst/>
          </a:prstGeom>
        </p:spPr>
      </p:pic>
      <p:pic>
        <p:nvPicPr>
          <p:cNvPr id="14" name="Picture 14"/>
          <p:cNvPicPr>
            <a:picLocks noChangeAspect="1"/>
          </p:cNvPicPr>
          <p:nvPr/>
        </p:nvPicPr>
        <p:blipFill>
          <a:blip r:embed="rId10"/>
          <a:srcRect/>
          <a:stretch>
            <a:fillRect/>
          </a:stretch>
        </p:blipFill>
        <p:spPr>
          <a:xfrm>
            <a:off x="7671494" y="4419876"/>
            <a:ext cx="1334610" cy="1334610"/>
          </a:xfrm>
          <a:prstGeom prst="rect">
            <a:avLst/>
          </a:prstGeom>
        </p:spPr>
      </p:pic>
      <p:pic>
        <p:nvPicPr>
          <p:cNvPr id="15" name="Picture 15"/>
          <p:cNvPicPr>
            <a:picLocks noChangeAspect="1"/>
          </p:cNvPicPr>
          <p:nvPr/>
        </p:nvPicPr>
        <p:blipFill>
          <a:blip r:embed="rId11"/>
          <a:srcRect/>
          <a:stretch>
            <a:fillRect/>
          </a:stretch>
        </p:blipFill>
        <p:spPr>
          <a:xfrm>
            <a:off x="10638716" y="4419876"/>
            <a:ext cx="1334610" cy="1334610"/>
          </a:xfrm>
          <a:prstGeom prst="rect">
            <a:avLst/>
          </a:prstGeom>
        </p:spPr>
      </p:pic>
      <p:pic>
        <p:nvPicPr>
          <p:cNvPr id="16" name="Picture 16"/>
          <p:cNvPicPr>
            <a:picLocks noChangeAspect="1"/>
          </p:cNvPicPr>
          <p:nvPr/>
        </p:nvPicPr>
        <p:blipFill>
          <a:blip r:embed="rId12"/>
          <a:srcRect t="5360" b="16024"/>
          <a:stretch>
            <a:fillRect/>
          </a:stretch>
        </p:blipFill>
        <p:spPr>
          <a:xfrm>
            <a:off x="3204305" y="4413250"/>
            <a:ext cx="1348915" cy="1347861"/>
          </a:xfrm>
          <a:prstGeom prst="rect">
            <a:avLst/>
          </a:prstGeom>
        </p:spPr>
      </p:pic>
      <p:grpSp>
        <p:nvGrpSpPr>
          <p:cNvPr id="17" name="Group 17"/>
          <p:cNvGrpSpPr/>
          <p:nvPr/>
        </p:nvGrpSpPr>
        <p:grpSpPr>
          <a:xfrm>
            <a:off x="3010023" y="2715500"/>
            <a:ext cx="2742923" cy="635102"/>
            <a:chOff x="0" y="0"/>
            <a:chExt cx="5485846" cy="1270204"/>
          </a:xfrm>
        </p:grpSpPr>
        <p:sp>
          <p:nvSpPr>
            <p:cNvPr id="18" name="TextBox 18"/>
            <p:cNvSpPr txBox="1"/>
            <p:nvPr/>
          </p:nvSpPr>
          <p:spPr>
            <a:xfrm>
              <a:off x="0" y="652600"/>
              <a:ext cx="5485846" cy="617604"/>
            </a:xfrm>
            <a:prstGeom prst="rect">
              <a:avLst/>
            </a:prstGeom>
          </p:spPr>
          <p:txBody>
            <a:bodyPr lIns="0" tIns="0" rIns="0" bIns="0" rtlCol="0" anchor="t">
              <a:spAutoFit/>
            </a:bodyPr>
            <a:lstStyle/>
            <a:p>
              <a:pPr defTabSz="609630">
                <a:lnSpc>
                  <a:spcPts val="2628"/>
                </a:lnSpc>
                <a:defRPr/>
              </a:pPr>
              <a:r>
                <a:rPr lang="en-US" sz="1752" dirty="0">
                  <a:solidFill>
                    <a:srgbClr val="EFEBE0"/>
                  </a:solidFill>
                  <a:latin typeface="Libre Baskerville"/>
                </a:rPr>
                <a:t>Principal Investigator</a:t>
              </a:r>
            </a:p>
          </p:txBody>
        </p:sp>
        <p:sp>
          <p:nvSpPr>
            <p:cNvPr id="19" name="TextBox 19"/>
            <p:cNvSpPr txBox="1"/>
            <p:nvPr/>
          </p:nvSpPr>
          <p:spPr>
            <a:xfrm>
              <a:off x="1062" y="0"/>
              <a:ext cx="5483722" cy="615554"/>
            </a:xfrm>
            <a:prstGeom prst="rect">
              <a:avLst/>
            </a:prstGeom>
          </p:spPr>
          <p:txBody>
            <a:bodyPr lIns="0" tIns="0" rIns="0" bIns="0" rtlCol="0" anchor="t">
              <a:spAutoFit/>
            </a:bodyPr>
            <a:lstStyle/>
            <a:p>
              <a:pPr defTabSz="609630">
                <a:lnSpc>
                  <a:spcPts val="2403"/>
                </a:lnSpc>
                <a:defRPr/>
              </a:pPr>
              <a:r>
                <a:rPr lang="en-US" sz="2002" spc="-20" dirty="0">
                  <a:solidFill>
                    <a:srgbClr val="FFFFFF"/>
                  </a:solidFill>
                  <a:latin typeface="Libre Baskerville Bold"/>
                </a:rPr>
                <a:t>Dr. Idia Thurston</a:t>
              </a:r>
            </a:p>
          </p:txBody>
        </p:sp>
      </p:grpSp>
      <p:grpSp>
        <p:nvGrpSpPr>
          <p:cNvPr id="20" name="Group 20"/>
          <p:cNvGrpSpPr/>
          <p:nvPr/>
        </p:nvGrpSpPr>
        <p:grpSpPr>
          <a:xfrm>
            <a:off x="8851350" y="2684216"/>
            <a:ext cx="2922398" cy="662022"/>
            <a:chOff x="0" y="0"/>
            <a:chExt cx="5844796" cy="1324042"/>
          </a:xfrm>
        </p:grpSpPr>
        <p:sp>
          <p:nvSpPr>
            <p:cNvPr id="21" name="TextBox 21"/>
            <p:cNvSpPr txBox="1"/>
            <p:nvPr/>
          </p:nvSpPr>
          <p:spPr>
            <a:xfrm>
              <a:off x="0" y="660399"/>
              <a:ext cx="5844796" cy="663643"/>
            </a:xfrm>
            <a:prstGeom prst="rect">
              <a:avLst/>
            </a:prstGeom>
          </p:spPr>
          <p:txBody>
            <a:bodyPr lIns="0" tIns="0" rIns="0" bIns="0" rtlCol="0" anchor="t">
              <a:spAutoFit/>
            </a:bodyPr>
            <a:lstStyle/>
            <a:p>
              <a:pPr defTabSz="609630">
                <a:lnSpc>
                  <a:spcPts val="2799"/>
                </a:lnSpc>
                <a:defRPr/>
              </a:pPr>
              <a:r>
                <a:rPr lang="en-US" sz="1866" dirty="0">
                  <a:solidFill>
                    <a:srgbClr val="EFEBE0"/>
                  </a:solidFill>
                  <a:latin typeface="Libre Baskerville"/>
                </a:rPr>
                <a:t>Principal Investigator</a:t>
              </a:r>
            </a:p>
          </p:txBody>
        </p:sp>
        <p:sp>
          <p:nvSpPr>
            <p:cNvPr id="22" name="TextBox 22"/>
            <p:cNvSpPr txBox="1"/>
            <p:nvPr/>
          </p:nvSpPr>
          <p:spPr>
            <a:xfrm>
              <a:off x="1132" y="0"/>
              <a:ext cx="5842534" cy="615553"/>
            </a:xfrm>
            <a:prstGeom prst="rect">
              <a:avLst/>
            </a:prstGeom>
          </p:spPr>
          <p:txBody>
            <a:bodyPr lIns="0" tIns="0" rIns="0" bIns="0" rtlCol="0" anchor="t">
              <a:spAutoFit/>
            </a:bodyPr>
            <a:lstStyle/>
            <a:p>
              <a:pPr defTabSz="609630">
                <a:lnSpc>
                  <a:spcPts val="2400"/>
                </a:lnSpc>
                <a:defRPr/>
              </a:pPr>
              <a:r>
                <a:rPr lang="en-US" sz="2000" spc="-20" dirty="0">
                  <a:solidFill>
                    <a:srgbClr val="FFFFFF"/>
                  </a:solidFill>
                  <a:latin typeface="Libre Baskerville Bold"/>
                </a:rPr>
                <a:t>Dr. Margarita Alegria</a:t>
              </a:r>
            </a:p>
          </p:txBody>
        </p:sp>
      </p:grpSp>
      <p:sp>
        <p:nvSpPr>
          <p:cNvPr id="23" name="TextBox 23"/>
          <p:cNvSpPr txBox="1"/>
          <p:nvPr/>
        </p:nvSpPr>
        <p:spPr>
          <a:xfrm>
            <a:off x="343558" y="5949950"/>
            <a:ext cx="1099149" cy="453201"/>
          </a:xfrm>
          <a:prstGeom prst="rect">
            <a:avLst/>
          </a:prstGeom>
        </p:spPr>
        <p:txBody>
          <a:bodyPr lIns="0" tIns="0" rIns="0" bIns="0" rtlCol="0" anchor="t">
            <a:spAutoFit/>
          </a:bodyPr>
          <a:lstStyle/>
          <a:p>
            <a:pPr algn="ctr" defTabSz="609630">
              <a:lnSpc>
                <a:spcPts val="1763"/>
              </a:lnSpc>
              <a:defRPr/>
            </a:pPr>
            <a:r>
              <a:rPr lang="en-US" sz="1469" spc="-15" dirty="0">
                <a:solidFill>
                  <a:srgbClr val="6C5336"/>
                </a:solidFill>
                <a:latin typeface="Libre Baskerville"/>
              </a:rPr>
              <a:t>Christian </a:t>
            </a:r>
          </a:p>
          <a:p>
            <a:pPr algn="ctr" defTabSz="609630">
              <a:lnSpc>
                <a:spcPts val="1763"/>
              </a:lnSpc>
              <a:defRPr/>
            </a:pPr>
            <a:r>
              <a:rPr lang="en-US" sz="1469" spc="-15" dirty="0">
                <a:solidFill>
                  <a:srgbClr val="6C5336"/>
                </a:solidFill>
                <a:latin typeface="Libre Baskerville"/>
              </a:rPr>
              <a:t>Herrera</a:t>
            </a:r>
          </a:p>
        </p:txBody>
      </p:sp>
      <p:sp>
        <p:nvSpPr>
          <p:cNvPr id="24" name="TextBox 24"/>
          <p:cNvSpPr txBox="1"/>
          <p:nvPr/>
        </p:nvSpPr>
        <p:spPr>
          <a:xfrm>
            <a:off x="1836373" y="5949950"/>
            <a:ext cx="1099149" cy="453201"/>
          </a:xfrm>
          <a:prstGeom prst="rect">
            <a:avLst/>
          </a:prstGeom>
        </p:spPr>
        <p:txBody>
          <a:bodyPr lIns="0" tIns="0" rIns="0" bIns="0" rtlCol="0" anchor="t">
            <a:spAutoFit/>
          </a:bodyPr>
          <a:lstStyle/>
          <a:p>
            <a:pPr algn="ctr" defTabSz="609630">
              <a:lnSpc>
                <a:spcPts val="1763"/>
              </a:lnSpc>
              <a:defRPr/>
            </a:pPr>
            <a:r>
              <a:rPr lang="en-US" sz="1469" spc="-15" dirty="0">
                <a:solidFill>
                  <a:srgbClr val="6C5336"/>
                </a:solidFill>
                <a:latin typeface="Libre Baskerville"/>
              </a:rPr>
              <a:t>Danielle Porter</a:t>
            </a:r>
          </a:p>
        </p:txBody>
      </p:sp>
      <p:sp>
        <p:nvSpPr>
          <p:cNvPr id="25" name="TextBox 25"/>
          <p:cNvSpPr txBox="1"/>
          <p:nvPr/>
        </p:nvSpPr>
        <p:spPr>
          <a:xfrm>
            <a:off x="3329188" y="5949950"/>
            <a:ext cx="1099149" cy="453201"/>
          </a:xfrm>
          <a:prstGeom prst="rect">
            <a:avLst/>
          </a:prstGeom>
        </p:spPr>
        <p:txBody>
          <a:bodyPr lIns="0" tIns="0" rIns="0" bIns="0" rtlCol="0" anchor="t">
            <a:spAutoFit/>
          </a:bodyPr>
          <a:lstStyle/>
          <a:p>
            <a:pPr algn="ctr" defTabSz="609630">
              <a:lnSpc>
                <a:spcPts val="1763"/>
              </a:lnSpc>
              <a:defRPr/>
            </a:pPr>
            <a:r>
              <a:rPr lang="en-US" sz="1469" spc="-15" dirty="0">
                <a:solidFill>
                  <a:srgbClr val="6C5336"/>
                </a:solidFill>
                <a:latin typeface="Libre Baskerville"/>
              </a:rPr>
              <a:t>Audrey Saculla</a:t>
            </a:r>
          </a:p>
        </p:txBody>
      </p:sp>
      <p:sp>
        <p:nvSpPr>
          <p:cNvPr id="26" name="TextBox 26"/>
          <p:cNvSpPr txBox="1"/>
          <p:nvPr/>
        </p:nvSpPr>
        <p:spPr>
          <a:xfrm>
            <a:off x="4822003" y="5949950"/>
            <a:ext cx="1099149" cy="453201"/>
          </a:xfrm>
          <a:prstGeom prst="rect">
            <a:avLst/>
          </a:prstGeom>
        </p:spPr>
        <p:txBody>
          <a:bodyPr lIns="0" tIns="0" rIns="0" bIns="0" rtlCol="0" anchor="t">
            <a:spAutoFit/>
          </a:bodyPr>
          <a:lstStyle/>
          <a:p>
            <a:pPr algn="ctr" defTabSz="609630">
              <a:lnSpc>
                <a:spcPts val="1763"/>
              </a:lnSpc>
              <a:defRPr/>
            </a:pPr>
            <a:r>
              <a:rPr lang="en-US" sz="1469" spc="-15" dirty="0">
                <a:solidFill>
                  <a:srgbClr val="6C5336"/>
                </a:solidFill>
                <a:latin typeface="Libre Baskerville"/>
              </a:rPr>
              <a:t>Dr. Debra Pérez</a:t>
            </a:r>
          </a:p>
        </p:txBody>
      </p:sp>
      <p:sp>
        <p:nvSpPr>
          <p:cNvPr id="27" name="TextBox 27"/>
          <p:cNvSpPr txBox="1"/>
          <p:nvPr/>
        </p:nvSpPr>
        <p:spPr>
          <a:xfrm>
            <a:off x="6248537" y="5949950"/>
            <a:ext cx="1099149" cy="453201"/>
          </a:xfrm>
          <a:prstGeom prst="rect">
            <a:avLst/>
          </a:prstGeom>
        </p:spPr>
        <p:txBody>
          <a:bodyPr lIns="0" tIns="0" rIns="0" bIns="0" rtlCol="0" anchor="t">
            <a:spAutoFit/>
          </a:bodyPr>
          <a:lstStyle/>
          <a:p>
            <a:pPr algn="ctr" defTabSz="609630">
              <a:lnSpc>
                <a:spcPts val="1763"/>
              </a:lnSpc>
              <a:defRPr/>
            </a:pPr>
            <a:r>
              <a:rPr lang="en-US" sz="1469" spc="-15" dirty="0">
                <a:solidFill>
                  <a:srgbClr val="6C5336"/>
                </a:solidFill>
                <a:latin typeface="Libre Baskerville"/>
              </a:rPr>
              <a:t>Sheri Markle</a:t>
            </a:r>
          </a:p>
        </p:txBody>
      </p:sp>
      <p:sp>
        <p:nvSpPr>
          <p:cNvPr id="28" name="TextBox 28"/>
          <p:cNvSpPr txBox="1"/>
          <p:nvPr/>
        </p:nvSpPr>
        <p:spPr>
          <a:xfrm>
            <a:off x="7789225" y="5949950"/>
            <a:ext cx="1099149" cy="453201"/>
          </a:xfrm>
          <a:prstGeom prst="rect">
            <a:avLst/>
          </a:prstGeom>
        </p:spPr>
        <p:txBody>
          <a:bodyPr lIns="0" tIns="0" rIns="0" bIns="0" rtlCol="0" anchor="t">
            <a:spAutoFit/>
          </a:bodyPr>
          <a:lstStyle/>
          <a:p>
            <a:pPr algn="ctr" defTabSz="609630">
              <a:lnSpc>
                <a:spcPts val="1763"/>
              </a:lnSpc>
              <a:defRPr/>
            </a:pPr>
            <a:r>
              <a:rPr lang="en-US" sz="1469" spc="-15" dirty="0">
                <a:solidFill>
                  <a:srgbClr val="6C5336"/>
                </a:solidFill>
                <a:latin typeface="Libre Baskerville"/>
              </a:rPr>
              <a:t>Rodolfo Estrada</a:t>
            </a:r>
          </a:p>
        </p:txBody>
      </p:sp>
      <p:sp>
        <p:nvSpPr>
          <p:cNvPr id="29" name="TextBox 29"/>
          <p:cNvSpPr txBox="1"/>
          <p:nvPr/>
        </p:nvSpPr>
        <p:spPr>
          <a:xfrm>
            <a:off x="9272704" y="5949950"/>
            <a:ext cx="1099149" cy="453201"/>
          </a:xfrm>
          <a:prstGeom prst="rect">
            <a:avLst/>
          </a:prstGeom>
        </p:spPr>
        <p:txBody>
          <a:bodyPr lIns="0" tIns="0" rIns="0" bIns="0" rtlCol="0" anchor="t">
            <a:spAutoFit/>
          </a:bodyPr>
          <a:lstStyle/>
          <a:p>
            <a:pPr algn="ctr" defTabSz="609630">
              <a:lnSpc>
                <a:spcPts val="1763"/>
              </a:lnSpc>
              <a:defRPr/>
            </a:pPr>
            <a:r>
              <a:rPr lang="en-US" sz="1469" spc="-15" dirty="0">
                <a:solidFill>
                  <a:srgbClr val="6C5336"/>
                </a:solidFill>
                <a:latin typeface="Libre Baskerville"/>
              </a:rPr>
              <a:t>Isabel O'Malley</a:t>
            </a:r>
          </a:p>
        </p:txBody>
      </p:sp>
      <p:sp>
        <p:nvSpPr>
          <p:cNvPr id="30" name="TextBox 30"/>
          <p:cNvSpPr txBox="1"/>
          <p:nvPr/>
        </p:nvSpPr>
        <p:spPr>
          <a:xfrm>
            <a:off x="10756446" y="5949950"/>
            <a:ext cx="1099149" cy="453201"/>
          </a:xfrm>
          <a:prstGeom prst="rect">
            <a:avLst/>
          </a:prstGeom>
        </p:spPr>
        <p:txBody>
          <a:bodyPr lIns="0" tIns="0" rIns="0" bIns="0" rtlCol="0" anchor="t">
            <a:spAutoFit/>
          </a:bodyPr>
          <a:lstStyle/>
          <a:p>
            <a:pPr algn="ctr" defTabSz="609630">
              <a:lnSpc>
                <a:spcPts val="1763"/>
              </a:lnSpc>
              <a:defRPr/>
            </a:pPr>
            <a:r>
              <a:rPr lang="en-US" sz="1469" spc="-15" dirty="0">
                <a:solidFill>
                  <a:srgbClr val="6C5336"/>
                </a:solidFill>
                <a:latin typeface="Libre Baskerville"/>
              </a:rPr>
              <a:t>Marie Fukuda</a:t>
            </a:r>
          </a:p>
        </p:txBody>
      </p:sp>
      <p:sp>
        <p:nvSpPr>
          <p:cNvPr id="32" name="TextBox 31">
            <a:extLst>
              <a:ext uri="{FF2B5EF4-FFF2-40B4-BE49-F238E27FC236}">
                <a16:creationId xmlns:a16="http://schemas.microsoft.com/office/drawing/2014/main" id="{18AA75FA-5500-2B79-7539-CFD8D0C9293C}"/>
              </a:ext>
            </a:extLst>
          </p:cNvPr>
          <p:cNvSpPr txBox="1"/>
          <p:nvPr/>
        </p:nvSpPr>
        <p:spPr>
          <a:xfrm>
            <a:off x="3488360" y="6486264"/>
            <a:ext cx="12128916" cy="307777"/>
          </a:xfrm>
          <a:prstGeom prst="rect">
            <a:avLst/>
          </a:prstGeom>
          <a:noFill/>
        </p:spPr>
        <p:txBody>
          <a:bodyPr wrap="square" rtlCol="0">
            <a:spAutoFit/>
          </a:bodyPr>
          <a:lstStyle/>
          <a:p>
            <a:r>
              <a:rPr lang="en-US" sz="1400" dirty="0">
                <a:solidFill>
                  <a:schemeClr val="accent5">
                    <a:lumMod val="50000"/>
                  </a:schemeClr>
                </a:solidFill>
                <a:latin typeface="Libre Baskerville" panose="02000000000000000000" pitchFamily="2" charset="0"/>
              </a:rPr>
              <a:t>And many more staff, interns, and contributors…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B7AA9324-A8FB-0C35-A70F-77876DEAA8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5514" y="232281"/>
            <a:ext cx="9760971" cy="6393437"/>
          </a:xfrm>
          <a:prstGeom prst="rect">
            <a:avLst/>
          </a:prstGeom>
          <a:ln>
            <a:noFill/>
          </a:ln>
        </p:spPr>
      </p:pic>
      <p:sp>
        <p:nvSpPr>
          <p:cNvPr id="6" name="TextBox 5">
            <a:extLst>
              <a:ext uri="{FF2B5EF4-FFF2-40B4-BE49-F238E27FC236}">
                <a16:creationId xmlns:a16="http://schemas.microsoft.com/office/drawing/2014/main" id="{F7BB2B04-13AE-0DE9-0B05-6A6BB5D18684}"/>
              </a:ext>
            </a:extLst>
          </p:cNvPr>
          <p:cNvSpPr txBox="1"/>
          <p:nvPr/>
        </p:nvSpPr>
        <p:spPr>
          <a:xfrm>
            <a:off x="8361877" y="6004645"/>
            <a:ext cx="2835356" cy="646331"/>
          </a:xfrm>
          <a:prstGeom prst="rect">
            <a:avLst/>
          </a:prstGeom>
          <a:noFill/>
          <a:ln w="28575">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366</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primary sources with a program evaluation</a:t>
            </a:r>
          </a:p>
        </p:txBody>
      </p:sp>
      <p:cxnSp>
        <p:nvCxnSpPr>
          <p:cNvPr id="8" name="Straight Arrow Connector 7">
            <a:extLst>
              <a:ext uri="{FF2B5EF4-FFF2-40B4-BE49-F238E27FC236}">
                <a16:creationId xmlns:a16="http://schemas.microsoft.com/office/drawing/2014/main" id="{287640FC-2784-C10B-2933-468AFBAD4946}"/>
              </a:ext>
            </a:extLst>
          </p:cNvPr>
          <p:cNvCxnSpPr/>
          <p:nvPr/>
        </p:nvCxnSpPr>
        <p:spPr>
          <a:xfrm>
            <a:off x="6766560" y="6309360"/>
            <a:ext cx="14973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E3CB2C-580C-3218-2BD4-3126B1840427}"/>
              </a:ext>
            </a:extLst>
          </p:cNvPr>
          <p:cNvSpPr txBox="1"/>
          <p:nvPr/>
        </p:nvSpPr>
        <p:spPr>
          <a:xfrm>
            <a:off x="1102179" y="6309360"/>
            <a:ext cx="2735035" cy="369332"/>
          </a:xfrm>
          <a:prstGeom prst="rect">
            <a:avLst/>
          </a:prstGeom>
          <a:noFill/>
        </p:spPr>
        <p:txBody>
          <a:bodyPr wrap="square" rtlCol="0">
            <a:spAutoFit/>
          </a:bodyPr>
          <a:lstStyle/>
          <a:p>
            <a:r>
              <a:rPr lang="en-US" dirty="0"/>
              <a:t>As of June 1, 2022</a:t>
            </a:r>
          </a:p>
        </p:txBody>
      </p:sp>
    </p:spTree>
    <p:extLst>
      <p:ext uri="{BB962C8B-B14F-4D97-AF65-F5344CB8AC3E}">
        <p14:creationId xmlns:p14="http://schemas.microsoft.com/office/powerpoint/2010/main" val="3652221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4159250"/>
          </a:xfrm>
          <a:prstGeom prst="rect">
            <a:avLst/>
          </a:prstGeom>
          <a:solidFill>
            <a:srgbClr val="6C5336"/>
          </a:solidFill>
        </p:spPr>
      </p:sp>
      <p:sp>
        <p:nvSpPr>
          <p:cNvPr id="4" name="TextBox 4"/>
          <p:cNvSpPr txBox="1"/>
          <p:nvPr/>
        </p:nvSpPr>
        <p:spPr>
          <a:xfrm>
            <a:off x="536765" y="2647696"/>
            <a:ext cx="10805505" cy="743793"/>
          </a:xfrm>
          <a:prstGeom prst="rect">
            <a:avLst/>
          </a:prstGeom>
        </p:spPr>
        <p:txBody>
          <a:bodyPr lIns="0" tIns="0" rIns="0" bIns="0" rtlCol="0" anchor="t">
            <a:spAutoFit/>
          </a:bodyPr>
          <a:lstStyle/>
          <a:p>
            <a:pPr defTabSz="609630">
              <a:lnSpc>
                <a:spcPts val="5760"/>
              </a:lnSpc>
              <a:defRPr/>
            </a:pPr>
            <a:r>
              <a:rPr lang="en-US" sz="4800" spc="96" dirty="0">
                <a:solidFill>
                  <a:srgbClr val="EFEBE0"/>
                </a:solidFill>
                <a:latin typeface="Libre Baskerville Italics"/>
              </a:rPr>
              <a:t>Findings from the Scoping Review</a:t>
            </a:r>
          </a:p>
        </p:txBody>
      </p:sp>
      <p:sp>
        <p:nvSpPr>
          <p:cNvPr id="5" name="AutoShape 5"/>
          <p:cNvSpPr/>
          <p:nvPr/>
        </p:nvSpPr>
        <p:spPr>
          <a:xfrm>
            <a:off x="0" y="1801238"/>
            <a:ext cx="1908594" cy="45719"/>
          </a:xfrm>
          <a:prstGeom prst="rect">
            <a:avLst/>
          </a:prstGeom>
          <a:solidFill>
            <a:srgbClr val="EFEBE0"/>
          </a:solidFill>
        </p:spPr>
      </p:sp>
      <p:sp>
        <p:nvSpPr>
          <p:cNvPr id="6" name="AutoShape 6"/>
          <p:cNvSpPr/>
          <p:nvPr/>
        </p:nvSpPr>
        <p:spPr>
          <a:xfrm>
            <a:off x="10712450" y="6426199"/>
            <a:ext cx="1479550" cy="53227"/>
          </a:xfrm>
          <a:prstGeom prst="rect">
            <a:avLst/>
          </a:prstGeom>
          <a:solidFill>
            <a:srgbClr val="1D1B1E"/>
          </a:solidFill>
        </p:spPr>
      </p:sp>
    </p:spTree>
    <p:extLst>
      <p:ext uri="{BB962C8B-B14F-4D97-AF65-F5344CB8AC3E}">
        <p14:creationId xmlns:p14="http://schemas.microsoft.com/office/powerpoint/2010/main" val="4072245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a:extLst>
              <a:ext uri="{FF2B5EF4-FFF2-40B4-BE49-F238E27FC236}">
                <a16:creationId xmlns:a16="http://schemas.microsoft.com/office/drawing/2014/main" id="{B8083E55-9999-4C0A-896B-F389A9525F30}"/>
              </a:ext>
            </a:extLst>
          </p:cNvPr>
          <p:cNvSpPr/>
          <p:nvPr/>
        </p:nvSpPr>
        <p:spPr>
          <a:xfrm>
            <a:off x="0" y="302516"/>
            <a:ext cx="12192000" cy="640460"/>
          </a:xfrm>
          <a:prstGeom prst="flowChartProcess">
            <a:avLst/>
          </a:prstGeom>
          <a:solidFill>
            <a:srgbClr val="6C5336"/>
          </a:solidFill>
          <a:ln>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FF"/>
                </a:solidFill>
                <a:latin typeface="Libre Baskerville Bold" panose="02000000000000000000" pitchFamily="2" charset="0"/>
              </a:rPr>
              <a:t>Study Characteristics</a:t>
            </a:r>
            <a:endParaRPr lang="en-US" sz="4400" b="1" dirty="0">
              <a:solidFill>
                <a:srgbClr val="FFFFFF"/>
              </a:solidFill>
              <a:latin typeface="Libre Baskerville Bold" panose="02000000000000000000" pitchFamily="2" charset="0"/>
            </a:endParaRPr>
          </a:p>
        </p:txBody>
      </p:sp>
      <p:sp>
        <p:nvSpPr>
          <p:cNvPr id="9" name="Flowchart: Process 8">
            <a:extLst>
              <a:ext uri="{FF2B5EF4-FFF2-40B4-BE49-F238E27FC236}">
                <a16:creationId xmlns:a16="http://schemas.microsoft.com/office/drawing/2014/main" id="{5A220528-75DC-420C-A869-219CEE8B1CDC}"/>
              </a:ext>
            </a:extLst>
          </p:cNvPr>
          <p:cNvSpPr/>
          <p:nvPr/>
        </p:nvSpPr>
        <p:spPr>
          <a:xfrm>
            <a:off x="948104" y="5292375"/>
            <a:ext cx="4076700" cy="126310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rgbClr val="404040"/>
              </a:solidFill>
              <a:latin typeface="Gill Sans MT" panose="020B0502020104020203" pitchFamily="34" charset="0"/>
            </a:endParaRPr>
          </a:p>
        </p:txBody>
      </p:sp>
      <p:grpSp>
        <p:nvGrpSpPr>
          <p:cNvPr id="31" name="Group 30">
            <a:extLst>
              <a:ext uri="{FF2B5EF4-FFF2-40B4-BE49-F238E27FC236}">
                <a16:creationId xmlns:a16="http://schemas.microsoft.com/office/drawing/2014/main" id="{63C29E5C-C73B-4CE7-901D-55B62DE05166}"/>
              </a:ext>
            </a:extLst>
          </p:cNvPr>
          <p:cNvGrpSpPr/>
          <p:nvPr/>
        </p:nvGrpSpPr>
        <p:grpSpPr>
          <a:xfrm>
            <a:off x="254934" y="1226083"/>
            <a:ext cx="2981909" cy="5399740"/>
            <a:chOff x="254934" y="1226083"/>
            <a:chExt cx="2981909" cy="5399740"/>
          </a:xfrm>
        </p:grpSpPr>
        <p:sp>
          <p:nvSpPr>
            <p:cNvPr id="14" name="TextBox 13">
              <a:extLst>
                <a:ext uri="{FF2B5EF4-FFF2-40B4-BE49-F238E27FC236}">
                  <a16:creationId xmlns:a16="http://schemas.microsoft.com/office/drawing/2014/main" id="{A7810DC7-6C09-4D75-8A09-76A24205AB23}"/>
                </a:ext>
              </a:extLst>
            </p:cNvPr>
            <p:cNvSpPr txBox="1"/>
            <p:nvPr/>
          </p:nvSpPr>
          <p:spPr>
            <a:xfrm>
              <a:off x="254934" y="1226083"/>
              <a:ext cx="2981909" cy="2154436"/>
            </a:xfrm>
            <a:prstGeom prst="rect">
              <a:avLst/>
            </a:prstGeom>
            <a:noFill/>
          </p:spPr>
          <p:txBody>
            <a:bodyPr wrap="square">
              <a:spAutoFit/>
            </a:bodyPr>
            <a:lstStyle/>
            <a:p>
              <a:pPr algn="ctr">
                <a:spcBef>
                  <a:spcPts val="0"/>
                </a:spcBef>
              </a:pPr>
              <a:r>
                <a:rPr lang="en-US" sz="2000" b="1" dirty="0">
                  <a:latin typeface="Libre Baskerville Italics"/>
                </a:rPr>
                <a:t>366 (91.3%) articles were primary sources</a:t>
              </a:r>
              <a:endParaRPr lang="en-US" sz="1400" b="1" dirty="0">
                <a:latin typeface="Libre Baskerville Italics"/>
              </a:endParaRPr>
            </a:p>
            <a:p>
              <a:pPr algn="ctr"/>
              <a:endParaRPr lang="en-US" sz="1400" dirty="0">
                <a:latin typeface="Libre Baskerville Italics"/>
              </a:endParaRPr>
            </a:p>
            <a:p>
              <a:pPr algn="ctr"/>
              <a:r>
                <a:rPr lang="en-US" sz="2000" dirty="0">
                  <a:latin typeface="Libre Baskerville Italics"/>
                </a:rPr>
                <a:t>339 (84.5%) were intervention studies, and 27 (6.7%) were observational studies. </a:t>
              </a:r>
            </a:p>
          </p:txBody>
        </p:sp>
        <p:pic>
          <p:nvPicPr>
            <p:cNvPr id="3" name="Picture 2" descr="Icon&#10;&#10;Description automatically generated with medium confidence">
              <a:extLst>
                <a:ext uri="{FF2B5EF4-FFF2-40B4-BE49-F238E27FC236}">
                  <a16:creationId xmlns:a16="http://schemas.microsoft.com/office/drawing/2014/main" id="{F7404B6A-FD24-493F-981B-1F0A41DD3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14" y="3429606"/>
              <a:ext cx="2620151" cy="2579685"/>
            </a:xfrm>
            <a:prstGeom prst="rect">
              <a:avLst/>
            </a:prstGeom>
          </p:spPr>
        </p:pic>
        <p:sp>
          <p:nvSpPr>
            <p:cNvPr id="7" name="TextBox 6">
              <a:extLst>
                <a:ext uri="{FF2B5EF4-FFF2-40B4-BE49-F238E27FC236}">
                  <a16:creationId xmlns:a16="http://schemas.microsoft.com/office/drawing/2014/main" id="{E92078AD-487C-4256-A633-B3652E1ACF91}"/>
                </a:ext>
              </a:extLst>
            </p:cNvPr>
            <p:cNvSpPr txBox="1"/>
            <p:nvPr/>
          </p:nvSpPr>
          <p:spPr>
            <a:xfrm>
              <a:off x="435813" y="6041048"/>
              <a:ext cx="2620152" cy="584775"/>
            </a:xfrm>
            <a:prstGeom prst="rect">
              <a:avLst/>
            </a:prstGeom>
            <a:noFill/>
          </p:spPr>
          <p:txBody>
            <a:bodyPr wrap="square" rtlCol="0">
              <a:spAutoFit/>
            </a:bodyPr>
            <a:lstStyle/>
            <a:p>
              <a:pPr algn="ctr"/>
              <a:r>
                <a:rPr lang="en-US" sz="1600" dirty="0">
                  <a:solidFill>
                    <a:srgbClr val="404040"/>
                  </a:solidFill>
                  <a:latin typeface="Libre Baskerville Italics"/>
                </a:rPr>
                <a:t>The following counts only include primary articles</a:t>
              </a:r>
            </a:p>
          </p:txBody>
        </p:sp>
      </p:grpSp>
      <p:grpSp>
        <p:nvGrpSpPr>
          <p:cNvPr id="15" name="Group 14">
            <a:extLst>
              <a:ext uri="{FF2B5EF4-FFF2-40B4-BE49-F238E27FC236}">
                <a16:creationId xmlns:a16="http://schemas.microsoft.com/office/drawing/2014/main" id="{1ABF94E2-CD57-42C7-99FD-07D079B699CE}"/>
              </a:ext>
            </a:extLst>
          </p:cNvPr>
          <p:cNvGrpSpPr/>
          <p:nvPr/>
        </p:nvGrpSpPr>
        <p:grpSpPr>
          <a:xfrm>
            <a:off x="3827585" y="1125349"/>
            <a:ext cx="8109481" cy="2303651"/>
            <a:chOff x="3827585" y="1125349"/>
            <a:chExt cx="8109481" cy="2303651"/>
          </a:xfrm>
        </p:grpSpPr>
        <p:sp>
          <p:nvSpPr>
            <p:cNvPr id="12" name="TextBox 11">
              <a:extLst>
                <a:ext uri="{FF2B5EF4-FFF2-40B4-BE49-F238E27FC236}">
                  <a16:creationId xmlns:a16="http://schemas.microsoft.com/office/drawing/2014/main" id="{97A15204-1791-4DD9-B030-5139B4B7E4D4}"/>
                </a:ext>
              </a:extLst>
            </p:cNvPr>
            <p:cNvSpPr txBox="1"/>
            <p:nvPr/>
          </p:nvSpPr>
          <p:spPr>
            <a:xfrm>
              <a:off x="9777047" y="1441673"/>
              <a:ext cx="2160019" cy="1631216"/>
            </a:xfrm>
            <a:prstGeom prst="rect">
              <a:avLst/>
            </a:prstGeom>
            <a:noFill/>
          </p:spPr>
          <p:txBody>
            <a:bodyPr wrap="square">
              <a:spAutoFit/>
            </a:bodyPr>
            <a:lstStyle/>
            <a:p>
              <a:pPr algn="ctr">
                <a:spcBef>
                  <a:spcPts val="0"/>
                </a:spcBef>
              </a:pPr>
              <a:r>
                <a:rPr lang="en-US" sz="2000" dirty="0">
                  <a:latin typeface="Libre Baskerville Italics"/>
                </a:rPr>
                <a:t>The publication of primary articles in this field has </a:t>
              </a:r>
              <a:r>
                <a:rPr lang="en-US" sz="2000" b="1" dirty="0">
                  <a:latin typeface="Libre Baskerville Italics"/>
                </a:rPr>
                <a:t>increased in the last ten years.</a:t>
              </a:r>
            </a:p>
          </p:txBody>
        </p:sp>
        <p:pic>
          <p:nvPicPr>
            <p:cNvPr id="13" name="Picture 12" descr="Chart, bar chart&#10;&#10;Description automatically generated">
              <a:extLst>
                <a:ext uri="{FF2B5EF4-FFF2-40B4-BE49-F238E27FC236}">
                  <a16:creationId xmlns:a16="http://schemas.microsoft.com/office/drawing/2014/main" id="{7D8E4657-7F38-43E9-B36E-F84267AD5C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7585" y="1125349"/>
              <a:ext cx="5949462" cy="2303651"/>
            </a:xfrm>
            <a:prstGeom prst="rect">
              <a:avLst/>
            </a:prstGeom>
          </p:spPr>
        </p:pic>
      </p:grpSp>
      <p:pic>
        <p:nvPicPr>
          <p:cNvPr id="17" name="Picture 16" descr="Map&#10;&#10;Description automatically generated">
            <a:extLst>
              <a:ext uri="{FF2B5EF4-FFF2-40B4-BE49-F238E27FC236}">
                <a16:creationId xmlns:a16="http://schemas.microsoft.com/office/drawing/2014/main" id="{DE90C908-B419-41C8-9320-1AF656D0CB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2846" y="3798076"/>
            <a:ext cx="4388401" cy="2950149"/>
          </a:xfrm>
          <a:prstGeom prst="rect">
            <a:avLst/>
          </a:prstGeom>
        </p:spPr>
      </p:pic>
      <p:sp>
        <p:nvSpPr>
          <p:cNvPr id="18" name="TextBox 17">
            <a:extLst>
              <a:ext uri="{FF2B5EF4-FFF2-40B4-BE49-F238E27FC236}">
                <a16:creationId xmlns:a16="http://schemas.microsoft.com/office/drawing/2014/main" id="{03DAF9E2-7CA9-4A5F-8834-F7F7D039DBC2}"/>
              </a:ext>
            </a:extLst>
          </p:cNvPr>
          <p:cNvSpPr txBox="1"/>
          <p:nvPr/>
        </p:nvSpPr>
        <p:spPr>
          <a:xfrm>
            <a:off x="3766039" y="3982715"/>
            <a:ext cx="3665916" cy="2431435"/>
          </a:xfrm>
          <a:prstGeom prst="rect">
            <a:avLst/>
          </a:prstGeom>
          <a:noFill/>
        </p:spPr>
        <p:txBody>
          <a:bodyPr wrap="square">
            <a:spAutoFit/>
          </a:bodyPr>
          <a:lstStyle/>
          <a:p>
            <a:pPr algn="ctr">
              <a:spcBef>
                <a:spcPts val="0"/>
              </a:spcBef>
            </a:pPr>
            <a:r>
              <a:rPr lang="en-US" sz="2000" b="1" dirty="0">
                <a:latin typeface="Libre Baskerville Italics"/>
              </a:rPr>
              <a:t>338 (92.3%) primary articles </a:t>
            </a:r>
            <a:r>
              <a:rPr lang="en-US" sz="2000" dirty="0">
                <a:latin typeface="Libre Baskerville Italics"/>
              </a:rPr>
              <a:t>evaluated strategies implemented in </a:t>
            </a:r>
            <a:r>
              <a:rPr lang="en-US" sz="2000" b="1" dirty="0">
                <a:latin typeface="Libre Baskerville Italics"/>
              </a:rPr>
              <a:t>U.S. </a:t>
            </a:r>
            <a:r>
              <a:rPr lang="en-US" sz="2000" dirty="0">
                <a:latin typeface="Libre Baskerville Italics"/>
              </a:rPr>
              <a:t>institutions.</a:t>
            </a:r>
          </a:p>
          <a:p>
            <a:pPr algn="ctr">
              <a:spcBef>
                <a:spcPts val="0"/>
              </a:spcBef>
            </a:pPr>
            <a:endParaRPr lang="en-US" sz="1400" dirty="0">
              <a:latin typeface="Libre Baskerville Italics"/>
            </a:endParaRPr>
          </a:p>
          <a:p>
            <a:pPr algn="ctr">
              <a:spcBef>
                <a:spcPts val="0"/>
              </a:spcBef>
            </a:pPr>
            <a:r>
              <a:rPr lang="en-US" dirty="0">
                <a:latin typeface="Libre Baskerville Italics"/>
              </a:rPr>
              <a:t>The states most frequently found in our scoping review were </a:t>
            </a:r>
            <a:r>
              <a:rPr lang="en-US" b="1" dirty="0">
                <a:latin typeface="Libre Baskerville Italics"/>
              </a:rPr>
              <a:t>CA</a:t>
            </a:r>
            <a:r>
              <a:rPr lang="en-US" dirty="0">
                <a:latin typeface="Libre Baskerville Italics"/>
              </a:rPr>
              <a:t> (48, 13.1%), </a:t>
            </a:r>
            <a:r>
              <a:rPr lang="en-US" b="1" dirty="0">
                <a:latin typeface="Libre Baskerville Italics"/>
              </a:rPr>
              <a:t>TX</a:t>
            </a:r>
            <a:r>
              <a:rPr lang="en-US" dirty="0">
                <a:latin typeface="Libre Baskerville Italics"/>
              </a:rPr>
              <a:t> (23, 6.3%), </a:t>
            </a:r>
            <a:r>
              <a:rPr lang="en-US" b="1" dirty="0">
                <a:latin typeface="Libre Baskerville Italics"/>
              </a:rPr>
              <a:t>IL</a:t>
            </a:r>
            <a:r>
              <a:rPr lang="en-US" dirty="0">
                <a:latin typeface="Libre Baskerville Italics"/>
              </a:rPr>
              <a:t> (19, 5.2%), </a:t>
            </a:r>
            <a:r>
              <a:rPr lang="en-US" b="1" dirty="0">
                <a:latin typeface="Libre Baskerville Italics"/>
              </a:rPr>
              <a:t>MD</a:t>
            </a:r>
            <a:r>
              <a:rPr lang="en-US" dirty="0">
                <a:latin typeface="Libre Baskerville Italics"/>
              </a:rPr>
              <a:t> (18, 4.9%), and </a:t>
            </a:r>
            <a:r>
              <a:rPr lang="en-US" b="1" dirty="0">
                <a:latin typeface="Libre Baskerville Italics"/>
              </a:rPr>
              <a:t>MA</a:t>
            </a:r>
            <a:r>
              <a:rPr lang="en-US" dirty="0">
                <a:latin typeface="Libre Baskerville Italics"/>
              </a:rPr>
              <a:t> (18, 4.9%).</a:t>
            </a:r>
          </a:p>
        </p:txBody>
      </p:sp>
      <p:cxnSp>
        <p:nvCxnSpPr>
          <p:cNvPr id="26" name="Straight Connector 25">
            <a:extLst>
              <a:ext uri="{FF2B5EF4-FFF2-40B4-BE49-F238E27FC236}">
                <a16:creationId xmlns:a16="http://schemas.microsoft.com/office/drawing/2014/main" id="{23ADC3CB-51B5-4A76-99BB-23EA6FA89150}"/>
              </a:ext>
            </a:extLst>
          </p:cNvPr>
          <p:cNvCxnSpPr>
            <a:cxnSpLocks/>
          </p:cNvCxnSpPr>
          <p:nvPr/>
        </p:nvCxnSpPr>
        <p:spPr>
          <a:xfrm>
            <a:off x="3402623" y="1036113"/>
            <a:ext cx="0" cy="5760341"/>
          </a:xfrm>
          <a:prstGeom prst="line">
            <a:avLst/>
          </a:prstGeom>
          <a:ln w="38100">
            <a:solidFill>
              <a:srgbClr val="6C533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13D46B1-4202-484A-A803-47C95CBC0AB8}"/>
              </a:ext>
            </a:extLst>
          </p:cNvPr>
          <p:cNvCxnSpPr>
            <a:cxnSpLocks/>
          </p:cNvCxnSpPr>
          <p:nvPr/>
        </p:nvCxnSpPr>
        <p:spPr>
          <a:xfrm>
            <a:off x="3402623" y="3631223"/>
            <a:ext cx="8568624" cy="0"/>
          </a:xfrm>
          <a:prstGeom prst="line">
            <a:avLst/>
          </a:prstGeom>
          <a:ln w="38100">
            <a:solidFill>
              <a:srgbClr val="6C53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301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10;&#10;Description automatically generated">
            <a:extLst>
              <a:ext uri="{FF2B5EF4-FFF2-40B4-BE49-F238E27FC236}">
                <a16:creationId xmlns:a16="http://schemas.microsoft.com/office/drawing/2014/main" id="{AEA5A9B0-B272-D805-A6A4-0A7FF4F55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77" y="899273"/>
            <a:ext cx="11458046" cy="5674556"/>
          </a:xfrm>
          <a:prstGeom prst="rect">
            <a:avLst/>
          </a:prstGeom>
        </p:spPr>
      </p:pic>
      <p:sp>
        <p:nvSpPr>
          <p:cNvPr id="2" name="Title 1">
            <a:extLst>
              <a:ext uri="{FF2B5EF4-FFF2-40B4-BE49-F238E27FC236}">
                <a16:creationId xmlns:a16="http://schemas.microsoft.com/office/drawing/2014/main" id="{D25D1642-B531-4D87-8AF7-1A0ED29B77D4}"/>
              </a:ext>
            </a:extLst>
          </p:cNvPr>
          <p:cNvSpPr>
            <a:spLocks noGrp="1"/>
          </p:cNvSpPr>
          <p:nvPr>
            <p:ph type="title"/>
          </p:nvPr>
        </p:nvSpPr>
        <p:spPr>
          <a:xfrm>
            <a:off x="465221" y="107004"/>
            <a:ext cx="11359802" cy="683692"/>
          </a:xfrm>
        </p:spPr>
        <p:txBody>
          <a:bodyPr>
            <a:noAutofit/>
          </a:bodyPr>
          <a:lstStyle/>
          <a:p>
            <a:r>
              <a:rPr lang="en-US" sz="1800" dirty="0"/>
              <a:t>Number of studies included by </a:t>
            </a:r>
            <a:r>
              <a:rPr lang="en-US" sz="1800" b="1" dirty="0"/>
              <a:t>Health Science Discipline Targeted</a:t>
            </a:r>
          </a:p>
        </p:txBody>
      </p:sp>
      <p:sp>
        <p:nvSpPr>
          <p:cNvPr id="6" name="TextBox 5">
            <a:extLst>
              <a:ext uri="{FF2B5EF4-FFF2-40B4-BE49-F238E27FC236}">
                <a16:creationId xmlns:a16="http://schemas.microsoft.com/office/drawing/2014/main" id="{A4D57B9D-9458-4912-ABA5-B81AE65C76F7}"/>
              </a:ext>
            </a:extLst>
          </p:cNvPr>
          <p:cNvSpPr txBox="1"/>
          <p:nvPr/>
        </p:nvSpPr>
        <p:spPr>
          <a:xfrm>
            <a:off x="4361271" y="6312219"/>
            <a:ext cx="7815537" cy="523220"/>
          </a:xfrm>
          <a:prstGeom prst="rect">
            <a:avLst/>
          </a:prstGeom>
          <a:noFill/>
        </p:spPr>
        <p:txBody>
          <a:bodyPr wrap="none" rtlCol="0">
            <a:spAutoFit/>
          </a:bodyPr>
          <a:lstStyle/>
          <a:p>
            <a:pPr algn="r"/>
            <a:r>
              <a:rPr lang="en-US" sz="1400" dirty="0"/>
              <a:t>*examples of health science research include biomedical research, cancer research</a:t>
            </a:r>
          </a:p>
          <a:p>
            <a:pPr algn="r"/>
            <a:r>
              <a:rPr lang="en-US" sz="1400" dirty="0"/>
              <a:t>**pre-health core science courses include basic science curriculum at undergraduate colleges/universities</a:t>
            </a:r>
          </a:p>
        </p:txBody>
      </p:sp>
      <p:sp>
        <p:nvSpPr>
          <p:cNvPr id="5" name="TextBox 4">
            <a:extLst>
              <a:ext uri="{FF2B5EF4-FFF2-40B4-BE49-F238E27FC236}">
                <a16:creationId xmlns:a16="http://schemas.microsoft.com/office/drawing/2014/main" id="{4BD35B43-071F-4FA1-A00B-D3213B9DA806}"/>
              </a:ext>
            </a:extLst>
          </p:cNvPr>
          <p:cNvSpPr txBox="1"/>
          <p:nvPr/>
        </p:nvSpPr>
        <p:spPr>
          <a:xfrm>
            <a:off x="0" y="6550223"/>
            <a:ext cx="2703888" cy="307777"/>
          </a:xfrm>
          <a:prstGeom prst="rect">
            <a:avLst/>
          </a:prstGeom>
          <a:noFill/>
        </p:spPr>
        <p:txBody>
          <a:bodyPr wrap="square" rtlCol="0">
            <a:spAutoFit/>
          </a:bodyPr>
          <a:lstStyle/>
          <a:p>
            <a:r>
              <a:rPr lang="en-US" sz="1400" dirty="0"/>
              <a:t>As of June 1, 2022</a:t>
            </a:r>
          </a:p>
        </p:txBody>
      </p:sp>
    </p:spTree>
    <p:extLst>
      <p:ext uri="{BB962C8B-B14F-4D97-AF65-F5344CB8AC3E}">
        <p14:creationId xmlns:p14="http://schemas.microsoft.com/office/powerpoint/2010/main" val="3837972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a:extLst>
              <a:ext uri="{FF2B5EF4-FFF2-40B4-BE49-F238E27FC236}">
                <a16:creationId xmlns:a16="http://schemas.microsoft.com/office/drawing/2014/main" id="{B8083E55-9999-4C0A-896B-F389A9525F30}"/>
              </a:ext>
            </a:extLst>
          </p:cNvPr>
          <p:cNvSpPr/>
          <p:nvPr/>
        </p:nvSpPr>
        <p:spPr>
          <a:xfrm>
            <a:off x="0" y="302516"/>
            <a:ext cx="12192000" cy="640460"/>
          </a:xfrm>
          <a:prstGeom prst="flowChartProcess">
            <a:avLst/>
          </a:prstGeom>
          <a:solidFill>
            <a:srgbClr val="6C5336"/>
          </a:solidFill>
          <a:ln>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FF"/>
                </a:solidFill>
                <a:latin typeface="Libre Baskerville Bold" panose="02000000000000000000" pitchFamily="2" charset="0"/>
              </a:rPr>
              <a:t>Characteristics of Populations Assessed</a:t>
            </a:r>
            <a:endParaRPr lang="en-US" sz="4000" b="1" dirty="0">
              <a:solidFill>
                <a:srgbClr val="FFFFFF"/>
              </a:solidFill>
              <a:latin typeface="Libre Baskerville Bold" panose="02000000000000000000" pitchFamily="2" charset="0"/>
            </a:endParaRPr>
          </a:p>
        </p:txBody>
      </p:sp>
      <p:sp>
        <p:nvSpPr>
          <p:cNvPr id="9" name="Flowchart: Process 8">
            <a:extLst>
              <a:ext uri="{FF2B5EF4-FFF2-40B4-BE49-F238E27FC236}">
                <a16:creationId xmlns:a16="http://schemas.microsoft.com/office/drawing/2014/main" id="{5A220528-75DC-420C-A869-219CEE8B1CDC}"/>
              </a:ext>
            </a:extLst>
          </p:cNvPr>
          <p:cNvSpPr/>
          <p:nvPr/>
        </p:nvSpPr>
        <p:spPr>
          <a:xfrm>
            <a:off x="948104" y="5292375"/>
            <a:ext cx="4076700" cy="126310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rgbClr val="404040"/>
              </a:solidFill>
              <a:latin typeface="Gill Sans MT" panose="020B0502020104020203" pitchFamily="34" charset="0"/>
            </a:endParaRPr>
          </a:p>
        </p:txBody>
      </p:sp>
      <p:sp>
        <p:nvSpPr>
          <p:cNvPr id="19" name="TextBox 18">
            <a:extLst>
              <a:ext uri="{FF2B5EF4-FFF2-40B4-BE49-F238E27FC236}">
                <a16:creationId xmlns:a16="http://schemas.microsoft.com/office/drawing/2014/main" id="{8F73BEBD-5CB8-4B9B-AC0E-8992619220DB}"/>
              </a:ext>
            </a:extLst>
          </p:cNvPr>
          <p:cNvSpPr txBox="1"/>
          <p:nvPr/>
        </p:nvSpPr>
        <p:spPr>
          <a:xfrm>
            <a:off x="531283" y="2047053"/>
            <a:ext cx="5648240" cy="1015663"/>
          </a:xfrm>
          <a:prstGeom prst="rect">
            <a:avLst/>
          </a:prstGeom>
          <a:noFill/>
        </p:spPr>
        <p:txBody>
          <a:bodyPr wrap="square">
            <a:spAutoFit/>
          </a:bodyPr>
          <a:lstStyle/>
          <a:p>
            <a:pPr marL="342900" indent="-342900">
              <a:spcBef>
                <a:spcPts val="0"/>
              </a:spcBef>
              <a:buFont typeface="Arial" panose="020B0604020202020204" pitchFamily="34" charset="0"/>
              <a:buChar char="•"/>
            </a:pPr>
            <a:r>
              <a:rPr lang="en-US" sz="2000" dirty="0">
                <a:latin typeface="Libre Baskerville Italics"/>
              </a:rPr>
              <a:t>Evaluations of strategies at the </a:t>
            </a:r>
            <a:r>
              <a:rPr lang="en-US" sz="2000" b="1" dirty="0">
                <a:latin typeface="Libre Baskerville Italics"/>
              </a:rPr>
              <a:t>student level </a:t>
            </a:r>
            <a:r>
              <a:rPr lang="en-US" sz="2000" dirty="0">
                <a:latin typeface="Libre Baskerville Italics"/>
              </a:rPr>
              <a:t>have been published more frequently than those targeting </a:t>
            </a:r>
            <a:r>
              <a:rPr lang="en-US" sz="2000" b="1" dirty="0">
                <a:latin typeface="Libre Baskerville Italics"/>
              </a:rPr>
              <a:t>faculty, staff, and administration</a:t>
            </a:r>
            <a:r>
              <a:rPr lang="en-US" sz="2000" dirty="0">
                <a:latin typeface="Libre Baskerville Italics"/>
              </a:rPr>
              <a:t>.</a:t>
            </a:r>
            <a:endParaRPr lang="en-US" sz="2000" b="1" dirty="0">
              <a:latin typeface="Libre Baskerville Italics"/>
            </a:endParaRPr>
          </a:p>
        </p:txBody>
      </p:sp>
      <p:grpSp>
        <p:nvGrpSpPr>
          <p:cNvPr id="38" name="Group 37">
            <a:extLst>
              <a:ext uri="{FF2B5EF4-FFF2-40B4-BE49-F238E27FC236}">
                <a16:creationId xmlns:a16="http://schemas.microsoft.com/office/drawing/2014/main" id="{DB8BEBE9-7765-4798-8781-E2BD4DDC52FA}"/>
              </a:ext>
            </a:extLst>
          </p:cNvPr>
          <p:cNvGrpSpPr/>
          <p:nvPr/>
        </p:nvGrpSpPr>
        <p:grpSpPr>
          <a:xfrm>
            <a:off x="6021423" y="1153355"/>
            <a:ext cx="5473966" cy="2719937"/>
            <a:chOff x="-107773" y="2797444"/>
            <a:chExt cx="5473966" cy="2719937"/>
          </a:xfrm>
        </p:grpSpPr>
        <p:grpSp>
          <p:nvGrpSpPr>
            <p:cNvPr id="22" name="Group 21">
              <a:extLst>
                <a:ext uri="{FF2B5EF4-FFF2-40B4-BE49-F238E27FC236}">
                  <a16:creationId xmlns:a16="http://schemas.microsoft.com/office/drawing/2014/main" id="{4E3FA7AC-3F02-47BD-BC75-D62E54C360D9}"/>
                </a:ext>
              </a:extLst>
            </p:cNvPr>
            <p:cNvGrpSpPr/>
            <p:nvPr/>
          </p:nvGrpSpPr>
          <p:grpSpPr>
            <a:xfrm>
              <a:off x="280657" y="2797445"/>
              <a:ext cx="2304281" cy="1263110"/>
              <a:chOff x="280657" y="2797445"/>
              <a:chExt cx="2304281" cy="1263110"/>
            </a:xfrm>
          </p:grpSpPr>
          <p:pic>
            <p:nvPicPr>
              <p:cNvPr id="4" name="Picture 3" descr="A picture containing ax, vector graphics&#10;&#10;Description automatically generated">
                <a:extLst>
                  <a:ext uri="{FF2B5EF4-FFF2-40B4-BE49-F238E27FC236}">
                    <a16:creationId xmlns:a16="http://schemas.microsoft.com/office/drawing/2014/main" id="{47666558-BF3C-4656-A39F-1CFBE36D3585}"/>
                  </a:ext>
                </a:extLst>
              </p:cNvPr>
              <p:cNvPicPr>
                <a:picLocks noChangeAspect="1"/>
              </p:cNvPicPr>
              <p:nvPr/>
            </p:nvPicPr>
            <p:blipFill rotWithShape="1">
              <a:blip r:embed="rId3">
                <a:extLst>
                  <a:ext uri="{28A0092B-C50C-407E-A947-70E740481C1C}">
                    <a14:useLocalDpi xmlns:a14="http://schemas.microsoft.com/office/drawing/2010/main" val="0"/>
                  </a:ext>
                </a:extLst>
              </a:blip>
              <a:srcRect r="49311"/>
              <a:stretch/>
            </p:blipFill>
            <p:spPr>
              <a:xfrm>
                <a:off x="1291307" y="2797445"/>
                <a:ext cx="1293631" cy="1263110"/>
              </a:xfrm>
              <a:prstGeom prst="rect">
                <a:avLst/>
              </a:prstGeom>
            </p:spPr>
          </p:pic>
          <p:sp>
            <p:nvSpPr>
              <p:cNvPr id="16" name="TextBox 15">
                <a:extLst>
                  <a:ext uri="{FF2B5EF4-FFF2-40B4-BE49-F238E27FC236}">
                    <a16:creationId xmlns:a16="http://schemas.microsoft.com/office/drawing/2014/main" id="{8BB84D6F-AF87-4002-BCBC-E9DDF08CE136}"/>
                  </a:ext>
                </a:extLst>
              </p:cNvPr>
              <p:cNvSpPr txBox="1"/>
              <p:nvPr/>
            </p:nvSpPr>
            <p:spPr>
              <a:xfrm>
                <a:off x="280657" y="3105834"/>
                <a:ext cx="1657465" cy="646331"/>
              </a:xfrm>
              <a:prstGeom prst="rect">
                <a:avLst/>
              </a:prstGeom>
              <a:noFill/>
            </p:spPr>
            <p:txBody>
              <a:bodyPr wrap="square" rtlCol="0">
                <a:spAutoFit/>
              </a:bodyPr>
              <a:lstStyle/>
              <a:p>
                <a:pPr algn="r"/>
                <a:r>
                  <a:rPr lang="en-US" dirty="0">
                    <a:latin typeface="Libre Baskerville Italics"/>
                  </a:rPr>
                  <a:t>Undergraduate (169, 46.2%)</a:t>
                </a:r>
              </a:p>
            </p:txBody>
          </p:sp>
        </p:grpSp>
        <p:grpSp>
          <p:nvGrpSpPr>
            <p:cNvPr id="21" name="Group 20">
              <a:extLst>
                <a:ext uri="{FF2B5EF4-FFF2-40B4-BE49-F238E27FC236}">
                  <a16:creationId xmlns:a16="http://schemas.microsoft.com/office/drawing/2014/main" id="{30F552DD-14C3-4E98-9A3B-674C0756C883}"/>
                </a:ext>
              </a:extLst>
            </p:cNvPr>
            <p:cNvGrpSpPr/>
            <p:nvPr/>
          </p:nvGrpSpPr>
          <p:grpSpPr>
            <a:xfrm>
              <a:off x="2649977" y="2797444"/>
              <a:ext cx="2042442" cy="1263110"/>
              <a:chOff x="2505504" y="4787437"/>
              <a:chExt cx="2042442" cy="1263110"/>
            </a:xfrm>
          </p:grpSpPr>
          <p:pic>
            <p:nvPicPr>
              <p:cNvPr id="23" name="Picture 22" descr="A picture containing ax, vector graphics&#10;&#10;Description automatically generated">
                <a:extLst>
                  <a:ext uri="{FF2B5EF4-FFF2-40B4-BE49-F238E27FC236}">
                    <a16:creationId xmlns:a16="http://schemas.microsoft.com/office/drawing/2014/main" id="{17C4CB82-2EE2-4E54-B9F9-BFEF0CCFB748}"/>
                  </a:ext>
                </a:extLst>
              </p:cNvPr>
              <p:cNvPicPr>
                <a:picLocks noChangeAspect="1"/>
              </p:cNvPicPr>
              <p:nvPr/>
            </p:nvPicPr>
            <p:blipFill rotWithShape="1">
              <a:blip r:embed="rId3">
                <a:extLst>
                  <a:ext uri="{28A0092B-C50C-407E-A947-70E740481C1C}">
                    <a14:useLocalDpi xmlns:a14="http://schemas.microsoft.com/office/drawing/2010/main" val="0"/>
                  </a:ext>
                </a:extLst>
              </a:blip>
              <a:srcRect l="49610"/>
              <a:stretch/>
            </p:blipFill>
            <p:spPr>
              <a:xfrm>
                <a:off x="3261946" y="4787437"/>
                <a:ext cx="1286000" cy="1263110"/>
              </a:xfrm>
              <a:prstGeom prst="rect">
                <a:avLst/>
              </a:prstGeom>
            </p:spPr>
          </p:pic>
          <p:sp>
            <p:nvSpPr>
              <p:cNvPr id="25" name="TextBox 24">
                <a:extLst>
                  <a:ext uri="{FF2B5EF4-FFF2-40B4-BE49-F238E27FC236}">
                    <a16:creationId xmlns:a16="http://schemas.microsoft.com/office/drawing/2014/main" id="{B36B9F72-97A7-4840-946E-4F6EE5B7438C}"/>
                  </a:ext>
                </a:extLst>
              </p:cNvPr>
              <p:cNvSpPr txBox="1"/>
              <p:nvPr/>
            </p:nvSpPr>
            <p:spPr>
              <a:xfrm>
                <a:off x="2505504" y="5095826"/>
                <a:ext cx="1399442" cy="646331"/>
              </a:xfrm>
              <a:prstGeom prst="rect">
                <a:avLst/>
              </a:prstGeom>
              <a:noFill/>
            </p:spPr>
            <p:txBody>
              <a:bodyPr wrap="square" rtlCol="0">
                <a:spAutoFit/>
              </a:bodyPr>
              <a:lstStyle/>
              <a:p>
                <a:pPr algn="r"/>
                <a:r>
                  <a:rPr lang="en-US" dirty="0">
                    <a:latin typeface="Libre Baskerville Italics"/>
                  </a:rPr>
                  <a:t>Doctoral (134, 36.6%)</a:t>
                </a:r>
              </a:p>
            </p:txBody>
          </p:sp>
        </p:grpSp>
        <p:grpSp>
          <p:nvGrpSpPr>
            <p:cNvPr id="24" name="Group 23">
              <a:extLst>
                <a:ext uri="{FF2B5EF4-FFF2-40B4-BE49-F238E27FC236}">
                  <a16:creationId xmlns:a16="http://schemas.microsoft.com/office/drawing/2014/main" id="{F4E8C4BC-E3BB-486F-BF7A-119F5D9F800D}"/>
                </a:ext>
              </a:extLst>
            </p:cNvPr>
            <p:cNvGrpSpPr/>
            <p:nvPr/>
          </p:nvGrpSpPr>
          <p:grpSpPr>
            <a:xfrm>
              <a:off x="-107773" y="4198976"/>
              <a:ext cx="2087525" cy="1318405"/>
              <a:chOff x="518054" y="4324782"/>
              <a:chExt cx="2087525" cy="1318405"/>
            </a:xfrm>
          </p:grpSpPr>
          <p:pic>
            <p:nvPicPr>
              <p:cNvPr id="6" name="Picture 5" descr="Icon&#10;&#10;Description automatically generated">
                <a:extLst>
                  <a:ext uri="{FF2B5EF4-FFF2-40B4-BE49-F238E27FC236}">
                    <a16:creationId xmlns:a16="http://schemas.microsoft.com/office/drawing/2014/main" id="{E4EBD6A4-4762-470D-ADA8-26BCB0050567}"/>
                  </a:ext>
                </a:extLst>
              </p:cNvPr>
              <p:cNvPicPr>
                <a:picLocks noChangeAspect="1"/>
              </p:cNvPicPr>
              <p:nvPr/>
            </p:nvPicPr>
            <p:blipFill rotWithShape="1">
              <a:blip r:embed="rId4">
                <a:extLst>
                  <a:ext uri="{28A0092B-C50C-407E-A947-70E740481C1C}">
                    <a14:useLocalDpi xmlns:a14="http://schemas.microsoft.com/office/drawing/2010/main" val="0"/>
                  </a:ext>
                </a:extLst>
              </a:blip>
              <a:srcRect r="66193"/>
              <a:stretch/>
            </p:blipFill>
            <p:spPr>
              <a:xfrm>
                <a:off x="1274953" y="4324782"/>
                <a:ext cx="1330626" cy="1318405"/>
              </a:xfrm>
              <a:prstGeom prst="rect">
                <a:avLst/>
              </a:prstGeom>
            </p:spPr>
          </p:pic>
          <p:sp>
            <p:nvSpPr>
              <p:cNvPr id="32" name="TextBox 31">
                <a:extLst>
                  <a:ext uri="{FF2B5EF4-FFF2-40B4-BE49-F238E27FC236}">
                    <a16:creationId xmlns:a16="http://schemas.microsoft.com/office/drawing/2014/main" id="{6CA0B5F0-E57D-4802-A22D-FA05D572F273}"/>
                  </a:ext>
                </a:extLst>
              </p:cNvPr>
              <p:cNvSpPr txBox="1"/>
              <p:nvPr/>
            </p:nvSpPr>
            <p:spPr>
              <a:xfrm>
                <a:off x="518054" y="4660818"/>
                <a:ext cx="1420068" cy="646331"/>
              </a:xfrm>
              <a:prstGeom prst="rect">
                <a:avLst/>
              </a:prstGeom>
              <a:noFill/>
            </p:spPr>
            <p:txBody>
              <a:bodyPr wrap="square" rtlCol="0">
                <a:spAutoFit/>
              </a:bodyPr>
              <a:lstStyle/>
              <a:p>
                <a:pPr algn="r"/>
                <a:r>
                  <a:rPr lang="en-US" dirty="0">
                    <a:latin typeface="Libre Baskerville Italics"/>
                  </a:rPr>
                  <a:t>Faculty </a:t>
                </a:r>
              </a:p>
              <a:p>
                <a:pPr algn="r"/>
                <a:r>
                  <a:rPr lang="en-US" dirty="0">
                    <a:latin typeface="Libre Baskerville Italics"/>
                  </a:rPr>
                  <a:t>(68, 18.6%)</a:t>
                </a:r>
              </a:p>
            </p:txBody>
          </p:sp>
        </p:grpSp>
        <p:grpSp>
          <p:nvGrpSpPr>
            <p:cNvPr id="35" name="Group 34">
              <a:extLst>
                <a:ext uri="{FF2B5EF4-FFF2-40B4-BE49-F238E27FC236}">
                  <a16:creationId xmlns:a16="http://schemas.microsoft.com/office/drawing/2014/main" id="{7BD3C209-6094-4E85-A804-D904CCD00299}"/>
                </a:ext>
              </a:extLst>
            </p:cNvPr>
            <p:cNvGrpSpPr/>
            <p:nvPr/>
          </p:nvGrpSpPr>
          <p:grpSpPr>
            <a:xfrm>
              <a:off x="2244396" y="4198974"/>
              <a:ext cx="1330626" cy="1318405"/>
              <a:chOff x="2321141" y="4198974"/>
              <a:chExt cx="1330626" cy="1318405"/>
            </a:xfrm>
          </p:grpSpPr>
          <p:pic>
            <p:nvPicPr>
              <p:cNvPr id="28" name="Picture 27" descr="Icon&#10;&#10;Description automatically generated">
                <a:extLst>
                  <a:ext uri="{FF2B5EF4-FFF2-40B4-BE49-F238E27FC236}">
                    <a16:creationId xmlns:a16="http://schemas.microsoft.com/office/drawing/2014/main" id="{7E57CCB8-8F86-48CF-A901-7CFEF246E229}"/>
                  </a:ext>
                </a:extLst>
              </p:cNvPr>
              <p:cNvPicPr>
                <a:picLocks noChangeAspect="1"/>
              </p:cNvPicPr>
              <p:nvPr/>
            </p:nvPicPr>
            <p:blipFill rotWithShape="1">
              <a:blip r:embed="rId4">
                <a:extLst>
                  <a:ext uri="{28A0092B-C50C-407E-A947-70E740481C1C}">
                    <a14:useLocalDpi xmlns:a14="http://schemas.microsoft.com/office/drawing/2010/main" val="0"/>
                  </a:ext>
                </a:extLst>
              </a:blip>
              <a:srcRect l="33193" r="33000"/>
              <a:stretch/>
            </p:blipFill>
            <p:spPr>
              <a:xfrm>
                <a:off x="2321141" y="4198974"/>
                <a:ext cx="1330626" cy="1318405"/>
              </a:xfrm>
              <a:prstGeom prst="rect">
                <a:avLst/>
              </a:prstGeom>
            </p:spPr>
          </p:pic>
          <p:sp>
            <p:nvSpPr>
              <p:cNvPr id="33" name="TextBox 32">
                <a:extLst>
                  <a:ext uri="{FF2B5EF4-FFF2-40B4-BE49-F238E27FC236}">
                    <a16:creationId xmlns:a16="http://schemas.microsoft.com/office/drawing/2014/main" id="{228A7049-72FA-4C11-9945-9A2BA2A929BE}"/>
                  </a:ext>
                </a:extLst>
              </p:cNvPr>
              <p:cNvSpPr txBox="1"/>
              <p:nvPr/>
            </p:nvSpPr>
            <p:spPr>
              <a:xfrm>
                <a:off x="2427238" y="4845563"/>
                <a:ext cx="1118432" cy="646331"/>
              </a:xfrm>
              <a:prstGeom prst="rect">
                <a:avLst/>
              </a:prstGeom>
              <a:noFill/>
            </p:spPr>
            <p:txBody>
              <a:bodyPr wrap="square" rtlCol="0">
                <a:spAutoFit/>
              </a:bodyPr>
              <a:lstStyle/>
              <a:p>
                <a:pPr algn="ctr"/>
                <a:r>
                  <a:rPr lang="en-US" dirty="0">
                    <a:latin typeface="Libre Baskerville Italics"/>
                  </a:rPr>
                  <a:t>Staff </a:t>
                </a:r>
              </a:p>
              <a:p>
                <a:pPr algn="ctr"/>
                <a:r>
                  <a:rPr lang="en-US" dirty="0">
                    <a:latin typeface="Libre Baskerville Italics"/>
                  </a:rPr>
                  <a:t>(18, 4.9%)</a:t>
                </a:r>
              </a:p>
            </p:txBody>
          </p:sp>
        </p:grpSp>
        <p:grpSp>
          <p:nvGrpSpPr>
            <p:cNvPr id="27" name="Group 26">
              <a:extLst>
                <a:ext uri="{FF2B5EF4-FFF2-40B4-BE49-F238E27FC236}">
                  <a16:creationId xmlns:a16="http://schemas.microsoft.com/office/drawing/2014/main" id="{030FB960-DCB6-4E6D-86E8-495F66D0377A}"/>
                </a:ext>
              </a:extLst>
            </p:cNvPr>
            <p:cNvGrpSpPr/>
            <p:nvPr/>
          </p:nvGrpSpPr>
          <p:grpSpPr>
            <a:xfrm>
              <a:off x="3797255" y="4198974"/>
              <a:ext cx="1568938" cy="1318405"/>
              <a:chOff x="4240335" y="4858176"/>
              <a:chExt cx="1568938" cy="1318405"/>
            </a:xfrm>
          </p:grpSpPr>
          <p:pic>
            <p:nvPicPr>
              <p:cNvPr id="30" name="Picture 29" descr="Icon&#10;&#10;Description automatically generated">
                <a:extLst>
                  <a:ext uri="{FF2B5EF4-FFF2-40B4-BE49-F238E27FC236}">
                    <a16:creationId xmlns:a16="http://schemas.microsoft.com/office/drawing/2014/main" id="{17611031-2C0C-4E60-A1EF-5F4D36DE68AD}"/>
                  </a:ext>
                </a:extLst>
              </p:cNvPr>
              <p:cNvPicPr>
                <a:picLocks noChangeAspect="1"/>
              </p:cNvPicPr>
              <p:nvPr/>
            </p:nvPicPr>
            <p:blipFill rotWithShape="1">
              <a:blip r:embed="rId4">
                <a:extLst>
                  <a:ext uri="{28A0092B-C50C-407E-A947-70E740481C1C}">
                    <a14:useLocalDpi xmlns:a14="http://schemas.microsoft.com/office/drawing/2010/main" val="0"/>
                  </a:ext>
                </a:extLst>
              </a:blip>
              <a:srcRect l="66193"/>
              <a:stretch/>
            </p:blipFill>
            <p:spPr>
              <a:xfrm>
                <a:off x="4359491" y="4858176"/>
                <a:ext cx="1330626" cy="1318405"/>
              </a:xfrm>
              <a:prstGeom prst="rect">
                <a:avLst/>
              </a:prstGeom>
            </p:spPr>
          </p:pic>
          <p:sp>
            <p:nvSpPr>
              <p:cNvPr id="34" name="TextBox 33">
                <a:extLst>
                  <a:ext uri="{FF2B5EF4-FFF2-40B4-BE49-F238E27FC236}">
                    <a16:creationId xmlns:a16="http://schemas.microsoft.com/office/drawing/2014/main" id="{2EB89D97-DA80-45F6-9C58-5663319F36B6}"/>
                  </a:ext>
                </a:extLst>
              </p:cNvPr>
              <p:cNvSpPr txBox="1"/>
              <p:nvPr/>
            </p:nvSpPr>
            <p:spPr>
              <a:xfrm>
                <a:off x="4240335" y="5491894"/>
                <a:ext cx="1568938" cy="646331"/>
              </a:xfrm>
              <a:prstGeom prst="rect">
                <a:avLst/>
              </a:prstGeom>
              <a:noFill/>
            </p:spPr>
            <p:txBody>
              <a:bodyPr wrap="square" rtlCol="0">
                <a:spAutoFit/>
              </a:bodyPr>
              <a:lstStyle/>
              <a:p>
                <a:pPr algn="ctr"/>
                <a:r>
                  <a:rPr lang="en-US" dirty="0">
                    <a:latin typeface="Libre Baskerville Italics"/>
                  </a:rPr>
                  <a:t>Administration </a:t>
                </a:r>
              </a:p>
              <a:p>
                <a:pPr algn="ctr"/>
                <a:r>
                  <a:rPr lang="en-US" dirty="0">
                    <a:latin typeface="Libre Baskerville Italics"/>
                  </a:rPr>
                  <a:t>(6, 1.6%)</a:t>
                </a:r>
              </a:p>
            </p:txBody>
          </p:sp>
        </p:grpSp>
      </p:grpSp>
      <p:sp>
        <p:nvSpPr>
          <p:cNvPr id="36" name="TextBox 35">
            <a:extLst>
              <a:ext uri="{FF2B5EF4-FFF2-40B4-BE49-F238E27FC236}">
                <a16:creationId xmlns:a16="http://schemas.microsoft.com/office/drawing/2014/main" id="{AA05007A-B3D6-4B61-8704-69F476043DC9}"/>
              </a:ext>
            </a:extLst>
          </p:cNvPr>
          <p:cNvSpPr txBox="1"/>
          <p:nvPr/>
        </p:nvSpPr>
        <p:spPr>
          <a:xfrm>
            <a:off x="529004" y="4275787"/>
            <a:ext cx="11104699" cy="707886"/>
          </a:xfrm>
          <a:prstGeom prst="rect">
            <a:avLst/>
          </a:prstGeom>
          <a:noFill/>
        </p:spPr>
        <p:txBody>
          <a:bodyPr wrap="square">
            <a:spAutoFit/>
          </a:bodyPr>
          <a:lstStyle/>
          <a:p>
            <a:pPr marL="342900" indent="-342900">
              <a:spcBef>
                <a:spcPts val="0"/>
              </a:spcBef>
              <a:buFont typeface="Arial" panose="020B0604020202020204" pitchFamily="34" charset="0"/>
              <a:buChar char="•"/>
            </a:pPr>
            <a:r>
              <a:rPr lang="en-US" sz="2000" dirty="0">
                <a:latin typeface="Libre Baskerville Italics"/>
              </a:rPr>
              <a:t>Diversity and inclusion strategies in the fields of </a:t>
            </a:r>
            <a:r>
              <a:rPr lang="en-US" sz="2000" b="1" dirty="0">
                <a:latin typeface="Libre Baskerville Italics"/>
              </a:rPr>
              <a:t>medicine</a:t>
            </a:r>
            <a:r>
              <a:rPr lang="en-US" sz="2000" dirty="0">
                <a:latin typeface="Libre Baskerville Italics"/>
              </a:rPr>
              <a:t> (137, 37.4%), </a:t>
            </a:r>
            <a:r>
              <a:rPr lang="en-US" sz="2000" b="1" dirty="0">
                <a:latin typeface="Libre Baskerville Italics"/>
              </a:rPr>
              <a:t>nursing</a:t>
            </a:r>
            <a:r>
              <a:rPr lang="en-US" sz="2000" dirty="0">
                <a:latin typeface="Libre Baskerville Italics"/>
              </a:rPr>
              <a:t> (81, 22.1%), and </a:t>
            </a:r>
            <a:r>
              <a:rPr lang="en-US" sz="2000" b="1" dirty="0">
                <a:latin typeface="Libre Baskerville Italics"/>
              </a:rPr>
              <a:t>health science research </a:t>
            </a:r>
            <a:r>
              <a:rPr lang="en-US" sz="2000" dirty="0">
                <a:latin typeface="Libre Baskerville Italics"/>
              </a:rPr>
              <a:t>(58, 15.8%) have been most often evaluated.</a:t>
            </a:r>
            <a:endParaRPr lang="en-US" sz="2000" b="1" dirty="0">
              <a:latin typeface="Libre Baskerville Italics"/>
            </a:endParaRPr>
          </a:p>
        </p:txBody>
      </p:sp>
      <p:sp>
        <p:nvSpPr>
          <p:cNvPr id="37" name="TextBox 36">
            <a:extLst>
              <a:ext uri="{FF2B5EF4-FFF2-40B4-BE49-F238E27FC236}">
                <a16:creationId xmlns:a16="http://schemas.microsoft.com/office/drawing/2014/main" id="{E526D48E-F0B4-4D26-812C-643343A046F8}"/>
              </a:ext>
            </a:extLst>
          </p:cNvPr>
          <p:cNvSpPr txBox="1"/>
          <p:nvPr/>
        </p:nvSpPr>
        <p:spPr>
          <a:xfrm>
            <a:off x="529004" y="5347814"/>
            <a:ext cx="11493998" cy="1261884"/>
          </a:xfrm>
          <a:prstGeom prst="rect">
            <a:avLst/>
          </a:prstGeom>
          <a:noFill/>
        </p:spPr>
        <p:txBody>
          <a:bodyPr wrap="square">
            <a:spAutoFit/>
          </a:bodyPr>
          <a:lstStyle/>
          <a:p>
            <a:pPr marL="342900" indent="-342900">
              <a:spcBef>
                <a:spcPts val="0"/>
              </a:spcBef>
              <a:buFont typeface="Arial" panose="020B0604020202020204" pitchFamily="34" charset="0"/>
              <a:buChar char="•"/>
            </a:pPr>
            <a:r>
              <a:rPr lang="en-US" sz="2000" dirty="0">
                <a:latin typeface="Libre Baskerville Italics"/>
              </a:rPr>
              <a:t>In 69 (18.9%) primary articles, </a:t>
            </a:r>
            <a:r>
              <a:rPr lang="en-US" sz="2000" b="1" dirty="0">
                <a:latin typeface="Libre Baskerville Italics"/>
              </a:rPr>
              <a:t>no specific racial/ethnic group</a:t>
            </a:r>
            <a:r>
              <a:rPr lang="en-US" sz="2000" dirty="0">
                <a:latin typeface="Libre Baskerville Italics"/>
              </a:rPr>
              <a:t> was named. In 137 (37.4%) primary articles, </a:t>
            </a:r>
            <a:r>
              <a:rPr lang="en-US" sz="2000" b="1" dirty="0">
                <a:latin typeface="Libre Baskerville Italics"/>
              </a:rPr>
              <a:t>not all included racial/ethnic groups</a:t>
            </a:r>
            <a:r>
              <a:rPr lang="en-US" sz="2000" dirty="0">
                <a:latin typeface="Libre Baskerville Italics"/>
              </a:rPr>
              <a:t> were specified.</a:t>
            </a:r>
          </a:p>
          <a:p>
            <a:pPr marL="800100" lvl="1" indent="-342900">
              <a:buFont typeface="Arial" panose="020B0604020202020204" pitchFamily="34" charset="0"/>
              <a:buChar char="•"/>
            </a:pPr>
            <a:r>
              <a:rPr lang="en-US" b="1" dirty="0">
                <a:latin typeface="Libre Baskerville Italics"/>
              </a:rPr>
              <a:t>Black or African American populations </a:t>
            </a:r>
            <a:r>
              <a:rPr lang="en-US" dirty="0">
                <a:latin typeface="Libre Baskerville Italics"/>
              </a:rPr>
              <a:t>were included in 230 (62.8%) primary articles</a:t>
            </a:r>
          </a:p>
          <a:p>
            <a:pPr marL="800100" lvl="1" indent="-342900">
              <a:buFont typeface="Arial" panose="020B0604020202020204" pitchFamily="34" charset="0"/>
              <a:buChar char="•"/>
            </a:pPr>
            <a:r>
              <a:rPr lang="en-US" b="1" dirty="0">
                <a:latin typeface="Libre Baskerville Italics"/>
              </a:rPr>
              <a:t>Latinx or Hispanic populations </a:t>
            </a:r>
            <a:r>
              <a:rPr lang="en-US" dirty="0">
                <a:latin typeface="Libre Baskerville Italics"/>
              </a:rPr>
              <a:t>were included in 214 (58.5%) primary articles</a:t>
            </a:r>
          </a:p>
        </p:txBody>
      </p:sp>
      <p:cxnSp>
        <p:nvCxnSpPr>
          <p:cNvPr id="40" name="Straight Arrow Connector 39">
            <a:extLst>
              <a:ext uri="{FF2B5EF4-FFF2-40B4-BE49-F238E27FC236}">
                <a16:creationId xmlns:a16="http://schemas.microsoft.com/office/drawing/2014/main" id="{1E90D6D0-EA68-41BE-9261-22000E983F8F}"/>
              </a:ext>
            </a:extLst>
          </p:cNvPr>
          <p:cNvCxnSpPr>
            <a:cxnSpLocks/>
          </p:cNvCxnSpPr>
          <p:nvPr/>
        </p:nvCxnSpPr>
        <p:spPr>
          <a:xfrm>
            <a:off x="4725909" y="1748695"/>
            <a:ext cx="1674892" cy="0"/>
          </a:xfrm>
          <a:prstGeom prst="straightConnector1">
            <a:avLst/>
          </a:prstGeom>
          <a:ln w="38100">
            <a:solidFill>
              <a:srgbClr val="6C533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CFFCDBF-BEE8-48EE-B415-620CF4933924}"/>
              </a:ext>
            </a:extLst>
          </p:cNvPr>
          <p:cNvCxnSpPr>
            <a:cxnSpLocks/>
          </p:cNvCxnSpPr>
          <p:nvPr/>
        </p:nvCxnSpPr>
        <p:spPr>
          <a:xfrm>
            <a:off x="4716856" y="1729513"/>
            <a:ext cx="0" cy="407406"/>
          </a:xfrm>
          <a:prstGeom prst="line">
            <a:avLst/>
          </a:prstGeom>
          <a:ln w="38100">
            <a:solidFill>
              <a:srgbClr val="6C5336"/>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DD54F7F-6731-46A5-BBC1-5A80C38758FB}"/>
              </a:ext>
            </a:extLst>
          </p:cNvPr>
          <p:cNvCxnSpPr>
            <a:cxnSpLocks/>
          </p:cNvCxnSpPr>
          <p:nvPr/>
        </p:nvCxnSpPr>
        <p:spPr>
          <a:xfrm>
            <a:off x="3388474" y="3376199"/>
            <a:ext cx="2850627" cy="0"/>
          </a:xfrm>
          <a:prstGeom prst="straightConnector1">
            <a:avLst/>
          </a:prstGeom>
          <a:ln w="38100">
            <a:solidFill>
              <a:srgbClr val="6C533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B9DE2D0-81D2-4B05-B4EE-0BC9F84B4A6A}"/>
              </a:ext>
            </a:extLst>
          </p:cNvPr>
          <p:cNvCxnSpPr>
            <a:cxnSpLocks/>
          </p:cNvCxnSpPr>
          <p:nvPr/>
        </p:nvCxnSpPr>
        <p:spPr>
          <a:xfrm>
            <a:off x="3406228" y="3062716"/>
            <a:ext cx="0" cy="331513"/>
          </a:xfrm>
          <a:prstGeom prst="line">
            <a:avLst/>
          </a:prstGeom>
          <a:ln w="38100">
            <a:solidFill>
              <a:srgbClr val="6C53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22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a:extLst>
              <a:ext uri="{FF2B5EF4-FFF2-40B4-BE49-F238E27FC236}">
                <a16:creationId xmlns:a16="http://schemas.microsoft.com/office/drawing/2014/main" id="{B8083E55-9999-4C0A-896B-F389A9525F30}"/>
              </a:ext>
            </a:extLst>
          </p:cNvPr>
          <p:cNvSpPr/>
          <p:nvPr/>
        </p:nvSpPr>
        <p:spPr>
          <a:xfrm>
            <a:off x="0" y="302516"/>
            <a:ext cx="12192000" cy="640460"/>
          </a:xfrm>
          <a:prstGeom prst="flowChartProcess">
            <a:avLst/>
          </a:prstGeom>
          <a:solidFill>
            <a:srgbClr val="6C5336"/>
          </a:solidFill>
          <a:ln>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FF"/>
                </a:solidFill>
                <a:latin typeface="Libre Baskerville Bold" panose="02000000000000000000" pitchFamily="2" charset="0"/>
              </a:rPr>
              <a:t>Characteristics of Evaluation Methods</a:t>
            </a:r>
            <a:endParaRPr lang="en-US" sz="4000" b="1" dirty="0">
              <a:solidFill>
                <a:srgbClr val="FFFFFF"/>
              </a:solidFill>
              <a:latin typeface="Libre Baskerville Bold" panose="02000000000000000000" pitchFamily="2" charset="0"/>
            </a:endParaRPr>
          </a:p>
        </p:txBody>
      </p:sp>
      <p:sp>
        <p:nvSpPr>
          <p:cNvPr id="9" name="Flowchart: Process 8">
            <a:extLst>
              <a:ext uri="{FF2B5EF4-FFF2-40B4-BE49-F238E27FC236}">
                <a16:creationId xmlns:a16="http://schemas.microsoft.com/office/drawing/2014/main" id="{5A220528-75DC-420C-A869-219CEE8B1CDC}"/>
              </a:ext>
            </a:extLst>
          </p:cNvPr>
          <p:cNvSpPr/>
          <p:nvPr/>
        </p:nvSpPr>
        <p:spPr>
          <a:xfrm>
            <a:off x="948104" y="5292375"/>
            <a:ext cx="4076700" cy="126310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rgbClr val="404040"/>
              </a:solidFill>
              <a:latin typeface="Gill Sans MT" panose="020B0502020104020203" pitchFamily="34" charset="0"/>
            </a:endParaRPr>
          </a:p>
        </p:txBody>
      </p:sp>
      <p:sp>
        <p:nvSpPr>
          <p:cNvPr id="29" name="Arrow: Up 28">
            <a:extLst>
              <a:ext uri="{FF2B5EF4-FFF2-40B4-BE49-F238E27FC236}">
                <a16:creationId xmlns:a16="http://schemas.microsoft.com/office/drawing/2014/main" id="{92236658-D565-4094-AC4B-F4F4383E1D34}"/>
              </a:ext>
            </a:extLst>
          </p:cNvPr>
          <p:cNvSpPr/>
          <p:nvPr/>
        </p:nvSpPr>
        <p:spPr>
          <a:xfrm>
            <a:off x="1612602" y="1076325"/>
            <a:ext cx="767751" cy="5315723"/>
          </a:xfrm>
          <a:prstGeom prst="upArrow">
            <a:avLst/>
          </a:prstGeom>
          <a:solidFill>
            <a:srgbClr val="CCCCCC"/>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lowchart: Process 30">
            <a:extLst>
              <a:ext uri="{FF2B5EF4-FFF2-40B4-BE49-F238E27FC236}">
                <a16:creationId xmlns:a16="http://schemas.microsoft.com/office/drawing/2014/main" id="{E9A786B2-47D7-40D5-8B65-B6E8CB858904}"/>
              </a:ext>
            </a:extLst>
          </p:cNvPr>
          <p:cNvSpPr/>
          <p:nvPr/>
        </p:nvSpPr>
        <p:spPr>
          <a:xfrm>
            <a:off x="238125" y="1431700"/>
            <a:ext cx="1563897" cy="61804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tx1"/>
                </a:solidFill>
                <a:latin typeface="Libre Baskerville Italics"/>
              </a:rPr>
              <a:t>Stronger design</a:t>
            </a:r>
          </a:p>
        </p:txBody>
      </p:sp>
      <p:sp>
        <p:nvSpPr>
          <p:cNvPr id="39" name="Flowchart: Process 38">
            <a:extLst>
              <a:ext uri="{FF2B5EF4-FFF2-40B4-BE49-F238E27FC236}">
                <a16:creationId xmlns:a16="http://schemas.microsoft.com/office/drawing/2014/main" id="{15CE0404-4236-40FF-9EA8-39537254E06F}"/>
              </a:ext>
            </a:extLst>
          </p:cNvPr>
          <p:cNvSpPr/>
          <p:nvPr/>
        </p:nvSpPr>
        <p:spPr>
          <a:xfrm>
            <a:off x="238124" y="5735378"/>
            <a:ext cx="1563897" cy="61804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tx1"/>
                </a:solidFill>
                <a:latin typeface="Libre Baskerville Italics"/>
              </a:rPr>
              <a:t>Weaker design</a:t>
            </a:r>
          </a:p>
        </p:txBody>
      </p:sp>
      <p:grpSp>
        <p:nvGrpSpPr>
          <p:cNvPr id="41" name="Group 40">
            <a:extLst>
              <a:ext uri="{FF2B5EF4-FFF2-40B4-BE49-F238E27FC236}">
                <a16:creationId xmlns:a16="http://schemas.microsoft.com/office/drawing/2014/main" id="{13F8B128-8530-44C6-97BB-288E3BF63F3B}"/>
              </a:ext>
            </a:extLst>
          </p:cNvPr>
          <p:cNvGrpSpPr/>
          <p:nvPr/>
        </p:nvGrpSpPr>
        <p:grpSpPr>
          <a:xfrm>
            <a:off x="1996477" y="1539857"/>
            <a:ext cx="3099398" cy="618041"/>
            <a:chOff x="1996477" y="966160"/>
            <a:chExt cx="3099398" cy="690111"/>
          </a:xfrm>
        </p:grpSpPr>
        <p:cxnSp>
          <p:nvCxnSpPr>
            <p:cNvPr id="42" name="Straight Connector 41">
              <a:extLst>
                <a:ext uri="{FF2B5EF4-FFF2-40B4-BE49-F238E27FC236}">
                  <a16:creationId xmlns:a16="http://schemas.microsoft.com/office/drawing/2014/main" id="{45A8517E-B142-4364-8F49-DDBF0BF1D39B}"/>
                </a:ext>
              </a:extLst>
            </p:cNvPr>
            <p:cNvCxnSpPr>
              <a:cxnSpLocks/>
            </p:cNvCxnSpPr>
            <p:nvPr/>
          </p:nvCxnSpPr>
          <p:spPr>
            <a:xfrm>
              <a:off x="1996477" y="1104182"/>
              <a:ext cx="672860" cy="0"/>
            </a:xfrm>
            <a:prstGeom prst="line">
              <a:avLst/>
            </a:prstGeom>
            <a:ln w="76200">
              <a:solidFill>
                <a:srgbClr val="CCCCCC"/>
              </a:solidFill>
              <a:prstDash val="sysDot"/>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0C46840A-61F8-44B7-9CD4-2ED4CF362EA5}"/>
                </a:ext>
              </a:extLst>
            </p:cNvPr>
            <p:cNvSpPr/>
            <p:nvPr/>
          </p:nvSpPr>
          <p:spPr>
            <a:xfrm>
              <a:off x="2628630" y="968584"/>
              <a:ext cx="271195" cy="271195"/>
            </a:xfrm>
            <a:prstGeom prst="ellipse">
              <a:avLst/>
            </a:prstGeom>
            <a:solidFill>
              <a:srgbClr val="CCCCCC"/>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lowchart: Process 45">
              <a:extLst>
                <a:ext uri="{FF2B5EF4-FFF2-40B4-BE49-F238E27FC236}">
                  <a16:creationId xmlns:a16="http://schemas.microsoft.com/office/drawing/2014/main" id="{1D6C821C-7FBD-43A9-A90F-67B1B31EADA5}"/>
                </a:ext>
              </a:extLst>
            </p:cNvPr>
            <p:cNvSpPr/>
            <p:nvPr/>
          </p:nvSpPr>
          <p:spPr>
            <a:xfrm>
              <a:off x="2692236" y="966160"/>
              <a:ext cx="2403639" cy="69011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Libre Baskerville Italics"/>
                </a:rPr>
                <a:t>Randomized controlled trials (6, 1.8%)</a:t>
              </a:r>
            </a:p>
          </p:txBody>
        </p:sp>
      </p:grpSp>
      <p:grpSp>
        <p:nvGrpSpPr>
          <p:cNvPr id="2" name="Group 1">
            <a:extLst>
              <a:ext uri="{FF2B5EF4-FFF2-40B4-BE49-F238E27FC236}">
                <a16:creationId xmlns:a16="http://schemas.microsoft.com/office/drawing/2014/main" id="{AE6AB621-44B5-4748-839C-80412E3146D5}"/>
              </a:ext>
            </a:extLst>
          </p:cNvPr>
          <p:cNvGrpSpPr/>
          <p:nvPr/>
        </p:nvGrpSpPr>
        <p:grpSpPr>
          <a:xfrm>
            <a:off x="1997523" y="2586337"/>
            <a:ext cx="2931533" cy="618041"/>
            <a:chOff x="1997523" y="2586337"/>
            <a:chExt cx="2931533" cy="618041"/>
          </a:xfrm>
        </p:grpSpPr>
        <p:cxnSp>
          <p:nvCxnSpPr>
            <p:cNvPr id="49" name="Straight Connector 48">
              <a:extLst>
                <a:ext uri="{FF2B5EF4-FFF2-40B4-BE49-F238E27FC236}">
                  <a16:creationId xmlns:a16="http://schemas.microsoft.com/office/drawing/2014/main" id="{11B3C027-97CD-4954-B52B-D0DE58762FC6}"/>
                </a:ext>
              </a:extLst>
            </p:cNvPr>
            <p:cNvCxnSpPr>
              <a:cxnSpLocks/>
            </p:cNvCxnSpPr>
            <p:nvPr/>
          </p:nvCxnSpPr>
          <p:spPr>
            <a:xfrm>
              <a:off x="1997523" y="2727411"/>
              <a:ext cx="672860" cy="0"/>
            </a:xfrm>
            <a:prstGeom prst="line">
              <a:avLst/>
            </a:prstGeom>
            <a:ln w="76200">
              <a:solidFill>
                <a:srgbClr val="CCCCCC"/>
              </a:solidFill>
              <a:prstDash val="sysDot"/>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0F2CA523-7138-4F67-8154-E9D1B1AB8854}"/>
                </a:ext>
              </a:extLst>
            </p:cNvPr>
            <p:cNvSpPr/>
            <p:nvPr/>
          </p:nvSpPr>
          <p:spPr>
            <a:xfrm>
              <a:off x="2629676" y="2605974"/>
              <a:ext cx="271195" cy="242873"/>
            </a:xfrm>
            <a:prstGeom prst="ellipse">
              <a:avLst/>
            </a:prstGeom>
            <a:solidFill>
              <a:srgbClr val="CCCCCC"/>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lowchart: Process 50">
              <a:extLst>
                <a:ext uri="{FF2B5EF4-FFF2-40B4-BE49-F238E27FC236}">
                  <a16:creationId xmlns:a16="http://schemas.microsoft.com/office/drawing/2014/main" id="{619FF622-07AE-423E-9734-C4C50A0384B8}"/>
                </a:ext>
              </a:extLst>
            </p:cNvPr>
            <p:cNvSpPr/>
            <p:nvPr/>
          </p:nvSpPr>
          <p:spPr>
            <a:xfrm>
              <a:off x="2669337" y="2586337"/>
              <a:ext cx="2259719" cy="61804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Libre Baskerville Italics"/>
                </a:rPr>
                <a:t>Quasi-experimental (5, 1.5%)</a:t>
              </a:r>
            </a:p>
          </p:txBody>
        </p:sp>
      </p:grpSp>
      <p:grpSp>
        <p:nvGrpSpPr>
          <p:cNvPr id="52" name="Group 51">
            <a:extLst>
              <a:ext uri="{FF2B5EF4-FFF2-40B4-BE49-F238E27FC236}">
                <a16:creationId xmlns:a16="http://schemas.microsoft.com/office/drawing/2014/main" id="{C93C8332-7B4E-4B14-951B-177FF643377D}"/>
              </a:ext>
            </a:extLst>
          </p:cNvPr>
          <p:cNvGrpSpPr/>
          <p:nvPr/>
        </p:nvGrpSpPr>
        <p:grpSpPr>
          <a:xfrm>
            <a:off x="1996477" y="3648112"/>
            <a:ext cx="3576336" cy="618041"/>
            <a:chOff x="2039460" y="2844286"/>
            <a:chExt cx="3576336" cy="690111"/>
          </a:xfrm>
        </p:grpSpPr>
        <p:cxnSp>
          <p:nvCxnSpPr>
            <p:cNvPr id="53" name="Straight Connector 52">
              <a:extLst>
                <a:ext uri="{FF2B5EF4-FFF2-40B4-BE49-F238E27FC236}">
                  <a16:creationId xmlns:a16="http://schemas.microsoft.com/office/drawing/2014/main" id="{726A6BF4-216B-42B3-AA34-617E436EA37B}"/>
                </a:ext>
              </a:extLst>
            </p:cNvPr>
            <p:cNvCxnSpPr>
              <a:cxnSpLocks/>
            </p:cNvCxnSpPr>
            <p:nvPr/>
          </p:nvCxnSpPr>
          <p:spPr>
            <a:xfrm>
              <a:off x="2039460" y="2982308"/>
              <a:ext cx="672860" cy="0"/>
            </a:xfrm>
            <a:prstGeom prst="line">
              <a:avLst/>
            </a:prstGeom>
            <a:ln w="76200">
              <a:solidFill>
                <a:srgbClr val="CCCCCC"/>
              </a:solidFill>
              <a:prstDash val="sysDot"/>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F1317015-1469-4E3E-A33D-E54205F714D9}"/>
                </a:ext>
              </a:extLst>
            </p:cNvPr>
            <p:cNvSpPr/>
            <p:nvPr/>
          </p:nvSpPr>
          <p:spPr>
            <a:xfrm>
              <a:off x="2671613" y="2846710"/>
              <a:ext cx="271195" cy="271195"/>
            </a:xfrm>
            <a:prstGeom prst="ellipse">
              <a:avLst/>
            </a:prstGeom>
            <a:solidFill>
              <a:srgbClr val="CCCCCC"/>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lowchart: Process 54">
              <a:extLst>
                <a:ext uri="{FF2B5EF4-FFF2-40B4-BE49-F238E27FC236}">
                  <a16:creationId xmlns:a16="http://schemas.microsoft.com/office/drawing/2014/main" id="{65CD302A-9B9D-4438-9462-EF9B14A8BAD7}"/>
                </a:ext>
              </a:extLst>
            </p:cNvPr>
            <p:cNvSpPr/>
            <p:nvPr/>
          </p:nvSpPr>
          <p:spPr>
            <a:xfrm>
              <a:off x="2735219" y="2844286"/>
              <a:ext cx="2880577" cy="69011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Libre Baskerville Italics"/>
                </a:rPr>
                <a:t>Pre/post intervention with a comparison group (23, 6.8%)</a:t>
              </a:r>
            </a:p>
          </p:txBody>
        </p:sp>
      </p:grpSp>
      <p:grpSp>
        <p:nvGrpSpPr>
          <p:cNvPr id="56" name="Group 55">
            <a:extLst>
              <a:ext uri="{FF2B5EF4-FFF2-40B4-BE49-F238E27FC236}">
                <a16:creationId xmlns:a16="http://schemas.microsoft.com/office/drawing/2014/main" id="{6796DAE5-21BB-4267-89D3-4E97B8B89D11}"/>
              </a:ext>
            </a:extLst>
          </p:cNvPr>
          <p:cNvGrpSpPr/>
          <p:nvPr/>
        </p:nvGrpSpPr>
        <p:grpSpPr>
          <a:xfrm>
            <a:off x="1996477" y="4790123"/>
            <a:ext cx="3908211" cy="618041"/>
            <a:chOff x="1996477" y="3922583"/>
            <a:chExt cx="3908211" cy="690111"/>
          </a:xfrm>
        </p:grpSpPr>
        <p:cxnSp>
          <p:nvCxnSpPr>
            <p:cNvPr id="57" name="Straight Connector 56">
              <a:extLst>
                <a:ext uri="{FF2B5EF4-FFF2-40B4-BE49-F238E27FC236}">
                  <a16:creationId xmlns:a16="http://schemas.microsoft.com/office/drawing/2014/main" id="{4C2AE4FA-8021-4251-AFFE-6E1ED1AE6B98}"/>
                </a:ext>
              </a:extLst>
            </p:cNvPr>
            <p:cNvCxnSpPr>
              <a:cxnSpLocks/>
            </p:cNvCxnSpPr>
            <p:nvPr/>
          </p:nvCxnSpPr>
          <p:spPr>
            <a:xfrm>
              <a:off x="1996477" y="4060605"/>
              <a:ext cx="672860" cy="0"/>
            </a:xfrm>
            <a:prstGeom prst="line">
              <a:avLst/>
            </a:prstGeom>
            <a:ln w="76200">
              <a:solidFill>
                <a:srgbClr val="CCCCCC"/>
              </a:solidFill>
              <a:prstDash val="sysDot"/>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24496C62-6589-457C-A2D3-2DF6CAD1595A}"/>
                </a:ext>
              </a:extLst>
            </p:cNvPr>
            <p:cNvSpPr/>
            <p:nvPr/>
          </p:nvSpPr>
          <p:spPr>
            <a:xfrm>
              <a:off x="2628630" y="3925007"/>
              <a:ext cx="271195" cy="271195"/>
            </a:xfrm>
            <a:prstGeom prst="ellipse">
              <a:avLst/>
            </a:prstGeom>
            <a:solidFill>
              <a:srgbClr val="CCCCCC"/>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lowchart: Process 58">
              <a:extLst>
                <a:ext uri="{FF2B5EF4-FFF2-40B4-BE49-F238E27FC236}">
                  <a16:creationId xmlns:a16="http://schemas.microsoft.com/office/drawing/2014/main" id="{B4A2AAB9-F813-46AA-8226-E2FFCAD154C4}"/>
                </a:ext>
              </a:extLst>
            </p:cNvPr>
            <p:cNvSpPr/>
            <p:nvPr/>
          </p:nvSpPr>
          <p:spPr>
            <a:xfrm>
              <a:off x="2692235" y="3922583"/>
              <a:ext cx="3212453" cy="69011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Libre Baskerville Italics"/>
                </a:rPr>
                <a:t>Pre/post intervention with no comparison group (102, 30.1%)</a:t>
              </a:r>
            </a:p>
          </p:txBody>
        </p:sp>
      </p:grpSp>
      <p:grpSp>
        <p:nvGrpSpPr>
          <p:cNvPr id="60" name="Group 59">
            <a:extLst>
              <a:ext uri="{FF2B5EF4-FFF2-40B4-BE49-F238E27FC236}">
                <a16:creationId xmlns:a16="http://schemas.microsoft.com/office/drawing/2014/main" id="{0197AFF4-D2A9-439B-A083-E619C3E94B2D}"/>
              </a:ext>
            </a:extLst>
          </p:cNvPr>
          <p:cNvGrpSpPr/>
          <p:nvPr/>
        </p:nvGrpSpPr>
        <p:grpSpPr>
          <a:xfrm>
            <a:off x="1996477" y="5841588"/>
            <a:ext cx="3755591" cy="618041"/>
            <a:chOff x="1996477" y="5139791"/>
            <a:chExt cx="3755591" cy="690111"/>
          </a:xfrm>
        </p:grpSpPr>
        <p:cxnSp>
          <p:nvCxnSpPr>
            <p:cNvPr id="61" name="Straight Connector 60">
              <a:extLst>
                <a:ext uri="{FF2B5EF4-FFF2-40B4-BE49-F238E27FC236}">
                  <a16:creationId xmlns:a16="http://schemas.microsoft.com/office/drawing/2014/main" id="{1D910A88-B825-4208-AD44-953FC7B08C0C}"/>
                </a:ext>
              </a:extLst>
            </p:cNvPr>
            <p:cNvCxnSpPr>
              <a:cxnSpLocks/>
            </p:cNvCxnSpPr>
            <p:nvPr/>
          </p:nvCxnSpPr>
          <p:spPr>
            <a:xfrm>
              <a:off x="1996477" y="5277813"/>
              <a:ext cx="672860" cy="0"/>
            </a:xfrm>
            <a:prstGeom prst="line">
              <a:avLst/>
            </a:prstGeom>
            <a:ln w="76200">
              <a:solidFill>
                <a:srgbClr val="CCCCCC"/>
              </a:solidFill>
              <a:prstDash val="sysDot"/>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B4CB9F57-A866-4431-9617-BCF10BB32399}"/>
                </a:ext>
              </a:extLst>
            </p:cNvPr>
            <p:cNvSpPr/>
            <p:nvPr/>
          </p:nvSpPr>
          <p:spPr>
            <a:xfrm>
              <a:off x="2628630" y="5142215"/>
              <a:ext cx="271195" cy="271195"/>
            </a:xfrm>
            <a:prstGeom prst="ellipse">
              <a:avLst/>
            </a:prstGeom>
            <a:solidFill>
              <a:srgbClr val="CCCCCC"/>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lowchart: Process 62">
              <a:extLst>
                <a:ext uri="{FF2B5EF4-FFF2-40B4-BE49-F238E27FC236}">
                  <a16:creationId xmlns:a16="http://schemas.microsoft.com/office/drawing/2014/main" id="{CC0ECA2C-FAD6-4754-AAEC-23EB2291EF6C}"/>
                </a:ext>
              </a:extLst>
            </p:cNvPr>
            <p:cNvSpPr/>
            <p:nvPr/>
          </p:nvSpPr>
          <p:spPr>
            <a:xfrm>
              <a:off x="2692236" y="5139791"/>
              <a:ext cx="3059832" cy="69011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Libre Baskerville Italics"/>
                </a:rPr>
                <a:t>Cross-sectional (e.g., just post-intervention) (189, 55.7%)</a:t>
              </a:r>
            </a:p>
          </p:txBody>
        </p:sp>
      </p:grpSp>
      <p:pic>
        <p:nvPicPr>
          <p:cNvPr id="5" name="Picture 4" descr="Icon&#10;&#10;Description automatically generated">
            <a:extLst>
              <a:ext uri="{FF2B5EF4-FFF2-40B4-BE49-F238E27FC236}">
                <a16:creationId xmlns:a16="http://schemas.microsoft.com/office/drawing/2014/main" id="{EA622C4A-754A-4874-BA57-A3CDB4573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2" y="1892627"/>
            <a:ext cx="4867273" cy="4845800"/>
          </a:xfrm>
          <a:prstGeom prst="rect">
            <a:avLst/>
          </a:prstGeom>
        </p:spPr>
      </p:pic>
      <p:sp>
        <p:nvSpPr>
          <p:cNvPr id="64" name="TextBox 63">
            <a:extLst>
              <a:ext uri="{FF2B5EF4-FFF2-40B4-BE49-F238E27FC236}">
                <a16:creationId xmlns:a16="http://schemas.microsoft.com/office/drawing/2014/main" id="{AE8530AE-7679-4DCA-B58E-C664CB705620}"/>
              </a:ext>
            </a:extLst>
          </p:cNvPr>
          <p:cNvSpPr txBox="1"/>
          <p:nvPr/>
        </p:nvSpPr>
        <p:spPr>
          <a:xfrm>
            <a:off x="6819781" y="1202918"/>
            <a:ext cx="4943714" cy="707886"/>
          </a:xfrm>
          <a:prstGeom prst="rect">
            <a:avLst/>
          </a:prstGeom>
          <a:noFill/>
        </p:spPr>
        <p:txBody>
          <a:bodyPr wrap="square">
            <a:spAutoFit/>
          </a:bodyPr>
          <a:lstStyle/>
          <a:p>
            <a:pPr algn="ctr">
              <a:spcBef>
                <a:spcPts val="0"/>
              </a:spcBef>
            </a:pPr>
            <a:r>
              <a:rPr lang="en-US" sz="2000" dirty="0">
                <a:latin typeface="Libre Baskerville Italics"/>
              </a:rPr>
              <a:t>Most primary articles (286, 78.2%) used </a:t>
            </a:r>
            <a:r>
              <a:rPr lang="en-US" sz="2000" b="1" dirty="0">
                <a:latin typeface="Libre Baskerville Italics"/>
              </a:rPr>
              <a:t>quantitative</a:t>
            </a:r>
            <a:r>
              <a:rPr lang="en-US" sz="2000" dirty="0">
                <a:latin typeface="Libre Baskerville Italics"/>
              </a:rPr>
              <a:t> evaluation approaches. </a:t>
            </a:r>
          </a:p>
        </p:txBody>
      </p:sp>
      <p:sp>
        <p:nvSpPr>
          <p:cNvPr id="8" name="TextBox 7">
            <a:extLst>
              <a:ext uri="{FF2B5EF4-FFF2-40B4-BE49-F238E27FC236}">
                <a16:creationId xmlns:a16="http://schemas.microsoft.com/office/drawing/2014/main" id="{6453626B-56C3-49CD-AF84-B88DC61E9104}"/>
              </a:ext>
            </a:extLst>
          </p:cNvPr>
          <p:cNvSpPr txBox="1"/>
          <p:nvPr/>
        </p:nvSpPr>
        <p:spPr>
          <a:xfrm>
            <a:off x="9150409" y="4761833"/>
            <a:ext cx="1428989" cy="646331"/>
          </a:xfrm>
          <a:prstGeom prst="rect">
            <a:avLst/>
          </a:prstGeom>
          <a:noFill/>
        </p:spPr>
        <p:txBody>
          <a:bodyPr wrap="square" rtlCol="0">
            <a:spAutoFit/>
          </a:bodyPr>
          <a:lstStyle/>
          <a:p>
            <a:pPr algn="ctr"/>
            <a:r>
              <a:rPr lang="en-US" dirty="0">
                <a:solidFill>
                  <a:schemeClr val="bg1"/>
                </a:solidFill>
                <a:latin typeface="Libre Baskerville Italics"/>
              </a:rPr>
              <a:t>Quantitative (286, 78.2%)</a:t>
            </a:r>
          </a:p>
        </p:txBody>
      </p:sp>
      <p:sp>
        <p:nvSpPr>
          <p:cNvPr id="66" name="TextBox 65">
            <a:extLst>
              <a:ext uri="{FF2B5EF4-FFF2-40B4-BE49-F238E27FC236}">
                <a16:creationId xmlns:a16="http://schemas.microsoft.com/office/drawing/2014/main" id="{B82AFE84-EBB7-41B7-BED1-13F66F602786}"/>
              </a:ext>
            </a:extLst>
          </p:cNvPr>
          <p:cNvSpPr txBox="1"/>
          <p:nvPr/>
        </p:nvSpPr>
        <p:spPr>
          <a:xfrm>
            <a:off x="7043373" y="2364152"/>
            <a:ext cx="1700577" cy="646331"/>
          </a:xfrm>
          <a:prstGeom prst="rect">
            <a:avLst/>
          </a:prstGeom>
          <a:noFill/>
        </p:spPr>
        <p:txBody>
          <a:bodyPr wrap="square" rtlCol="0">
            <a:spAutoFit/>
          </a:bodyPr>
          <a:lstStyle/>
          <a:p>
            <a:pPr algn="r"/>
            <a:r>
              <a:rPr lang="en-US" dirty="0">
                <a:latin typeface="Libre Baskerville Italics"/>
              </a:rPr>
              <a:t>Mixed methods (63, 17.2%)</a:t>
            </a:r>
          </a:p>
        </p:txBody>
      </p:sp>
      <p:sp>
        <p:nvSpPr>
          <p:cNvPr id="67" name="TextBox 66">
            <a:extLst>
              <a:ext uri="{FF2B5EF4-FFF2-40B4-BE49-F238E27FC236}">
                <a16:creationId xmlns:a16="http://schemas.microsoft.com/office/drawing/2014/main" id="{A7D6088B-260D-43BF-AF8A-BBFC8633E8DD}"/>
              </a:ext>
            </a:extLst>
          </p:cNvPr>
          <p:cNvSpPr txBox="1"/>
          <p:nvPr/>
        </p:nvSpPr>
        <p:spPr>
          <a:xfrm>
            <a:off x="6058590" y="3246825"/>
            <a:ext cx="1440880" cy="646331"/>
          </a:xfrm>
          <a:prstGeom prst="rect">
            <a:avLst/>
          </a:prstGeom>
          <a:noFill/>
        </p:spPr>
        <p:txBody>
          <a:bodyPr wrap="square" rtlCol="0">
            <a:spAutoFit/>
          </a:bodyPr>
          <a:lstStyle/>
          <a:p>
            <a:pPr algn="r"/>
            <a:r>
              <a:rPr lang="en-US" dirty="0">
                <a:latin typeface="Libre Baskerville Italics"/>
              </a:rPr>
              <a:t>Qualitative (17, 4.6%)</a:t>
            </a:r>
          </a:p>
        </p:txBody>
      </p:sp>
    </p:spTree>
    <p:extLst>
      <p:ext uri="{BB962C8B-B14F-4D97-AF65-F5344CB8AC3E}">
        <p14:creationId xmlns:p14="http://schemas.microsoft.com/office/powerpoint/2010/main" val="1387368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28D4-6FF3-448C-BF07-34C82CB88183}"/>
              </a:ext>
            </a:extLst>
          </p:cNvPr>
          <p:cNvSpPr>
            <a:spLocks noGrp="1"/>
          </p:cNvSpPr>
          <p:nvPr>
            <p:ph type="title"/>
          </p:nvPr>
        </p:nvSpPr>
        <p:spPr>
          <a:xfrm>
            <a:off x="723900" y="565150"/>
            <a:ext cx="4152900" cy="1325563"/>
          </a:xfrm>
        </p:spPr>
        <p:txBody>
          <a:bodyPr>
            <a:normAutofit/>
          </a:bodyPr>
          <a:lstStyle/>
          <a:p>
            <a:r>
              <a:rPr lang="en-US" sz="3600" dirty="0"/>
              <a:t>Article Types</a:t>
            </a:r>
          </a:p>
        </p:txBody>
      </p:sp>
      <p:pic>
        <p:nvPicPr>
          <p:cNvPr id="5" name="Picture 4" descr="Chart, pie chart&#10;&#10;Description automatically generated">
            <a:extLst>
              <a:ext uri="{FF2B5EF4-FFF2-40B4-BE49-F238E27FC236}">
                <a16:creationId xmlns:a16="http://schemas.microsoft.com/office/drawing/2014/main" id="{C32816F9-6BFC-431A-9350-D8AD12861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9766" y="94592"/>
            <a:ext cx="6892234" cy="6763407"/>
          </a:xfrm>
          <a:prstGeom prst="rect">
            <a:avLst/>
          </a:prstGeom>
        </p:spPr>
      </p:pic>
      <p:sp>
        <p:nvSpPr>
          <p:cNvPr id="6" name="TextBox 5">
            <a:extLst>
              <a:ext uri="{FF2B5EF4-FFF2-40B4-BE49-F238E27FC236}">
                <a16:creationId xmlns:a16="http://schemas.microsoft.com/office/drawing/2014/main" id="{1EE45031-DEC3-4C68-9ADB-0E4FFE596737}"/>
              </a:ext>
            </a:extLst>
          </p:cNvPr>
          <p:cNvSpPr txBox="1"/>
          <p:nvPr/>
        </p:nvSpPr>
        <p:spPr>
          <a:xfrm>
            <a:off x="0" y="6488668"/>
            <a:ext cx="2735035" cy="369332"/>
          </a:xfrm>
          <a:prstGeom prst="rect">
            <a:avLst/>
          </a:prstGeom>
          <a:noFill/>
        </p:spPr>
        <p:txBody>
          <a:bodyPr wrap="square" rtlCol="0">
            <a:spAutoFit/>
          </a:bodyPr>
          <a:lstStyle/>
          <a:p>
            <a:r>
              <a:rPr lang="en-US" dirty="0"/>
              <a:t>As of June 1, 2022</a:t>
            </a:r>
          </a:p>
        </p:txBody>
      </p:sp>
    </p:spTree>
    <p:extLst>
      <p:ext uri="{BB962C8B-B14F-4D97-AF65-F5344CB8AC3E}">
        <p14:creationId xmlns:p14="http://schemas.microsoft.com/office/powerpoint/2010/main" val="4168873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a:extLst>
              <a:ext uri="{FF2B5EF4-FFF2-40B4-BE49-F238E27FC236}">
                <a16:creationId xmlns:a16="http://schemas.microsoft.com/office/drawing/2014/main" id="{B8083E55-9999-4C0A-896B-F389A9525F30}"/>
              </a:ext>
            </a:extLst>
          </p:cNvPr>
          <p:cNvSpPr/>
          <p:nvPr/>
        </p:nvSpPr>
        <p:spPr>
          <a:xfrm>
            <a:off x="0" y="302516"/>
            <a:ext cx="12192000" cy="640460"/>
          </a:xfrm>
          <a:prstGeom prst="flowChartProcess">
            <a:avLst/>
          </a:prstGeom>
          <a:solidFill>
            <a:srgbClr val="6C5336"/>
          </a:solidFill>
          <a:ln>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FF"/>
                </a:solidFill>
                <a:latin typeface="Libre Baskerville Bold" panose="02000000000000000000" pitchFamily="2" charset="0"/>
              </a:rPr>
              <a:t>Strategies/interventions </a:t>
            </a:r>
            <a:r>
              <a:rPr lang="en-US" sz="3200" b="1" i="1" dirty="0">
                <a:solidFill>
                  <a:srgbClr val="FFFFFF"/>
                </a:solidFill>
                <a:latin typeface="Libre Baskerville Bold" panose="02000000000000000000" pitchFamily="2" charset="0"/>
              </a:rPr>
              <a:t>most frequently</a:t>
            </a:r>
            <a:r>
              <a:rPr lang="en-US" sz="3200" b="1" dirty="0">
                <a:solidFill>
                  <a:srgbClr val="FFFFFF"/>
                </a:solidFill>
                <a:latin typeface="Libre Baskerville Bold" panose="02000000000000000000" pitchFamily="2" charset="0"/>
              </a:rPr>
              <a:t> evaluated</a:t>
            </a:r>
            <a:endParaRPr lang="en-US" sz="4000" b="1" dirty="0">
              <a:solidFill>
                <a:srgbClr val="FFFFFF"/>
              </a:solidFill>
              <a:latin typeface="Libre Baskerville Bold" panose="02000000000000000000" pitchFamily="2" charset="0"/>
            </a:endParaRPr>
          </a:p>
        </p:txBody>
      </p:sp>
      <p:pic>
        <p:nvPicPr>
          <p:cNvPr id="15" name="Picture 14" descr="Chart, bar chart&#10;&#10;Description automatically generated">
            <a:extLst>
              <a:ext uri="{FF2B5EF4-FFF2-40B4-BE49-F238E27FC236}">
                <a16:creationId xmlns:a16="http://schemas.microsoft.com/office/drawing/2014/main" id="{5E5F428B-19C8-4447-8821-E31CA4588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1294"/>
            <a:ext cx="12192000" cy="5770031"/>
          </a:xfrm>
          <a:prstGeom prst="rect">
            <a:avLst/>
          </a:prstGeom>
        </p:spPr>
      </p:pic>
      <p:grpSp>
        <p:nvGrpSpPr>
          <p:cNvPr id="2" name="Group 1">
            <a:extLst>
              <a:ext uri="{FF2B5EF4-FFF2-40B4-BE49-F238E27FC236}">
                <a16:creationId xmlns:a16="http://schemas.microsoft.com/office/drawing/2014/main" id="{E12932BD-C0F3-451A-8DEE-05EBA003FA15}"/>
              </a:ext>
            </a:extLst>
          </p:cNvPr>
          <p:cNvGrpSpPr/>
          <p:nvPr/>
        </p:nvGrpSpPr>
        <p:grpSpPr>
          <a:xfrm>
            <a:off x="7181850" y="4371976"/>
            <a:ext cx="4800600" cy="1664756"/>
            <a:chOff x="7181850" y="4371976"/>
            <a:chExt cx="4800600" cy="1664756"/>
          </a:xfrm>
        </p:grpSpPr>
        <p:sp>
          <p:nvSpPr>
            <p:cNvPr id="17" name="Rectangle 16">
              <a:extLst>
                <a:ext uri="{FF2B5EF4-FFF2-40B4-BE49-F238E27FC236}">
                  <a16:creationId xmlns:a16="http://schemas.microsoft.com/office/drawing/2014/main" id="{1A85179B-D7CD-42DB-9729-0A5B63C028C7}"/>
                </a:ext>
              </a:extLst>
            </p:cNvPr>
            <p:cNvSpPr/>
            <p:nvPr/>
          </p:nvSpPr>
          <p:spPr>
            <a:xfrm>
              <a:off x="7210425" y="4371976"/>
              <a:ext cx="4772025" cy="1664756"/>
            </a:xfrm>
            <a:prstGeom prst="rect">
              <a:avLst/>
            </a:prstGeom>
            <a:solidFill>
              <a:schemeClr val="bg1"/>
            </a:solidFill>
            <a:ln w="76200">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6E599F8-908D-41F4-A3AB-3089A99D2326}"/>
                </a:ext>
              </a:extLst>
            </p:cNvPr>
            <p:cNvSpPr txBox="1"/>
            <p:nvPr/>
          </p:nvSpPr>
          <p:spPr>
            <a:xfrm>
              <a:off x="7181850" y="4476750"/>
              <a:ext cx="4800600" cy="1477328"/>
            </a:xfrm>
            <a:prstGeom prst="rect">
              <a:avLst/>
            </a:prstGeom>
            <a:noFill/>
          </p:spPr>
          <p:txBody>
            <a:bodyPr wrap="square" rtlCol="0">
              <a:spAutoFit/>
            </a:bodyPr>
            <a:lstStyle/>
            <a:p>
              <a:pPr algn="ctr"/>
              <a:r>
                <a:rPr lang="en-US" dirty="0">
                  <a:latin typeface="Libre Baskerville Italics"/>
                </a:rPr>
                <a:t>The most frequently evaluated interventions were strategies targeted at the </a:t>
              </a:r>
              <a:r>
                <a:rPr lang="en-US" b="1" dirty="0">
                  <a:latin typeface="Libre Baskerville Italics"/>
                </a:rPr>
                <a:t>individual level </a:t>
              </a:r>
              <a:r>
                <a:rPr lang="en-US" dirty="0">
                  <a:latin typeface="Libre Baskerville Italics"/>
                </a:rPr>
                <a:t>(e.g., mentorship programs, career/professional development, academic support/tutoring resources, pathway programs).</a:t>
              </a:r>
            </a:p>
          </p:txBody>
        </p:sp>
      </p:grpSp>
    </p:spTree>
    <p:extLst>
      <p:ext uri="{BB962C8B-B14F-4D97-AF65-F5344CB8AC3E}">
        <p14:creationId xmlns:p14="http://schemas.microsoft.com/office/powerpoint/2010/main" val="614996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ar chart&#10;&#10;Description automatically generated">
            <a:extLst>
              <a:ext uri="{FF2B5EF4-FFF2-40B4-BE49-F238E27FC236}">
                <a16:creationId xmlns:a16="http://schemas.microsoft.com/office/drawing/2014/main" id="{E292C814-8996-429C-9512-78C6B0FFD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817" y="1011694"/>
            <a:ext cx="11552365" cy="5783636"/>
          </a:xfrm>
          <a:prstGeom prst="rect">
            <a:avLst/>
          </a:prstGeom>
        </p:spPr>
      </p:pic>
      <p:sp>
        <p:nvSpPr>
          <p:cNvPr id="11" name="Flowchart: Process 10">
            <a:extLst>
              <a:ext uri="{FF2B5EF4-FFF2-40B4-BE49-F238E27FC236}">
                <a16:creationId xmlns:a16="http://schemas.microsoft.com/office/drawing/2014/main" id="{B8083E55-9999-4C0A-896B-F389A9525F30}"/>
              </a:ext>
            </a:extLst>
          </p:cNvPr>
          <p:cNvSpPr/>
          <p:nvPr/>
        </p:nvSpPr>
        <p:spPr>
          <a:xfrm>
            <a:off x="0" y="302516"/>
            <a:ext cx="12192000" cy="640460"/>
          </a:xfrm>
          <a:prstGeom prst="flowChartProcess">
            <a:avLst/>
          </a:prstGeom>
          <a:solidFill>
            <a:srgbClr val="6C5336"/>
          </a:solidFill>
          <a:ln>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FF"/>
                </a:solidFill>
                <a:latin typeface="Libre Baskerville Bold" panose="02000000000000000000" pitchFamily="2" charset="0"/>
              </a:rPr>
              <a:t>Strategies/interventions </a:t>
            </a:r>
            <a:r>
              <a:rPr lang="en-US" sz="3200" b="1" i="1" dirty="0">
                <a:solidFill>
                  <a:srgbClr val="FFFFFF"/>
                </a:solidFill>
                <a:latin typeface="Libre Baskerville Bold" panose="02000000000000000000" pitchFamily="2" charset="0"/>
              </a:rPr>
              <a:t>least frequently </a:t>
            </a:r>
            <a:r>
              <a:rPr lang="en-US" sz="3200" b="1" dirty="0">
                <a:solidFill>
                  <a:srgbClr val="FFFFFF"/>
                </a:solidFill>
                <a:latin typeface="Libre Baskerville Bold" panose="02000000000000000000" pitchFamily="2" charset="0"/>
              </a:rPr>
              <a:t>evaluated</a:t>
            </a:r>
            <a:endParaRPr lang="en-US" sz="4000" b="1" dirty="0">
              <a:solidFill>
                <a:srgbClr val="FFFFFF"/>
              </a:solidFill>
              <a:latin typeface="Libre Baskerville Bold" panose="02000000000000000000" pitchFamily="2" charset="0"/>
            </a:endParaRPr>
          </a:p>
        </p:txBody>
      </p:sp>
      <p:grpSp>
        <p:nvGrpSpPr>
          <p:cNvPr id="2" name="Group 1">
            <a:extLst>
              <a:ext uri="{FF2B5EF4-FFF2-40B4-BE49-F238E27FC236}">
                <a16:creationId xmlns:a16="http://schemas.microsoft.com/office/drawing/2014/main" id="{5253489A-0CAF-45F1-828F-932C76C3DFFE}"/>
              </a:ext>
            </a:extLst>
          </p:cNvPr>
          <p:cNvGrpSpPr/>
          <p:nvPr/>
        </p:nvGrpSpPr>
        <p:grpSpPr>
          <a:xfrm>
            <a:off x="6705600" y="3884462"/>
            <a:ext cx="4800600" cy="1664756"/>
            <a:chOff x="6705600" y="3884462"/>
            <a:chExt cx="4800600" cy="1664756"/>
          </a:xfrm>
        </p:grpSpPr>
        <p:sp>
          <p:nvSpPr>
            <p:cNvPr id="17" name="Rectangle 16">
              <a:extLst>
                <a:ext uri="{FF2B5EF4-FFF2-40B4-BE49-F238E27FC236}">
                  <a16:creationId xmlns:a16="http://schemas.microsoft.com/office/drawing/2014/main" id="{1A85179B-D7CD-42DB-9729-0A5B63C028C7}"/>
                </a:ext>
              </a:extLst>
            </p:cNvPr>
            <p:cNvSpPr/>
            <p:nvPr/>
          </p:nvSpPr>
          <p:spPr>
            <a:xfrm>
              <a:off x="6734175" y="3884462"/>
              <a:ext cx="4772025" cy="1664756"/>
            </a:xfrm>
            <a:prstGeom prst="rect">
              <a:avLst/>
            </a:prstGeom>
            <a:solidFill>
              <a:schemeClr val="bg1"/>
            </a:solidFill>
            <a:ln w="76200">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6E599F8-908D-41F4-A3AB-3089A99D2326}"/>
                </a:ext>
              </a:extLst>
            </p:cNvPr>
            <p:cNvSpPr txBox="1"/>
            <p:nvPr/>
          </p:nvSpPr>
          <p:spPr>
            <a:xfrm>
              <a:off x="6705600" y="3989236"/>
              <a:ext cx="4800600" cy="1477328"/>
            </a:xfrm>
            <a:prstGeom prst="rect">
              <a:avLst/>
            </a:prstGeom>
            <a:noFill/>
          </p:spPr>
          <p:txBody>
            <a:bodyPr wrap="square" rtlCol="0">
              <a:spAutoFit/>
            </a:bodyPr>
            <a:lstStyle/>
            <a:p>
              <a:pPr algn="ctr"/>
              <a:r>
                <a:rPr lang="en-US" dirty="0">
                  <a:latin typeface="Libre Baskerville Italics"/>
                </a:rPr>
                <a:t>The least frequently evaluated interventions were strategies at the </a:t>
              </a:r>
              <a:r>
                <a:rPr lang="en-US" b="1" dirty="0">
                  <a:latin typeface="Libre Baskerville Italics"/>
                </a:rPr>
                <a:t>institutional level</a:t>
              </a:r>
              <a:r>
                <a:rPr lang="en-US" dirty="0">
                  <a:latin typeface="Libre Baskerville Italics"/>
                </a:rPr>
                <a:t> (e.g., hiring practices, college mission, strategic planning, budget allocations, salary policies, investments in facilities, promotion policies).</a:t>
              </a:r>
            </a:p>
          </p:txBody>
        </p:sp>
      </p:grpSp>
    </p:spTree>
    <p:extLst>
      <p:ext uri="{BB962C8B-B14F-4D97-AF65-F5344CB8AC3E}">
        <p14:creationId xmlns:p14="http://schemas.microsoft.com/office/powerpoint/2010/main" val="1411329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timeline, bar chart&#10;&#10;Description automatically generated">
            <a:extLst>
              <a:ext uri="{FF2B5EF4-FFF2-40B4-BE49-F238E27FC236}">
                <a16:creationId xmlns:a16="http://schemas.microsoft.com/office/drawing/2014/main" id="{A810FD58-ADDB-4414-AFB3-E31EE08AF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47" y="942976"/>
            <a:ext cx="11988106" cy="5829725"/>
          </a:xfrm>
          <a:prstGeom prst="rect">
            <a:avLst/>
          </a:prstGeom>
        </p:spPr>
      </p:pic>
      <p:sp>
        <p:nvSpPr>
          <p:cNvPr id="11" name="Flowchart: Process 10">
            <a:extLst>
              <a:ext uri="{FF2B5EF4-FFF2-40B4-BE49-F238E27FC236}">
                <a16:creationId xmlns:a16="http://schemas.microsoft.com/office/drawing/2014/main" id="{B8083E55-9999-4C0A-896B-F389A9525F30}"/>
              </a:ext>
            </a:extLst>
          </p:cNvPr>
          <p:cNvSpPr/>
          <p:nvPr/>
        </p:nvSpPr>
        <p:spPr>
          <a:xfrm>
            <a:off x="0" y="302516"/>
            <a:ext cx="12192000" cy="640460"/>
          </a:xfrm>
          <a:prstGeom prst="flowChartProcess">
            <a:avLst/>
          </a:prstGeom>
          <a:solidFill>
            <a:srgbClr val="6C5336"/>
          </a:solidFill>
          <a:ln>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FF"/>
                </a:solidFill>
                <a:latin typeface="Libre Baskerville Bold" panose="02000000000000000000" pitchFamily="2" charset="0"/>
              </a:rPr>
              <a:t>Outcomes reported</a:t>
            </a:r>
            <a:endParaRPr lang="en-US" sz="4000" b="1" dirty="0">
              <a:solidFill>
                <a:srgbClr val="FFFFFF"/>
              </a:solidFill>
              <a:latin typeface="Libre Baskerville Bold" panose="02000000000000000000" pitchFamily="2" charset="0"/>
            </a:endParaRPr>
          </a:p>
        </p:txBody>
      </p:sp>
      <p:sp>
        <p:nvSpPr>
          <p:cNvPr id="17" name="Rectangle 16">
            <a:extLst>
              <a:ext uri="{FF2B5EF4-FFF2-40B4-BE49-F238E27FC236}">
                <a16:creationId xmlns:a16="http://schemas.microsoft.com/office/drawing/2014/main" id="{1A85179B-D7CD-42DB-9729-0A5B63C028C7}"/>
              </a:ext>
            </a:extLst>
          </p:cNvPr>
          <p:cNvSpPr/>
          <p:nvPr/>
        </p:nvSpPr>
        <p:spPr>
          <a:xfrm>
            <a:off x="7124700" y="4579787"/>
            <a:ext cx="4772025" cy="1401913"/>
          </a:xfrm>
          <a:prstGeom prst="rect">
            <a:avLst/>
          </a:prstGeom>
          <a:solidFill>
            <a:schemeClr val="bg1"/>
          </a:solidFill>
          <a:ln w="76200">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6E599F8-908D-41F4-A3AB-3089A99D2326}"/>
              </a:ext>
            </a:extLst>
          </p:cNvPr>
          <p:cNvSpPr txBox="1"/>
          <p:nvPr/>
        </p:nvSpPr>
        <p:spPr>
          <a:xfrm>
            <a:off x="7096125" y="4684561"/>
            <a:ext cx="4800600" cy="1200329"/>
          </a:xfrm>
          <a:prstGeom prst="rect">
            <a:avLst/>
          </a:prstGeom>
          <a:noFill/>
        </p:spPr>
        <p:txBody>
          <a:bodyPr wrap="square" rtlCol="0">
            <a:spAutoFit/>
          </a:bodyPr>
          <a:lstStyle/>
          <a:p>
            <a:pPr algn="ctr"/>
            <a:r>
              <a:rPr lang="en-US" dirty="0">
                <a:latin typeface="Libre Baskerville Italics"/>
              </a:rPr>
              <a:t>There is a gap in studies assessing </a:t>
            </a:r>
            <a:r>
              <a:rPr lang="en-US" b="1" dirty="0">
                <a:latin typeface="Libre Baskerville Italics"/>
              </a:rPr>
              <a:t>faculty-level outcomes</a:t>
            </a:r>
            <a:r>
              <a:rPr lang="en-US" dirty="0">
                <a:latin typeface="Libre Baskerville Italics"/>
              </a:rPr>
              <a:t> (e.g., hiring, promotions, salary) and outcomes assessing </a:t>
            </a:r>
            <a:r>
              <a:rPr lang="en-US" b="1" dirty="0">
                <a:latin typeface="Libre Baskerville Italics"/>
              </a:rPr>
              <a:t>institutional environment</a:t>
            </a:r>
            <a:r>
              <a:rPr lang="en-US" dirty="0">
                <a:latin typeface="Libre Baskerville Italics"/>
              </a:rPr>
              <a:t> (e.g., climate, sense of belonging).</a:t>
            </a:r>
          </a:p>
        </p:txBody>
      </p:sp>
      <p:sp>
        <p:nvSpPr>
          <p:cNvPr id="12" name="TextBox 11">
            <a:extLst>
              <a:ext uri="{FF2B5EF4-FFF2-40B4-BE49-F238E27FC236}">
                <a16:creationId xmlns:a16="http://schemas.microsoft.com/office/drawing/2014/main" id="{99695BC3-D8BD-49DD-A269-6EAD146AE6AA}"/>
              </a:ext>
            </a:extLst>
          </p:cNvPr>
          <p:cNvSpPr txBox="1"/>
          <p:nvPr/>
        </p:nvSpPr>
        <p:spPr>
          <a:xfrm>
            <a:off x="0" y="6108251"/>
            <a:ext cx="1750979" cy="738664"/>
          </a:xfrm>
          <a:prstGeom prst="rect">
            <a:avLst/>
          </a:prstGeom>
          <a:noFill/>
        </p:spPr>
        <p:txBody>
          <a:bodyPr wrap="square" rtlCol="0">
            <a:spAutoFit/>
          </a:bodyPr>
          <a:lstStyle/>
          <a:p>
            <a:r>
              <a:rPr lang="en-US" sz="1400" dirty="0">
                <a:latin typeface="Libre Baskerville Italics"/>
              </a:rPr>
              <a:t>*e.g., in health field</a:t>
            </a:r>
          </a:p>
          <a:p>
            <a:r>
              <a:rPr lang="en-US" sz="1400" dirty="0">
                <a:latin typeface="Libre Baskerville Italics"/>
              </a:rPr>
              <a:t>**e.g., papers, grants, posters</a:t>
            </a:r>
          </a:p>
        </p:txBody>
      </p:sp>
    </p:spTree>
    <p:extLst>
      <p:ext uri="{BB962C8B-B14F-4D97-AF65-F5344CB8AC3E}">
        <p14:creationId xmlns:p14="http://schemas.microsoft.com/office/powerpoint/2010/main" val="1210664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E10D50-29AF-4DF3-978F-E6EB7A42DC5B}"/>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Aims of the Study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93E24F6-4EDB-4C79-9571-5FF3883A85A4}"/>
              </a:ext>
            </a:extLst>
          </p:cNvPr>
          <p:cNvSpPr>
            <a:spLocks noGrp="1"/>
          </p:cNvSpPr>
          <p:nvPr>
            <p:ph idx="1"/>
          </p:nvPr>
        </p:nvSpPr>
        <p:spPr>
          <a:xfrm>
            <a:off x="4447308" y="591344"/>
            <a:ext cx="6906491" cy="5585619"/>
          </a:xfrm>
        </p:spPr>
        <p:txBody>
          <a:bodyPr anchor="ctr">
            <a:normAutofit/>
          </a:bodyPr>
          <a:lstStyle/>
          <a:p>
            <a:r>
              <a:rPr lang="en-US" sz="2400" dirty="0"/>
              <a:t>We had three main objectives: </a:t>
            </a:r>
          </a:p>
          <a:p>
            <a:r>
              <a:rPr lang="en-US" sz="2400" dirty="0"/>
              <a:t>1) to compile needed evidence on organizational policies, programs and practices that demonstrate an association with organizational change in inclusion and equity for URM scholars in academic health sciences</a:t>
            </a:r>
          </a:p>
          <a:p>
            <a:pPr marL="0" indent="0">
              <a:buNone/>
            </a:pPr>
            <a:endParaRPr lang="en-US" sz="2400" dirty="0"/>
          </a:p>
          <a:p>
            <a:r>
              <a:rPr lang="en-US" sz="2400" dirty="0"/>
              <a:t>2) to build a framework that identifies the main mechanisms potentially leading to organizational change</a:t>
            </a:r>
          </a:p>
          <a:p>
            <a:endParaRPr lang="en-US" sz="2400" dirty="0"/>
          </a:p>
          <a:p>
            <a:r>
              <a:rPr lang="en-US" sz="2400" dirty="0"/>
              <a:t>3) to create a toolkit to help academic institutions assess needed organizational change.</a:t>
            </a:r>
          </a:p>
          <a:p>
            <a:endParaRPr lang="en-US" sz="2400" dirty="0"/>
          </a:p>
        </p:txBody>
      </p:sp>
    </p:spTree>
    <p:extLst>
      <p:ext uri="{BB962C8B-B14F-4D97-AF65-F5344CB8AC3E}">
        <p14:creationId xmlns:p14="http://schemas.microsoft.com/office/powerpoint/2010/main" val="3645278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9496-3BDB-523C-8E1B-5C931E2EABCA}"/>
              </a:ext>
            </a:extLst>
          </p:cNvPr>
          <p:cNvSpPr>
            <a:spLocks noGrp="1"/>
          </p:cNvSpPr>
          <p:nvPr>
            <p:ph type="title"/>
          </p:nvPr>
        </p:nvSpPr>
        <p:spPr>
          <a:xfrm>
            <a:off x="798021" y="480329"/>
            <a:ext cx="5081024" cy="1155966"/>
          </a:xfrm>
          <a:solidFill>
            <a:srgbClr val="C00000">
              <a:alpha val="25098"/>
            </a:srgbClr>
          </a:solidFill>
        </p:spPr>
        <p:txBody>
          <a:bodyPr>
            <a:noAutofit/>
          </a:bodyPr>
          <a:lstStyle/>
          <a:p>
            <a:r>
              <a:rPr lang="en-US" sz="3000" dirty="0">
                <a:solidFill>
                  <a:srgbClr val="C00000"/>
                </a:solidFill>
              </a:rPr>
              <a:t>COMMON LIMITATIONS OF STRATEGIES</a:t>
            </a:r>
          </a:p>
        </p:txBody>
      </p:sp>
      <p:sp>
        <p:nvSpPr>
          <p:cNvPr id="3" name="Content Placeholder 2">
            <a:extLst>
              <a:ext uri="{FF2B5EF4-FFF2-40B4-BE49-F238E27FC236}">
                <a16:creationId xmlns:a16="http://schemas.microsoft.com/office/drawing/2014/main" id="{C1EADB83-FE11-C21D-B2A8-139CFF1A5BB1}"/>
              </a:ext>
            </a:extLst>
          </p:cNvPr>
          <p:cNvSpPr>
            <a:spLocks noGrp="1"/>
          </p:cNvSpPr>
          <p:nvPr>
            <p:ph idx="1"/>
          </p:nvPr>
        </p:nvSpPr>
        <p:spPr>
          <a:xfrm>
            <a:off x="828179" y="1907684"/>
            <a:ext cx="4702892" cy="3969844"/>
          </a:xfrm>
          <a:noFill/>
        </p:spPr>
        <p:txBody>
          <a:bodyPr vert="horz" lIns="91440" tIns="45720" rIns="91440" bIns="45720" rtlCol="0" anchor="t">
            <a:normAutofit/>
          </a:bodyPr>
          <a:lstStyle/>
          <a:p>
            <a:pPr marL="0" indent="0">
              <a:buNone/>
            </a:pPr>
            <a:r>
              <a:rPr lang="en-US" sz="2000" dirty="0">
                <a:solidFill>
                  <a:schemeClr val="tx1"/>
                </a:solidFill>
              </a:rPr>
              <a:t>1. Interventions are narrowly focused only at the individual level without changes at the institutional level</a:t>
            </a:r>
          </a:p>
          <a:p>
            <a:pPr marL="0" indent="0">
              <a:buNone/>
            </a:pPr>
            <a:r>
              <a:rPr lang="en-US" sz="2000" dirty="0">
                <a:solidFill>
                  <a:schemeClr val="tx1"/>
                </a:solidFill>
                <a:ea typeface="Calibri"/>
                <a:cs typeface="Calibri"/>
              </a:rPr>
              <a:t>2. </a:t>
            </a:r>
            <a:r>
              <a:rPr lang="en-US" sz="2000" dirty="0">
                <a:solidFill>
                  <a:schemeClr val="tx1"/>
                </a:solidFill>
              </a:rPr>
              <a:t>Institutional/structural racism not named or specifically addressed in 90% of studies' strategies</a:t>
            </a:r>
            <a:endParaRPr lang="en-US" sz="2000" dirty="0">
              <a:solidFill>
                <a:schemeClr val="tx1"/>
              </a:solidFill>
              <a:ea typeface="Calibri"/>
              <a:cs typeface="Calibri"/>
            </a:endParaRPr>
          </a:p>
          <a:p>
            <a:pPr marL="0" indent="0">
              <a:buNone/>
            </a:pPr>
            <a:r>
              <a:rPr lang="en-US" sz="2000" dirty="0">
                <a:solidFill>
                  <a:schemeClr val="tx1"/>
                </a:solidFill>
              </a:rPr>
              <a:t>3. Even pathway programs persist using biased and exclusive eligibility criteria</a:t>
            </a:r>
          </a:p>
          <a:p>
            <a:pPr marL="0" indent="0">
              <a:buNone/>
            </a:pPr>
            <a:r>
              <a:rPr lang="en-US" sz="2000" dirty="0">
                <a:solidFill>
                  <a:schemeClr val="tx1"/>
                </a:solidFill>
              </a:rPr>
              <a:t>4. Workforce development at department or office level without changes at institutional level</a:t>
            </a:r>
          </a:p>
          <a:p>
            <a:pPr marL="0" indent="0">
              <a:buNone/>
            </a:pPr>
            <a:r>
              <a:rPr lang="en-US" sz="2000" dirty="0">
                <a:solidFill>
                  <a:schemeClr val="tx1"/>
                </a:solidFill>
              </a:rPr>
              <a:t>5. Light-touch surface-level "interventions"</a:t>
            </a:r>
            <a:endParaRPr lang="en-US" sz="2000" dirty="0">
              <a:solidFill>
                <a:srgbClr val="C00000"/>
              </a:solidFill>
            </a:endParaRPr>
          </a:p>
        </p:txBody>
      </p:sp>
      <p:sp>
        <p:nvSpPr>
          <p:cNvPr id="5" name="Content Placeholder 2">
            <a:extLst>
              <a:ext uri="{FF2B5EF4-FFF2-40B4-BE49-F238E27FC236}">
                <a16:creationId xmlns:a16="http://schemas.microsoft.com/office/drawing/2014/main" id="{92521F73-4D10-C546-3A89-40D4BD6B996B}"/>
              </a:ext>
            </a:extLst>
          </p:cNvPr>
          <p:cNvSpPr txBox="1">
            <a:spLocks/>
          </p:cNvSpPr>
          <p:nvPr/>
        </p:nvSpPr>
        <p:spPr>
          <a:xfrm>
            <a:off x="6332219" y="812639"/>
            <a:ext cx="5213289" cy="52327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8" name="TextBox 7">
            <a:extLst>
              <a:ext uri="{FF2B5EF4-FFF2-40B4-BE49-F238E27FC236}">
                <a16:creationId xmlns:a16="http://schemas.microsoft.com/office/drawing/2014/main" id="{D8159A88-73BB-5C02-ED0F-CDFD23D1FD3B}"/>
              </a:ext>
            </a:extLst>
          </p:cNvPr>
          <p:cNvSpPr txBox="1"/>
          <p:nvPr/>
        </p:nvSpPr>
        <p:spPr>
          <a:xfrm>
            <a:off x="6362374" y="1907684"/>
            <a:ext cx="4926449" cy="4401205"/>
          </a:xfrm>
          <a:prstGeom prst="rect">
            <a:avLst/>
          </a:prstGeom>
          <a:noFill/>
        </p:spPr>
        <p:txBody>
          <a:bodyPr wrap="square" lIns="91440" tIns="45720" rIns="91440" bIns="45720" rtlCol="0" anchor="t">
            <a:spAutoFit/>
          </a:bodyPr>
          <a:lstStyle/>
          <a:p>
            <a:pPr>
              <a:spcAft>
                <a:spcPts val="2400"/>
              </a:spcAft>
            </a:pPr>
            <a:r>
              <a:rPr lang="en-US" sz="2000" dirty="0">
                <a:solidFill>
                  <a:schemeClr val="tx1">
                    <a:lumMod val="75000"/>
                    <a:lumOff val="25000"/>
                  </a:schemeClr>
                </a:solidFill>
              </a:rPr>
              <a:t>1. Change and evaluate institutional policies (e.g., payment, promotion) </a:t>
            </a:r>
          </a:p>
          <a:p>
            <a:pPr>
              <a:spcAft>
                <a:spcPts val="2400"/>
              </a:spcAft>
            </a:pPr>
            <a:r>
              <a:rPr lang="en-US" sz="2000" dirty="0">
                <a:solidFill>
                  <a:schemeClr val="tx1">
                    <a:lumMod val="75000"/>
                    <a:lumOff val="25000"/>
                  </a:schemeClr>
                </a:solidFill>
              </a:rPr>
              <a:t>2. Programs and policies that describe specifically how they target structural racism</a:t>
            </a:r>
          </a:p>
          <a:p>
            <a:pPr>
              <a:spcAft>
                <a:spcPts val="2400"/>
              </a:spcAft>
            </a:pPr>
            <a:r>
              <a:rPr lang="en-US" sz="2000" dirty="0">
                <a:solidFill>
                  <a:schemeClr val="tx1">
                    <a:lumMod val="75000"/>
                    <a:lumOff val="25000"/>
                  </a:schemeClr>
                </a:solidFill>
              </a:rPr>
              <a:t>3. Expand eligibility for participation in pathway programs and degree programs</a:t>
            </a:r>
          </a:p>
          <a:p>
            <a:pPr>
              <a:spcAft>
                <a:spcPts val="2400"/>
              </a:spcAft>
            </a:pPr>
            <a:r>
              <a:rPr lang="en-US" sz="2000" dirty="0">
                <a:solidFill>
                  <a:schemeClr val="tx1">
                    <a:lumMod val="75000"/>
                    <a:lumOff val="25000"/>
                  </a:schemeClr>
                </a:solidFill>
              </a:rPr>
              <a:t>4. Institutional partnerships for career development</a:t>
            </a:r>
          </a:p>
          <a:p>
            <a:pPr>
              <a:spcAft>
                <a:spcPts val="2400"/>
              </a:spcAft>
            </a:pPr>
            <a:r>
              <a:rPr lang="en-US" sz="2000" dirty="0">
                <a:solidFill>
                  <a:schemeClr val="tx1">
                    <a:lumMod val="75000"/>
                    <a:lumOff val="25000"/>
                  </a:schemeClr>
                </a:solidFill>
              </a:rPr>
              <a:t>5. Ongoing scholar networks that build lifelong relationships</a:t>
            </a:r>
            <a:endParaRPr lang="en-US" sz="2000" dirty="0">
              <a:solidFill>
                <a:schemeClr val="tx1">
                  <a:lumMod val="75000"/>
                  <a:lumOff val="25000"/>
                </a:schemeClr>
              </a:solidFill>
              <a:ea typeface="Calibri"/>
              <a:cs typeface="Calibri"/>
            </a:endParaRPr>
          </a:p>
        </p:txBody>
      </p:sp>
      <p:sp>
        <p:nvSpPr>
          <p:cNvPr id="7" name="Title 1">
            <a:extLst>
              <a:ext uri="{FF2B5EF4-FFF2-40B4-BE49-F238E27FC236}">
                <a16:creationId xmlns:a16="http://schemas.microsoft.com/office/drawing/2014/main" id="{489BF2DE-3C58-EE99-BD2F-0F151B6FC0E4}"/>
              </a:ext>
            </a:extLst>
          </p:cNvPr>
          <p:cNvSpPr txBox="1">
            <a:spLocks/>
          </p:cNvSpPr>
          <p:nvPr/>
        </p:nvSpPr>
        <p:spPr>
          <a:xfrm>
            <a:off x="6177642" y="480329"/>
            <a:ext cx="5213288" cy="1155966"/>
          </a:xfrm>
          <a:prstGeom prst="rect">
            <a:avLst/>
          </a:prstGeom>
          <a:solidFill>
            <a:srgbClr val="92D050">
              <a:alpha val="51373"/>
            </a:srgbClr>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a:lnSpc>
                <a:spcPct val="100000"/>
              </a:lnSpc>
              <a:spcBef>
                <a:spcPts val="600"/>
              </a:spcBef>
            </a:pPr>
            <a:r>
              <a:rPr lang="en-US" sz="3000" dirty="0">
                <a:solidFill>
                  <a:srgbClr val="007550"/>
                </a:solidFill>
              </a:rPr>
              <a:t>ELEMENTS OF PROMISING STRATEGIES</a:t>
            </a:r>
          </a:p>
        </p:txBody>
      </p:sp>
      <p:sp>
        <p:nvSpPr>
          <p:cNvPr id="6" name="Right Arrow 5">
            <a:extLst>
              <a:ext uri="{FF2B5EF4-FFF2-40B4-BE49-F238E27FC236}">
                <a16:creationId xmlns:a16="http://schemas.microsoft.com/office/drawing/2014/main" id="{3CFB6145-12A9-6191-3CD1-4AB7B9CF9382}"/>
              </a:ext>
            </a:extLst>
          </p:cNvPr>
          <p:cNvSpPr/>
          <p:nvPr/>
        </p:nvSpPr>
        <p:spPr>
          <a:xfrm>
            <a:off x="5674966" y="2259709"/>
            <a:ext cx="483197" cy="335666"/>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a:extLst>
              <a:ext uri="{FF2B5EF4-FFF2-40B4-BE49-F238E27FC236}">
                <a16:creationId xmlns:a16="http://schemas.microsoft.com/office/drawing/2014/main" id="{91281F66-9DA5-A4C9-FBCF-00DBA4751E45}"/>
              </a:ext>
            </a:extLst>
          </p:cNvPr>
          <p:cNvSpPr/>
          <p:nvPr/>
        </p:nvSpPr>
        <p:spPr>
          <a:xfrm>
            <a:off x="5674965" y="3106590"/>
            <a:ext cx="483197" cy="335666"/>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a:extLst>
              <a:ext uri="{FF2B5EF4-FFF2-40B4-BE49-F238E27FC236}">
                <a16:creationId xmlns:a16="http://schemas.microsoft.com/office/drawing/2014/main" id="{19C65840-6EB6-522B-461E-4E3FE99200EE}"/>
              </a:ext>
            </a:extLst>
          </p:cNvPr>
          <p:cNvSpPr/>
          <p:nvPr/>
        </p:nvSpPr>
        <p:spPr>
          <a:xfrm>
            <a:off x="5694445" y="3984702"/>
            <a:ext cx="483197" cy="335666"/>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a:extLst>
              <a:ext uri="{FF2B5EF4-FFF2-40B4-BE49-F238E27FC236}">
                <a16:creationId xmlns:a16="http://schemas.microsoft.com/office/drawing/2014/main" id="{C9FFC299-CC34-DE36-048D-FC01EFF87294}"/>
              </a:ext>
            </a:extLst>
          </p:cNvPr>
          <p:cNvSpPr/>
          <p:nvPr/>
        </p:nvSpPr>
        <p:spPr>
          <a:xfrm>
            <a:off x="5694445" y="4694981"/>
            <a:ext cx="483197" cy="335666"/>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a:extLst>
              <a:ext uri="{FF2B5EF4-FFF2-40B4-BE49-F238E27FC236}">
                <a16:creationId xmlns:a16="http://schemas.microsoft.com/office/drawing/2014/main" id="{ED605A7C-3B74-5F8B-4323-D5243B68C1FE}"/>
              </a:ext>
            </a:extLst>
          </p:cNvPr>
          <p:cNvSpPr/>
          <p:nvPr/>
        </p:nvSpPr>
        <p:spPr>
          <a:xfrm>
            <a:off x="5694445" y="5541862"/>
            <a:ext cx="483197" cy="335666"/>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1315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4159250"/>
          </a:xfrm>
          <a:prstGeom prst="rect">
            <a:avLst/>
          </a:prstGeom>
          <a:solidFill>
            <a:srgbClr val="6C5336"/>
          </a:solidFill>
        </p:spPr>
      </p:sp>
      <p:sp>
        <p:nvSpPr>
          <p:cNvPr id="4" name="TextBox 4"/>
          <p:cNvSpPr txBox="1"/>
          <p:nvPr/>
        </p:nvSpPr>
        <p:spPr>
          <a:xfrm>
            <a:off x="536765" y="2647696"/>
            <a:ext cx="10805505" cy="743793"/>
          </a:xfrm>
          <a:prstGeom prst="rect">
            <a:avLst/>
          </a:prstGeom>
        </p:spPr>
        <p:txBody>
          <a:bodyPr lIns="0" tIns="0" rIns="0" bIns="0" rtlCol="0" anchor="t">
            <a:spAutoFit/>
          </a:bodyPr>
          <a:lstStyle/>
          <a:p>
            <a:pPr defTabSz="609630">
              <a:lnSpc>
                <a:spcPts val="5760"/>
              </a:lnSpc>
              <a:defRPr/>
            </a:pPr>
            <a:r>
              <a:rPr lang="en-US" sz="4800" spc="96" dirty="0">
                <a:solidFill>
                  <a:srgbClr val="EFEBE0"/>
                </a:solidFill>
                <a:latin typeface="Libre Baskerville Italics"/>
              </a:rPr>
              <a:t>Promising Strategies and Studies</a:t>
            </a:r>
          </a:p>
        </p:txBody>
      </p:sp>
      <p:sp>
        <p:nvSpPr>
          <p:cNvPr id="5" name="AutoShape 5"/>
          <p:cNvSpPr/>
          <p:nvPr/>
        </p:nvSpPr>
        <p:spPr>
          <a:xfrm>
            <a:off x="0" y="1801238"/>
            <a:ext cx="1908594" cy="45719"/>
          </a:xfrm>
          <a:prstGeom prst="rect">
            <a:avLst/>
          </a:prstGeom>
          <a:solidFill>
            <a:srgbClr val="EFEBE0"/>
          </a:solidFill>
        </p:spPr>
      </p:sp>
      <p:sp>
        <p:nvSpPr>
          <p:cNvPr id="6" name="AutoShape 6"/>
          <p:cNvSpPr/>
          <p:nvPr/>
        </p:nvSpPr>
        <p:spPr>
          <a:xfrm>
            <a:off x="10712450" y="6426199"/>
            <a:ext cx="1479550" cy="53227"/>
          </a:xfrm>
          <a:prstGeom prst="rect">
            <a:avLst/>
          </a:prstGeom>
          <a:solidFill>
            <a:srgbClr val="1D1B1E"/>
          </a:solidFill>
        </p:spPr>
      </p:sp>
    </p:spTree>
    <p:extLst>
      <p:ext uri="{BB962C8B-B14F-4D97-AF65-F5344CB8AC3E}">
        <p14:creationId xmlns:p14="http://schemas.microsoft.com/office/powerpoint/2010/main" val="1207115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87AC50A-AF92-49C5-A3B4-D1FFD87ADE16}"/>
              </a:ext>
            </a:extLst>
          </p:cNvPr>
          <p:cNvGraphicFramePr>
            <a:graphicFrameLocks noGrp="1"/>
          </p:cNvGraphicFramePr>
          <p:nvPr>
            <p:ph idx="1"/>
          </p:nvPr>
        </p:nvGraphicFramePr>
        <p:xfrm>
          <a:off x="741046" y="1183752"/>
          <a:ext cx="10336208" cy="4404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8" descr="Text, logo&#10;&#10;Description automatically generated">
            <a:extLst>
              <a:ext uri="{FF2B5EF4-FFF2-40B4-BE49-F238E27FC236}">
                <a16:creationId xmlns:a16="http://schemas.microsoft.com/office/drawing/2014/main" id="{310DEB94-FE9F-4EBA-9143-FEB4398ABCEE}"/>
              </a:ext>
            </a:extLst>
          </p:cNvPr>
          <p:cNvPicPr>
            <a:picLocks noChangeAspect="1"/>
          </p:cNvPicPr>
          <p:nvPr/>
        </p:nvPicPr>
        <p:blipFill>
          <a:blip r:embed="rId8"/>
          <a:stretch>
            <a:fillRect/>
          </a:stretch>
        </p:blipFill>
        <p:spPr>
          <a:xfrm>
            <a:off x="1411840" y="5688332"/>
            <a:ext cx="1830035" cy="839259"/>
          </a:xfrm>
          <a:prstGeom prst="rect">
            <a:avLst/>
          </a:prstGeom>
        </p:spPr>
      </p:pic>
      <p:sp>
        <p:nvSpPr>
          <p:cNvPr id="6" name="Title 1">
            <a:extLst>
              <a:ext uri="{FF2B5EF4-FFF2-40B4-BE49-F238E27FC236}">
                <a16:creationId xmlns:a16="http://schemas.microsoft.com/office/drawing/2014/main" id="{43EF7A1F-C665-4682-A4D7-B1D5DC215E7B}"/>
              </a:ext>
            </a:extLst>
          </p:cNvPr>
          <p:cNvSpPr>
            <a:spLocks noGrp="1"/>
          </p:cNvSpPr>
          <p:nvPr>
            <p:ph type="title"/>
          </p:nvPr>
        </p:nvSpPr>
        <p:spPr>
          <a:xfrm>
            <a:off x="896729" y="270459"/>
            <a:ext cx="10151897" cy="604585"/>
          </a:xfrm>
        </p:spPr>
        <p:txBody>
          <a:bodyPr>
            <a:normAutofit/>
          </a:bodyPr>
          <a:lstStyle/>
          <a:p>
            <a:r>
              <a:rPr lang="en-US" sz="2400" b="1" dirty="0">
                <a:ea typeface="Calibri Light"/>
                <a:cs typeface="Calibri Light"/>
              </a:rPr>
              <a:t>1. Change and evaluate institutional policies</a:t>
            </a:r>
          </a:p>
        </p:txBody>
      </p:sp>
      <p:pic>
        <p:nvPicPr>
          <p:cNvPr id="8" name="Picture 21" descr="Qr code&#10;&#10;Description automatically generated">
            <a:extLst>
              <a:ext uri="{FF2B5EF4-FFF2-40B4-BE49-F238E27FC236}">
                <a16:creationId xmlns:a16="http://schemas.microsoft.com/office/drawing/2014/main" id="{4FDD5BE0-0162-407B-ABA5-6DDE28DD33E6}"/>
              </a:ext>
            </a:extLst>
          </p:cNvPr>
          <p:cNvPicPr>
            <a:picLocks noChangeAspect="1"/>
          </p:cNvPicPr>
          <p:nvPr/>
        </p:nvPicPr>
        <p:blipFill>
          <a:blip r:embed="rId9"/>
          <a:stretch>
            <a:fillRect/>
          </a:stretch>
        </p:blipFill>
        <p:spPr>
          <a:xfrm>
            <a:off x="9038238" y="5674248"/>
            <a:ext cx="968375" cy="916517"/>
          </a:xfrm>
          <a:prstGeom prst="rect">
            <a:avLst/>
          </a:prstGeom>
        </p:spPr>
      </p:pic>
      <p:pic>
        <p:nvPicPr>
          <p:cNvPr id="3" name="Picture 2" descr="Map&#10;&#10;Description automatically generated">
            <a:extLst>
              <a:ext uri="{FF2B5EF4-FFF2-40B4-BE49-F238E27FC236}">
                <a16:creationId xmlns:a16="http://schemas.microsoft.com/office/drawing/2014/main" id="{FFCF0632-9136-9F39-23BF-C08B1197AC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81007" y="5649239"/>
            <a:ext cx="2020802" cy="1168224"/>
          </a:xfrm>
          <a:prstGeom prst="rect">
            <a:avLst/>
          </a:prstGeom>
        </p:spPr>
      </p:pic>
    </p:spTree>
    <p:extLst>
      <p:ext uri="{BB962C8B-B14F-4D97-AF65-F5344CB8AC3E}">
        <p14:creationId xmlns:p14="http://schemas.microsoft.com/office/powerpoint/2010/main" val="3364353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87AC50A-AF92-49C5-A3B4-D1FFD87ADE16}"/>
              </a:ext>
            </a:extLst>
          </p:cNvPr>
          <p:cNvGraphicFramePr>
            <a:graphicFrameLocks noGrp="1"/>
          </p:cNvGraphicFramePr>
          <p:nvPr>
            <p:ph idx="1"/>
            <p:extLst>
              <p:ext uri="{D42A27DB-BD31-4B8C-83A1-F6EECF244321}">
                <p14:modId xmlns:p14="http://schemas.microsoft.com/office/powerpoint/2010/main" val="1329339430"/>
              </p:ext>
            </p:extLst>
          </p:nvPr>
        </p:nvGraphicFramePr>
        <p:xfrm>
          <a:off x="712418" y="1393401"/>
          <a:ext cx="10336208" cy="4404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7ECF056D-829D-43CE-99E9-C97D5A0D6D1F}"/>
              </a:ext>
            </a:extLst>
          </p:cNvPr>
          <p:cNvSpPr txBox="1">
            <a:spLocks/>
          </p:cNvSpPr>
          <p:nvPr/>
        </p:nvSpPr>
        <p:spPr>
          <a:xfrm>
            <a:off x="956358" y="106552"/>
            <a:ext cx="10925391" cy="1053465"/>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a:lnSpc>
                <a:spcPct val="140000"/>
              </a:lnSpc>
              <a:spcAft>
                <a:spcPts val="1200"/>
              </a:spcAft>
            </a:pPr>
            <a:r>
              <a:rPr lang="en-US" sz="2400" b="1" dirty="0"/>
              <a:t>2. Programs and policies that describe specifically how they target structural racism</a:t>
            </a:r>
            <a:endParaRPr lang="en-US" sz="2400" b="1" dirty="0">
              <a:ea typeface="Calibri Light"/>
              <a:cs typeface="Calibri Light"/>
            </a:endParaRPr>
          </a:p>
        </p:txBody>
      </p:sp>
      <p:pic>
        <p:nvPicPr>
          <p:cNvPr id="13" name="Picture 12" descr="Graphical user interface, application&#10;&#10;Description automatically generated with medium confidence">
            <a:extLst>
              <a:ext uri="{FF2B5EF4-FFF2-40B4-BE49-F238E27FC236}">
                <a16:creationId xmlns:a16="http://schemas.microsoft.com/office/drawing/2014/main" id="{278B9850-7229-43CF-A86F-04DD553211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922" y="6082029"/>
            <a:ext cx="2814778" cy="546100"/>
          </a:xfrm>
          <a:prstGeom prst="rect">
            <a:avLst/>
          </a:prstGeom>
        </p:spPr>
      </p:pic>
      <p:pic>
        <p:nvPicPr>
          <p:cNvPr id="14" name="Picture 13">
            <a:extLst>
              <a:ext uri="{FF2B5EF4-FFF2-40B4-BE49-F238E27FC236}">
                <a16:creationId xmlns:a16="http://schemas.microsoft.com/office/drawing/2014/main" id="{4D32E63D-7F46-4AEB-9541-44B207A2D0E6}"/>
              </a:ext>
            </a:extLst>
          </p:cNvPr>
          <p:cNvPicPr>
            <a:picLocks noChangeAspect="1"/>
          </p:cNvPicPr>
          <p:nvPr/>
        </p:nvPicPr>
        <p:blipFill>
          <a:blip r:embed="rId8"/>
          <a:stretch>
            <a:fillRect/>
          </a:stretch>
        </p:blipFill>
        <p:spPr>
          <a:xfrm>
            <a:off x="5513739" y="5946227"/>
            <a:ext cx="905315" cy="817704"/>
          </a:xfrm>
          <a:prstGeom prst="rect">
            <a:avLst/>
          </a:prstGeom>
        </p:spPr>
      </p:pic>
      <p:pic>
        <p:nvPicPr>
          <p:cNvPr id="15" name="Picture 14">
            <a:extLst>
              <a:ext uri="{FF2B5EF4-FFF2-40B4-BE49-F238E27FC236}">
                <a16:creationId xmlns:a16="http://schemas.microsoft.com/office/drawing/2014/main" id="{35CEC303-0D6D-401E-84D3-47194E44176E}"/>
              </a:ext>
            </a:extLst>
          </p:cNvPr>
          <p:cNvPicPr>
            <a:picLocks noChangeAspect="1"/>
          </p:cNvPicPr>
          <p:nvPr/>
        </p:nvPicPr>
        <p:blipFill>
          <a:blip r:embed="rId9"/>
          <a:stretch>
            <a:fillRect/>
          </a:stretch>
        </p:blipFill>
        <p:spPr>
          <a:xfrm>
            <a:off x="8104510" y="5946227"/>
            <a:ext cx="2810500" cy="725487"/>
          </a:xfrm>
          <a:prstGeom prst="rect">
            <a:avLst/>
          </a:prstGeom>
        </p:spPr>
      </p:pic>
    </p:spTree>
    <p:extLst>
      <p:ext uri="{BB962C8B-B14F-4D97-AF65-F5344CB8AC3E}">
        <p14:creationId xmlns:p14="http://schemas.microsoft.com/office/powerpoint/2010/main" val="4227955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87AC50A-AF92-49C5-A3B4-D1FFD87ADE16}"/>
              </a:ext>
            </a:extLst>
          </p:cNvPr>
          <p:cNvGraphicFramePr>
            <a:graphicFrameLocks noGrp="1"/>
          </p:cNvGraphicFramePr>
          <p:nvPr>
            <p:ph idx="1"/>
          </p:nvPr>
        </p:nvGraphicFramePr>
        <p:xfrm>
          <a:off x="712418" y="1393401"/>
          <a:ext cx="10336208" cy="4404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67595B44-B17F-46E1-BE47-C2F7907AA8F7}"/>
              </a:ext>
            </a:extLst>
          </p:cNvPr>
          <p:cNvSpPr>
            <a:spLocks noGrp="1"/>
          </p:cNvSpPr>
          <p:nvPr>
            <p:ph type="title"/>
          </p:nvPr>
        </p:nvSpPr>
        <p:spPr>
          <a:xfrm>
            <a:off x="712417" y="330965"/>
            <a:ext cx="10182323" cy="828762"/>
          </a:xfrm>
        </p:spPr>
        <p:txBody>
          <a:bodyPr>
            <a:normAutofit/>
          </a:bodyPr>
          <a:lstStyle/>
          <a:p>
            <a:r>
              <a:rPr lang="en-US" sz="2400" b="1" dirty="0"/>
              <a:t>3. Expand eligibility for participation in pathway programs and degree programs</a:t>
            </a:r>
            <a:endParaRPr lang="en-US" sz="2700" b="1" dirty="0">
              <a:ea typeface="Calibri Light"/>
              <a:cs typeface="Calibri Light"/>
            </a:endParaRPr>
          </a:p>
        </p:txBody>
      </p:sp>
      <p:pic>
        <p:nvPicPr>
          <p:cNvPr id="9" name="Picture 5" descr="Logo&#10;&#10;Description automatically generated">
            <a:extLst>
              <a:ext uri="{FF2B5EF4-FFF2-40B4-BE49-F238E27FC236}">
                <a16:creationId xmlns:a16="http://schemas.microsoft.com/office/drawing/2014/main" id="{883137BC-2005-43F3-9EBA-D2BCDC9FF00B}"/>
              </a:ext>
            </a:extLst>
          </p:cNvPr>
          <p:cNvPicPr>
            <a:picLocks noChangeAspect="1"/>
          </p:cNvPicPr>
          <p:nvPr/>
        </p:nvPicPr>
        <p:blipFill>
          <a:blip r:embed="rId7"/>
          <a:stretch>
            <a:fillRect/>
          </a:stretch>
        </p:blipFill>
        <p:spPr>
          <a:xfrm>
            <a:off x="1670099" y="5930480"/>
            <a:ext cx="1338490" cy="850145"/>
          </a:xfrm>
          <a:prstGeom prst="rect">
            <a:avLst/>
          </a:prstGeom>
        </p:spPr>
      </p:pic>
      <p:pic>
        <p:nvPicPr>
          <p:cNvPr id="11" name="Picture 16" descr="Logo&#10;&#10;Description automatically generated">
            <a:extLst>
              <a:ext uri="{FF2B5EF4-FFF2-40B4-BE49-F238E27FC236}">
                <a16:creationId xmlns:a16="http://schemas.microsoft.com/office/drawing/2014/main" id="{9E24B6AE-3385-464C-96CC-DADF2F643FD4}"/>
              </a:ext>
            </a:extLst>
          </p:cNvPr>
          <p:cNvPicPr>
            <a:picLocks noChangeAspect="1"/>
          </p:cNvPicPr>
          <p:nvPr/>
        </p:nvPicPr>
        <p:blipFill>
          <a:blip r:embed="rId8"/>
          <a:stretch>
            <a:fillRect/>
          </a:stretch>
        </p:blipFill>
        <p:spPr>
          <a:xfrm>
            <a:off x="9099832" y="5844545"/>
            <a:ext cx="869951" cy="965581"/>
          </a:xfrm>
          <a:prstGeom prst="rect">
            <a:avLst/>
          </a:prstGeom>
        </p:spPr>
      </p:pic>
      <p:pic>
        <p:nvPicPr>
          <p:cNvPr id="12" name="Picture 27" descr="Logo&#10;&#10;Description automatically generated">
            <a:extLst>
              <a:ext uri="{FF2B5EF4-FFF2-40B4-BE49-F238E27FC236}">
                <a16:creationId xmlns:a16="http://schemas.microsoft.com/office/drawing/2014/main" id="{FEA74601-C684-46CC-8467-AC578733504A}"/>
              </a:ext>
            </a:extLst>
          </p:cNvPr>
          <p:cNvPicPr>
            <a:picLocks noChangeAspect="1"/>
          </p:cNvPicPr>
          <p:nvPr/>
        </p:nvPicPr>
        <p:blipFill>
          <a:blip r:embed="rId9"/>
          <a:stretch>
            <a:fillRect/>
          </a:stretch>
        </p:blipFill>
        <p:spPr>
          <a:xfrm>
            <a:off x="5434752" y="5828798"/>
            <a:ext cx="1028700" cy="1053508"/>
          </a:xfrm>
          <a:prstGeom prst="rect">
            <a:avLst/>
          </a:prstGeom>
        </p:spPr>
      </p:pic>
    </p:spTree>
    <p:extLst>
      <p:ext uri="{BB962C8B-B14F-4D97-AF65-F5344CB8AC3E}">
        <p14:creationId xmlns:p14="http://schemas.microsoft.com/office/powerpoint/2010/main" val="2084939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87AC50A-AF92-49C5-A3B4-D1FFD87ADE16}"/>
              </a:ext>
            </a:extLst>
          </p:cNvPr>
          <p:cNvGraphicFramePr>
            <a:graphicFrameLocks noGrp="1"/>
          </p:cNvGraphicFramePr>
          <p:nvPr>
            <p:ph idx="1"/>
          </p:nvPr>
        </p:nvGraphicFramePr>
        <p:xfrm>
          <a:off x="712418" y="1393401"/>
          <a:ext cx="10336208" cy="4404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8117FABC-6F87-4EF6-9D95-7DF4F9B34D30}"/>
              </a:ext>
            </a:extLst>
          </p:cNvPr>
          <p:cNvSpPr>
            <a:spLocks noGrp="1"/>
          </p:cNvSpPr>
          <p:nvPr>
            <p:ph type="title"/>
          </p:nvPr>
        </p:nvSpPr>
        <p:spPr>
          <a:xfrm>
            <a:off x="729326" y="230013"/>
            <a:ext cx="10336208" cy="668248"/>
          </a:xfrm>
        </p:spPr>
        <p:txBody>
          <a:bodyPr>
            <a:normAutofit/>
          </a:bodyPr>
          <a:lstStyle/>
          <a:p>
            <a:r>
              <a:rPr lang="en-US" sz="2700" b="1" dirty="0">
                <a:cs typeface="Calibri Light"/>
              </a:rPr>
              <a:t>4. Institutional Partnerships for Career Development</a:t>
            </a:r>
            <a:endParaRPr lang="en-US" sz="2700" b="1" dirty="0">
              <a:ea typeface="Calibri Light"/>
              <a:cs typeface="Calibri Light"/>
            </a:endParaRPr>
          </a:p>
        </p:txBody>
      </p:sp>
      <p:pic>
        <p:nvPicPr>
          <p:cNvPr id="13" name="Picture 12" descr="Logo&#10;&#10;Description automatically generated">
            <a:extLst>
              <a:ext uri="{FF2B5EF4-FFF2-40B4-BE49-F238E27FC236}">
                <a16:creationId xmlns:a16="http://schemas.microsoft.com/office/drawing/2014/main" id="{C06C3A56-3786-449E-B0FF-BCC7C0A622C3}"/>
              </a:ext>
            </a:extLst>
          </p:cNvPr>
          <p:cNvPicPr>
            <a:picLocks noChangeAspect="1"/>
          </p:cNvPicPr>
          <p:nvPr/>
        </p:nvPicPr>
        <p:blipFill rotWithShape="1">
          <a:blip r:embed="rId7">
            <a:extLst>
              <a:ext uri="{28A0092B-C50C-407E-A947-70E740481C1C}">
                <a14:useLocalDpi xmlns:a14="http://schemas.microsoft.com/office/drawing/2010/main" val="0"/>
              </a:ext>
            </a:extLst>
          </a:blip>
          <a:srcRect t="30063" b="31530"/>
          <a:stretch/>
        </p:blipFill>
        <p:spPr>
          <a:xfrm>
            <a:off x="541866" y="5993211"/>
            <a:ext cx="1739900" cy="668248"/>
          </a:xfrm>
          <a:prstGeom prst="rect">
            <a:avLst/>
          </a:prstGeom>
        </p:spPr>
      </p:pic>
      <p:pic>
        <p:nvPicPr>
          <p:cNvPr id="14" name="Picture 13" descr="Text&#10;&#10;Description automatically generated">
            <a:extLst>
              <a:ext uri="{FF2B5EF4-FFF2-40B4-BE49-F238E27FC236}">
                <a16:creationId xmlns:a16="http://schemas.microsoft.com/office/drawing/2014/main" id="{564BF66B-BD93-4A02-9CA6-908C04C2F2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1922" y="5898038"/>
            <a:ext cx="1118190" cy="894552"/>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1AD9D49B-4FEB-45BB-B2E7-F52797146E0A}"/>
              </a:ext>
            </a:extLst>
          </p:cNvPr>
          <p:cNvPicPr>
            <a:picLocks noChangeAspect="1"/>
          </p:cNvPicPr>
          <p:nvPr/>
        </p:nvPicPr>
        <p:blipFill rotWithShape="1">
          <a:blip r:embed="rId9">
            <a:extLst>
              <a:ext uri="{28A0092B-C50C-407E-A947-70E740481C1C}">
                <a14:useLocalDpi xmlns:a14="http://schemas.microsoft.com/office/drawing/2010/main" val="0"/>
              </a:ext>
            </a:extLst>
          </a:blip>
          <a:srcRect b="17356"/>
          <a:stretch/>
        </p:blipFill>
        <p:spPr>
          <a:xfrm>
            <a:off x="5411559" y="5898038"/>
            <a:ext cx="971742" cy="894552"/>
          </a:xfrm>
          <a:prstGeom prst="rect">
            <a:avLst/>
          </a:prstGeom>
        </p:spPr>
      </p:pic>
      <p:pic>
        <p:nvPicPr>
          <p:cNvPr id="16" name="Picture 15" descr="Text&#10;&#10;Description automatically generated">
            <a:extLst>
              <a:ext uri="{FF2B5EF4-FFF2-40B4-BE49-F238E27FC236}">
                <a16:creationId xmlns:a16="http://schemas.microsoft.com/office/drawing/2014/main" id="{95F923D9-8B24-43BF-9703-29890CCA4E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81743" y="5908901"/>
            <a:ext cx="2562457" cy="768000"/>
          </a:xfrm>
          <a:prstGeom prst="rect">
            <a:avLst/>
          </a:prstGeom>
        </p:spPr>
      </p:pic>
    </p:spTree>
    <p:extLst>
      <p:ext uri="{BB962C8B-B14F-4D97-AF65-F5344CB8AC3E}">
        <p14:creationId xmlns:p14="http://schemas.microsoft.com/office/powerpoint/2010/main" val="557868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87AC50A-AF92-49C5-A3B4-D1FFD87ADE16}"/>
              </a:ext>
            </a:extLst>
          </p:cNvPr>
          <p:cNvGraphicFramePr>
            <a:graphicFrameLocks noGrp="1"/>
          </p:cNvGraphicFramePr>
          <p:nvPr>
            <p:ph idx="1"/>
          </p:nvPr>
        </p:nvGraphicFramePr>
        <p:xfrm>
          <a:off x="712418" y="1393401"/>
          <a:ext cx="10336208" cy="4404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8117FABC-6F87-4EF6-9D95-7DF4F9B34D30}"/>
              </a:ext>
            </a:extLst>
          </p:cNvPr>
          <p:cNvSpPr>
            <a:spLocks noGrp="1"/>
          </p:cNvSpPr>
          <p:nvPr>
            <p:ph type="title"/>
          </p:nvPr>
        </p:nvSpPr>
        <p:spPr>
          <a:xfrm>
            <a:off x="729326" y="230013"/>
            <a:ext cx="10336208" cy="668248"/>
          </a:xfrm>
        </p:spPr>
        <p:txBody>
          <a:bodyPr>
            <a:normAutofit/>
          </a:bodyPr>
          <a:lstStyle/>
          <a:p>
            <a:r>
              <a:rPr lang="en-US" sz="2700" b="1" dirty="0">
                <a:cs typeface="Calibri Light"/>
              </a:rPr>
              <a:t>5. Strengthening scholar networks</a:t>
            </a:r>
            <a:endParaRPr lang="en-US" sz="2700" b="1" dirty="0">
              <a:ea typeface="Calibri Light"/>
              <a:cs typeface="Calibri Light"/>
            </a:endParaRPr>
          </a:p>
        </p:txBody>
      </p:sp>
      <p:pic>
        <p:nvPicPr>
          <p:cNvPr id="8" name="Picture 7" descr="A picture containing text&#10;&#10;Description automatically generated">
            <a:extLst>
              <a:ext uri="{FF2B5EF4-FFF2-40B4-BE49-F238E27FC236}">
                <a16:creationId xmlns:a16="http://schemas.microsoft.com/office/drawing/2014/main" id="{D893F76B-EE10-4139-947A-C95CF673EA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326" y="5898038"/>
            <a:ext cx="3225626" cy="941143"/>
          </a:xfrm>
          <a:prstGeom prst="rect">
            <a:avLst/>
          </a:prstGeom>
        </p:spPr>
      </p:pic>
      <p:pic>
        <p:nvPicPr>
          <p:cNvPr id="9" name="Picture 8" descr="Logo&#10;&#10;Description automatically generated">
            <a:extLst>
              <a:ext uri="{FF2B5EF4-FFF2-40B4-BE49-F238E27FC236}">
                <a16:creationId xmlns:a16="http://schemas.microsoft.com/office/drawing/2014/main" id="{4891442E-D4B1-4AC5-9772-AB1005EAD003}"/>
              </a:ext>
            </a:extLst>
          </p:cNvPr>
          <p:cNvPicPr>
            <a:picLocks noChangeAspect="1"/>
          </p:cNvPicPr>
          <p:nvPr/>
        </p:nvPicPr>
        <p:blipFill rotWithShape="1">
          <a:blip r:embed="rId8">
            <a:extLst>
              <a:ext uri="{28A0092B-C50C-407E-A947-70E740481C1C}">
                <a14:useLocalDpi xmlns:a14="http://schemas.microsoft.com/office/drawing/2010/main" val="0"/>
              </a:ext>
            </a:extLst>
          </a:blip>
          <a:srcRect r="813"/>
          <a:stretch/>
        </p:blipFill>
        <p:spPr>
          <a:xfrm>
            <a:off x="4382434" y="5907683"/>
            <a:ext cx="1843106" cy="825874"/>
          </a:xfrm>
          <a:prstGeom prst="rect">
            <a:avLst/>
          </a:prstGeom>
        </p:spPr>
      </p:pic>
      <p:pic>
        <p:nvPicPr>
          <p:cNvPr id="11" name="Picture 10" descr="Logo, company name&#10;&#10;Description automatically generated">
            <a:extLst>
              <a:ext uri="{FF2B5EF4-FFF2-40B4-BE49-F238E27FC236}">
                <a16:creationId xmlns:a16="http://schemas.microsoft.com/office/drawing/2014/main" id="{C2B6B86A-9EAD-4487-A252-6C0D5B599380}"/>
              </a:ext>
            </a:extLst>
          </p:cNvPr>
          <p:cNvPicPr>
            <a:picLocks noChangeAspect="1"/>
          </p:cNvPicPr>
          <p:nvPr/>
        </p:nvPicPr>
        <p:blipFill rotWithShape="1">
          <a:blip r:embed="rId9">
            <a:extLst>
              <a:ext uri="{28A0092B-C50C-407E-A947-70E740481C1C}">
                <a14:useLocalDpi xmlns:a14="http://schemas.microsoft.com/office/drawing/2010/main" val="0"/>
              </a:ext>
            </a:extLst>
          </a:blip>
          <a:srcRect t="17258" b="13831"/>
          <a:stretch/>
        </p:blipFill>
        <p:spPr>
          <a:xfrm>
            <a:off x="6462233" y="6045833"/>
            <a:ext cx="936787" cy="645551"/>
          </a:xfrm>
          <a:prstGeom prst="rect">
            <a:avLst/>
          </a:prstGeom>
        </p:spPr>
      </p:pic>
      <p:pic>
        <p:nvPicPr>
          <p:cNvPr id="12" name="Picture 11" descr="Logo&#10;&#10;Description automatically generated">
            <a:extLst>
              <a:ext uri="{FF2B5EF4-FFF2-40B4-BE49-F238E27FC236}">
                <a16:creationId xmlns:a16="http://schemas.microsoft.com/office/drawing/2014/main" id="{2354ECEF-46FB-4C42-BB48-4BFAA1BE674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93673" y="5898038"/>
            <a:ext cx="1314596" cy="929113"/>
          </a:xfrm>
          <a:prstGeom prst="rect">
            <a:avLst/>
          </a:prstGeom>
        </p:spPr>
      </p:pic>
    </p:spTree>
    <p:extLst>
      <p:ext uri="{BB962C8B-B14F-4D97-AF65-F5344CB8AC3E}">
        <p14:creationId xmlns:p14="http://schemas.microsoft.com/office/powerpoint/2010/main" val="26591902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61316-03A4-34E7-0141-154539BD50D7}"/>
              </a:ext>
            </a:extLst>
          </p:cNvPr>
          <p:cNvSpPr>
            <a:spLocks noGrp="1"/>
          </p:cNvSpPr>
          <p:nvPr>
            <p:ph type="title"/>
          </p:nvPr>
        </p:nvSpPr>
        <p:spPr>
          <a:xfrm>
            <a:off x="838200" y="365126"/>
            <a:ext cx="10515600" cy="1041644"/>
          </a:xfrm>
        </p:spPr>
        <p:txBody>
          <a:bodyPr/>
          <a:lstStyle/>
          <a:p>
            <a:r>
              <a:rPr lang="en-US" dirty="0"/>
              <a:t>Preliminary Recommendations</a:t>
            </a:r>
          </a:p>
        </p:txBody>
      </p:sp>
      <p:sp>
        <p:nvSpPr>
          <p:cNvPr id="3" name="Content Placeholder 2">
            <a:extLst>
              <a:ext uri="{FF2B5EF4-FFF2-40B4-BE49-F238E27FC236}">
                <a16:creationId xmlns:a16="http://schemas.microsoft.com/office/drawing/2014/main" id="{60387352-B3C6-74C0-A716-DE3D1517C515}"/>
              </a:ext>
            </a:extLst>
          </p:cNvPr>
          <p:cNvSpPr>
            <a:spLocks noGrp="1"/>
          </p:cNvSpPr>
          <p:nvPr>
            <p:ph idx="1"/>
          </p:nvPr>
        </p:nvSpPr>
        <p:spPr>
          <a:xfrm>
            <a:off x="838200" y="1203768"/>
            <a:ext cx="10515600" cy="5289106"/>
          </a:xfrm>
        </p:spPr>
        <p:txBody>
          <a:bodyPr>
            <a:normAutofit lnSpcReduction="10000"/>
          </a:bodyPr>
          <a:lstStyle/>
          <a:p>
            <a:pPr marL="0" marR="0">
              <a:lnSpc>
                <a:spcPct val="115000"/>
              </a:lnSpc>
              <a:spcBef>
                <a:spcPts val="0"/>
              </a:spcBef>
              <a:spcAft>
                <a:spcPts val="0"/>
              </a:spcAft>
            </a:pPr>
            <a:r>
              <a:rPr lang="en-US" sz="2000" dirty="0">
                <a:effectLst/>
                <a:ea typeface="Times New Roman" panose="02020603050405020304" pitchFamily="18" charset="0"/>
                <a:cs typeface="Calibri" panose="020F0502020204030204" pitchFamily="34" charset="0"/>
              </a:rPr>
              <a:t>1. </a:t>
            </a:r>
            <a:r>
              <a:rPr lang="en-US" sz="2000" b="1" dirty="0">
                <a:ea typeface="Times New Roman" panose="02020603050405020304" pitchFamily="18" charset="0"/>
                <a:cs typeface="Calibri" panose="020F0502020204030204" pitchFamily="34" charset="0"/>
              </a:rPr>
              <a:t>I</a:t>
            </a:r>
            <a:r>
              <a:rPr lang="en-US" sz="2000" b="1" dirty="0">
                <a:effectLst/>
                <a:ea typeface="Times New Roman" panose="02020603050405020304" pitchFamily="18" charset="0"/>
              </a:rPr>
              <a:t>nvesting in strategies, interventions, and initiatives that have the potential to make long-lasting and deep institutional changes. </a:t>
            </a:r>
            <a:r>
              <a:rPr lang="en-US" sz="2000" dirty="0">
                <a:effectLst/>
                <a:ea typeface="Times New Roman" panose="02020603050405020304" pitchFamily="18" charset="0"/>
              </a:rPr>
              <a:t>Most strategies are for individual change and short-term, so need to shift to p</a:t>
            </a:r>
            <a:r>
              <a:rPr lang="en-US" sz="2000" dirty="0">
                <a:ea typeface="Arial" panose="020B0604020202020204" pitchFamily="34" charset="0"/>
              </a:rPr>
              <a:t>rioritizing and implementing system-level changes. </a:t>
            </a:r>
          </a:p>
          <a:p>
            <a:pPr marL="0" marR="0" indent="0">
              <a:lnSpc>
                <a:spcPct val="115000"/>
              </a:lnSpc>
              <a:spcBef>
                <a:spcPts val="0"/>
              </a:spcBef>
              <a:spcAft>
                <a:spcPts val="0"/>
              </a:spcAft>
              <a:buNone/>
            </a:pPr>
            <a:endParaRPr lang="en-US" sz="2000" dirty="0">
              <a:effectLst/>
              <a:ea typeface="Arial" panose="020B0604020202020204" pitchFamily="34" charset="0"/>
            </a:endParaRPr>
          </a:p>
          <a:p>
            <a:pPr marL="0" marR="0">
              <a:lnSpc>
                <a:spcPct val="115000"/>
              </a:lnSpc>
              <a:spcBef>
                <a:spcPts val="0"/>
              </a:spcBef>
              <a:spcAft>
                <a:spcPts val="0"/>
              </a:spcAft>
            </a:pPr>
            <a:r>
              <a:rPr lang="en-US" sz="2000" dirty="0">
                <a:effectLst/>
                <a:ea typeface="Times New Roman" panose="02020603050405020304" pitchFamily="18" charset="0"/>
                <a:cs typeface="Calibri" panose="020F0502020204030204" pitchFamily="34" charset="0"/>
              </a:rPr>
              <a:t>2</a:t>
            </a:r>
            <a:r>
              <a:rPr lang="en-US" sz="2000" dirty="0">
                <a:effectLst/>
                <a:ea typeface="Times New Roman" panose="02020603050405020304" pitchFamily="18" charset="0"/>
              </a:rPr>
              <a:t>.  </a:t>
            </a:r>
            <a:r>
              <a:rPr lang="en-US" sz="2000" b="1" dirty="0">
                <a:ea typeface="Times New Roman" panose="02020603050405020304" pitchFamily="18" charset="0"/>
              </a:rPr>
              <a:t>I</a:t>
            </a:r>
            <a:r>
              <a:rPr lang="en-US" sz="2000" b="1" dirty="0">
                <a:effectLst/>
                <a:ea typeface="Times New Roman" panose="02020603050405020304" pitchFamily="18" charset="0"/>
              </a:rPr>
              <a:t>nvestigating the disconnect between what appears to be a strong commitment to improving diversity and inclusion, as seen in the literature, and what is a negative perception, as seen by survey respondents and interviewees. </a:t>
            </a:r>
            <a:r>
              <a:rPr lang="en-US" sz="2000" dirty="0">
                <a:effectLst/>
                <a:ea typeface="Times New Roman" panose="02020603050405020304" pitchFamily="18" charset="0"/>
              </a:rPr>
              <a:t>Survey respondents and interviewees reported a worse image of diversity and inclusion efforts. Looking into the reason for this disconnect will help identify where this gap lies, what is needed, and what works and does not work to improve racial equity and inclusion. </a:t>
            </a:r>
          </a:p>
          <a:p>
            <a:pPr marL="0" marR="0">
              <a:lnSpc>
                <a:spcPct val="115000"/>
              </a:lnSpc>
              <a:spcBef>
                <a:spcPts val="0"/>
              </a:spcBef>
              <a:spcAft>
                <a:spcPts val="0"/>
              </a:spcAft>
            </a:pPr>
            <a:endParaRPr lang="en-US" sz="2000" b="1" dirty="0">
              <a:effectLst/>
              <a:ea typeface="Times New Roman" panose="02020603050405020304" pitchFamily="18" charset="0"/>
            </a:endParaRPr>
          </a:p>
          <a:p>
            <a:pPr marL="0" marR="0">
              <a:lnSpc>
                <a:spcPct val="115000"/>
              </a:lnSpc>
              <a:spcBef>
                <a:spcPts val="0"/>
              </a:spcBef>
              <a:spcAft>
                <a:spcPts val="0"/>
              </a:spcAft>
            </a:pPr>
            <a:r>
              <a:rPr lang="en-US" sz="2000" b="1" dirty="0">
                <a:ea typeface="Times New Roman" panose="02020603050405020304" pitchFamily="18" charset="0"/>
              </a:rPr>
              <a:t>3. </a:t>
            </a:r>
            <a:r>
              <a:rPr lang="en-US" sz="2000" b="1" dirty="0">
                <a:effectLst/>
                <a:ea typeface="Times New Roman" panose="02020603050405020304" pitchFamily="18" charset="0"/>
              </a:rPr>
              <a:t>Identifying metrics and creating standardized measures and methods for tracking improvements in institutional racial diversity and inclusion, may help with setting realistic and achievable goals</a:t>
            </a:r>
            <a:r>
              <a:rPr lang="en-US" sz="2000" dirty="0">
                <a:effectLst/>
                <a:ea typeface="Times New Roman" panose="02020603050405020304" pitchFamily="18" charset="0"/>
              </a:rPr>
              <a:t>. There was a sense of pessimism in the quantitative survey responses and qualitative interviews and a sentiment that this type of change requires generations. Setting achievable goals can help drive and direct motivation, but we must identify what those targets are. </a:t>
            </a:r>
            <a:endParaRPr lang="en-US" sz="2000" dirty="0">
              <a:effectLst/>
              <a:ea typeface="Arial" panose="020B0604020202020204" pitchFamily="34" charset="0"/>
            </a:endParaRPr>
          </a:p>
          <a:p>
            <a:pPr>
              <a:spcBef>
                <a:spcPts val="2800"/>
              </a:spcBef>
            </a:pPr>
            <a:endParaRPr lang="en-US" sz="2000" dirty="0"/>
          </a:p>
        </p:txBody>
      </p:sp>
    </p:spTree>
    <p:extLst>
      <p:ext uri="{BB962C8B-B14F-4D97-AF65-F5344CB8AC3E}">
        <p14:creationId xmlns:p14="http://schemas.microsoft.com/office/powerpoint/2010/main" val="407862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61316-03A4-34E7-0141-154539BD50D7}"/>
              </a:ext>
            </a:extLst>
          </p:cNvPr>
          <p:cNvSpPr>
            <a:spLocks noGrp="1"/>
          </p:cNvSpPr>
          <p:nvPr>
            <p:ph type="title"/>
          </p:nvPr>
        </p:nvSpPr>
        <p:spPr>
          <a:xfrm>
            <a:off x="838200" y="365126"/>
            <a:ext cx="10515600" cy="1041644"/>
          </a:xfrm>
        </p:spPr>
        <p:txBody>
          <a:bodyPr/>
          <a:lstStyle/>
          <a:p>
            <a:r>
              <a:rPr lang="en-US" dirty="0"/>
              <a:t>Preliminary Recommendations</a:t>
            </a:r>
          </a:p>
        </p:txBody>
      </p:sp>
      <p:sp>
        <p:nvSpPr>
          <p:cNvPr id="3" name="Content Placeholder 2">
            <a:extLst>
              <a:ext uri="{FF2B5EF4-FFF2-40B4-BE49-F238E27FC236}">
                <a16:creationId xmlns:a16="http://schemas.microsoft.com/office/drawing/2014/main" id="{60387352-B3C6-74C0-A716-DE3D1517C515}"/>
              </a:ext>
            </a:extLst>
          </p:cNvPr>
          <p:cNvSpPr>
            <a:spLocks noGrp="1"/>
          </p:cNvSpPr>
          <p:nvPr>
            <p:ph idx="1"/>
          </p:nvPr>
        </p:nvSpPr>
        <p:spPr>
          <a:xfrm>
            <a:off x="838200" y="1203768"/>
            <a:ext cx="10515600" cy="5289106"/>
          </a:xfrm>
        </p:spPr>
        <p:txBody>
          <a:bodyPr>
            <a:normAutofit/>
          </a:bodyPr>
          <a:lstStyle/>
          <a:p>
            <a:pPr marL="0" marR="0">
              <a:lnSpc>
                <a:spcPct val="115000"/>
              </a:lnSpc>
              <a:spcBef>
                <a:spcPts val="0"/>
              </a:spcBef>
              <a:spcAft>
                <a:spcPts val="0"/>
              </a:spcAft>
            </a:pPr>
            <a:r>
              <a:rPr lang="en-US" sz="2000" dirty="0">
                <a:ea typeface="Times New Roman" panose="02020603050405020304" pitchFamily="18" charset="0"/>
                <a:cs typeface="Calibri" panose="020F0502020204030204" pitchFamily="34" charset="0"/>
              </a:rPr>
              <a:t>4</a:t>
            </a:r>
            <a:r>
              <a:rPr lang="en-US" sz="2000" dirty="0">
                <a:effectLst/>
                <a:ea typeface="Times New Roman" panose="02020603050405020304" pitchFamily="18" charset="0"/>
                <a:cs typeface="Calibri" panose="020F0502020204030204" pitchFamily="34" charset="0"/>
              </a:rPr>
              <a:t>. </a:t>
            </a:r>
            <a:r>
              <a:rPr lang="en-US" sz="2000" b="1" dirty="0">
                <a:ea typeface="Times New Roman" panose="02020603050405020304" pitchFamily="18" charset="0"/>
                <a:cs typeface="Calibri" panose="020F0502020204030204" pitchFamily="34" charset="0"/>
              </a:rPr>
              <a:t>D</a:t>
            </a:r>
            <a:r>
              <a:rPr lang="en-US" sz="2000" b="1" dirty="0">
                <a:effectLst/>
                <a:ea typeface="Times New Roman" panose="02020603050405020304" pitchFamily="18" charset="0"/>
                <a:cs typeface="Calibri" panose="020F0502020204030204" pitchFamily="34" charset="0"/>
              </a:rPr>
              <a:t>ismantling silos and improving communication about what has worked and what has not is paramount. </a:t>
            </a:r>
            <a:r>
              <a:rPr lang="en-US" sz="2000" dirty="0">
                <a:effectLst/>
                <a:ea typeface="Times New Roman" panose="02020603050405020304" pitchFamily="18" charset="0"/>
                <a:cs typeface="Calibri" panose="020F0502020204030204" pitchFamily="34" charset="0"/>
              </a:rPr>
              <a:t>It is necessary that institutions collaborate and share findings and innovations.</a:t>
            </a:r>
          </a:p>
          <a:p>
            <a:pPr marL="0" marR="0">
              <a:lnSpc>
                <a:spcPct val="115000"/>
              </a:lnSpc>
              <a:spcBef>
                <a:spcPts val="0"/>
              </a:spcBef>
              <a:spcAft>
                <a:spcPts val="0"/>
              </a:spcAft>
            </a:pPr>
            <a:endParaRPr lang="en-US" sz="2000" dirty="0">
              <a:cs typeface="Calibri" panose="020F0502020204030204" pitchFamily="34" charset="0"/>
            </a:endParaRPr>
          </a:p>
          <a:p>
            <a:pPr marL="0" marR="0">
              <a:lnSpc>
                <a:spcPct val="115000"/>
              </a:lnSpc>
              <a:spcBef>
                <a:spcPts val="0"/>
              </a:spcBef>
              <a:spcAft>
                <a:spcPts val="0"/>
              </a:spcAft>
            </a:pPr>
            <a:r>
              <a:rPr lang="en-US" sz="2000" b="1" dirty="0">
                <a:cs typeface="Calibri" panose="020F0502020204030204" pitchFamily="34" charset="0"/>
              </a:rPr>
              <a:t>5</a:t>
            </a:r>
            <a:r>
              <a:rPr lang="en-US" sz="2000" dirty="0">
                <a:cs typeface="Calibri" panose="020F0502020204030204" pitchFamily="34" charset="0"/>
              </a:rPr>
              <a:t>. </a:t>
            </a:r>
            <a:r>
              <a:rPr lang="en-US" sz="2000" b="1" dirty="0">
                <a:cs typeface="Calibri" panose="020F0502020204030204" pitchFamily="34" charset="0"/>
              </a:rPr>
              <a:t>Fund interventions targeting racial and ethnic minority groups in predominantly white institutions (PWIs). </a:t>
            </a:r>
            <a:r>
              <a:rPr lang="en-US" sz="2000" dirty="0">
                <a:cs typeface="Calibri" panose="020F0502020204030204" pitchFamily="34" charset="0"/>
              </a:rPr>
              <a:t>Programs in PWIs may not be including racial and ethnic minority individuals, even if it is the program’s intention. </a:t>
            </a:r>
          </a:p>
          <a:p>
            <a:pPr marL="0" marR="0">
              <a:lnSpc>
                <a:spcPct val="115000"/>
              </a:lnSpc>
              <a:spcBef>
                <a:spcPts val="0"/>
              </a:spcBef>
              <a:spcAft>
                <a:spcPts val="0"/>
              </a:spcAft>
            </a:pPr>
            <a:endParaRPr lang="en-US" sz="2000" dirty="0">
              <a:cs typeface="Calibri" panose="020F0502020204030204" pitchFamily="34" charset="0"/>
            </a:endParaRPr>
          </a:p>
          <a:p>
            <a:pPr marL="0" marR="0">
              <a:lnSpc>
                <a:spcPct val="115000"/>
              </a:lnSpc>
              <a:spcBef>
                <a:spcPts val="0"/>
              </a:spcBef>
              <a:spcAft>
                <a:spcPts val="0"/>
              </a:spcAft>
            </a:pPr>
            <a:r>
              <a:rPr lang="en-US" sz="2000" b="1" dirty="0">
                <a:cs typeface="Calibri" panose="020F0502020204030204" pitchFamily="34" charset="0"/>
              </a:rPr>
              <a:t>6</a:t>
            </a:r>
            <a:r>
              <a:rPr lang="en-US" sz="2000" dirty="0">
                <a:cs typeface="Calibri" panose="020F0502020204030204" pitchFamily="34" charset="0"/>
              </a:rPr>
              <a:t>. </a:t>
            </a:r>
            <a:r>
              <a:rPr lang="fr-FR" sz="2000" b="1" dirty="0">
                <a:cs typeface="Calibri" panose="020F0502020204030204" pitchFamily="34" charset="0"/>
              </a:rPr>
              <a:t>Reverse bans on policies of affirmative action. </a:t>
            </a:r>
            <a:r>
              <a:rPr lang="en-US" sz="2000" dirty="0">
                <a:cs typeface="Calibri" panose="020F0502020204030204" pitchFamily="34" charset="0"/>
              </a:rPr>
              <a:t>Bans on affirmative action have been instated in some places. However, academic and employment settings implementing affirmative action policies have seen an increase in their institution’s compositional diversity. </a:t>
            </a:r>
          </a:p>
          <a:p>
            <a:pPr marL="0" marR="0">
              <a:lnSpc>
                <a:spcPct val="115000"/>
              </a:lnSpc>
              <a:spcBef>
                <a:spcPts val="0"/>
              </a:spcBef>
              <a:spcAft>
                <a:spcPts val="0"/>
              </a:spcAft>
            </a:pPr>
            <a:endParaRPr lang="en-US" sz="2000" b="1" dirty="0">
              <a:cs typeface="Calibri" panose="020F0502020204030204" pitchFamily="34" charset="0"/>
            </a:endParaRPr>
          </a:p>
          <a:p>
            <a:pPr marL="0" marR="0">
              <a:lnSpc>
                <a:spcPct val="115000"/>
              </a:lnSpc>
              <a:spcBef>
                <a:spcPts val="0"/>
              </a:spcBef>
              <a:spcAft>
                <a:spcPts val="0"/>
              </a:spcAft>
            </a:pPr>
            <a:r>
              <a:rPr lang="en-US" sz="2000" dirty="0">
                <a:cs typeface="Calibri" panose="020F0502020204030204" pitchFamily="34" charset="0"/>
              </a:rPr>
              <a:t>7</a:t>
            </a:r>
            <a:r>
              <a:rPr lang="en-US" sz="2000" b="1" dirty="0">
                <a:cs typeface="Calibri" panose="020F0502020204030204" pitchFamily="34" charset="0"/>
              </a:rPr>
              <a:t>. Create grant opportunities that last longer than a typical grant cycle. </a:t>
            </a:r>
            <a:r>
              <a:rPr lang="en-US" sz="2000" dirty="0">
                <a:cs typeface="Calibri" panose="020F0502020204030204" pitchFamily="34" charset="0"/>
              </a:rPr>
              <a:t>One challenge discussed by articles found in the scoping review was the inability to sustain programs and initiatives due to the nature of grants and external funding. </a:t>
            </a:r>
          </a:p>
          <a:p>
            <a:pPr marL="0" marR="0">
              <a:lnSpc>
                <a:spcPct val="115000"/>
              </a:lnSpc>
              <a:spcBef>
                <a:spcPts val="0"/>
              </a:spcBef>
              <a:spcAft>
                <a:spcPts val="0"/>
              </a:spcAft>
            </a:pPr>
            <a:endParaRPr lang="en-US" sz="2000" b="1" dirty="0"/>
          </a:p>
        </p:txBody>
      </p:sp>
    </p:spTree>
    <p:extLst>
      <p:ext uri="{BB962C8B-B14F-4D97-AF65-F5344CB8AC3E}">
        <p14:creationId xmlns:p14="http://schemas.microsoft.com/office/powerpoint/2010/main" val="3066849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61316-03A4-34E7-0141-154539BD50D7}"/>
              </a:ext>
            </a:extLst>
          </p:cNvPr>
          <p:cNvSpPr>
            <a:spLocks noGrp="1"/>
          </p:cNvSpPr>
          <p:nvPr>
            <p:ph type="title"/>
          </p:nvPr>
        </p:nvSpPr>
        <p:spPr>
          <a:xfrm>
            <a:off x="838200" y="365126"/>
            <a:ext cx="10515600" cy="1041644"/>
          </a:xfrm>
        </p:spPr>
        <p:txBody>
          <a:bodyPr/>
          <a:lstStyle/>
          <a:p>
            <a:r>
              <a:rPr lang="en-US" dirty="0"/>
              <a:t>Preliminary Recommendations</a:t>
            </a:r>
          </a:p>
        </p:txBody>
      </p:sp>
      <p:sp>
        <p:nvSpPr>
          <p:cNvPr id="3" name="Content Placeholder 2">
            <a:extLst>
              <a:ext uri="{FF2B5EF4-FFF2-40B4-BE49-F238E27FC236}">
                <a16:creationId xmlns:a16="http://schemas.microsoft.com/office/drawing/2014/main" id="{60387352-B3C6-74C0-A716-DE3D1517C515}"/>
              </a:ext>
            </a:extLst>
          </p:cNvPr>
          <p:cNvSpPr>
            <a:spLocks noGrp="1"/>
          </p:cNvSpPr>
          <p:nvPr>
            <p:ph idx="1"/>
          </p:nvPr>
        </p:nvSpPr>
        <p:spPr>
          <a:xfrm>
            <a:off x="838200" y="1203768"/>
            <a:ext cx="10515600" cy="5289106"/>
          </a:xfrm>
        </p:spPr>
        <p:txBody>
          <a:bodyPr>
            <a:normAutofit/>
          </a:bodyPr>
          <a:lstStyle/>
          <a:p>
            <a:pPr marL="0" marR="0">
              <a:lnSpc>
                <a:spcPct val="115000"/>
              </a:lnSpc>
              <a:spcBef>
                <a:spcPts val="0"/>
              </a:spcBef>
              <a:spcAft>
                <a:spcPts val="0"/>
              </a:spcAft>
            </a:pPr>
            <a:r>
              <a:rPr lang="en-US" sz="2000" b="1" dirty="0">
                <a:cs typeface="Calibri" panose="020F0502020204030204" pitchFamily="34" charset="0"/>
              </a:rPr>
              <a:t>8. Fund the development and evaluation of long-term interventions. </a:t>
            </a:r>
            <a:r>
              <a:rPr lang="en-US" sz="2000" dirty="0">
                <a:cs typeface="Calibri" panose="020F0502020204030204" pitchFamily="34" charset="0"/>
              </a:rPr>
              <a:t>As reported by survey respondents, diversity and inclusion efforts are often surface solutions and do not make efforts to deeply change systems.</a:t>
            </a:r>
          </a:p>
          <a:p>
            <a:pPr marL="0" marR="0">
              <a:lnSpc>
                <a:spcPct val="115000"/>
              </a:lnSpc>
              <a:spcBef>
                <a:spcPts val="0"/>
              </a:spcBef>
              <a:spcAft>
                <a:spcPts val="0"/>
              </a:spcAft>
            </a:pPr>
            <a:endParaRPr lang="en-US" sz="2000" dirty="0">
              <a:cs typeface="Calibri" panose="020F0502020204030204" pitchFamily="34" charset="0"/>
            </a:endParaRPr>
          </a:p>
          <a:p>
            <a:pPr marL="0" marR="0">
              <a:lnSpc>
                <a:spcPct val="115000"/>
              </a:lnSpc>
              <a:spcBef>
                <a:spcPts val="0"/>
              </a:spcBef>
              <a:spcAft>
                <a:spcPts val="0"/>
              </a:spcAft>
            </a:pPr>
            <a:r>
              <a:rPr lang="en-US" sz="2000" b="1" dirty="0">
                <a:cs typeface="Calibri" panose="020F0502020204030204" pitchFamily="34" charset="0"/>
              </a:rPr>
              <a:t>9. Design and implement holistic strategies that meet the needs of URM individuals and faculty. </a:t>
            </a:r>
            <a:r>
              <a:rPr lang="en-US" sz="2000" dirty="0">
                <a:cs typeface="Calibri" panose="020F0502020204030204" pitchFamily="34" charset="0"/>
              </a:rPr>
              <a:t>Efforts to improve retention and support URM individuals must be multi-pronged and multi-targeted, incorporating elements of mentoring, academic support, career and professional development, financial support, peer support, mental health support, and </a:t>
            </a:r>
            <a:r>
              <a:rPr lang="en-US" sz="2000" dirty="0">
                <a:solidFill>
                  <a:schemeClr val="tx1">
                    <a:lumMod val="75000"/>
                    <a:lumOff val="25000"/>
                  </a:schemeClr>
                </a:solidFill>
              </a:rPr>
              <a:t>scholar networks that build lifelong relationships</a:t>
            </a:r>
            <a:r>
              <a:rPr lang="en-US" sz="2000" dirty="0">
                <a:cs typeface="Calibri" panose="020F0502020204030204" pitchFamily="34" charset="0"/>
              </a:rPr>
              <a:t>. </a:t>
            </a:r>
          </a:p>
          <a:p>
            <a:pPr marL="0" marR="0">
              <a:lnSpc>
                <a:spcPct val="115000"/>
              </a:lnSpc>
              <a:spcBef>
                <a:spcPts val="0"/>
              </a:spcBef>
              <a:spcAft>
                <a:spcPts val="0"/>
              </a:spcAft>
            </a:pPr>
            <a:endParaRPr lang="en-US" sz="2000" dirty="0">
              <a:cs typeface="Calibri" panose="020F0502020204030204" pitchFamily="34" charset="0"/>
            </a:endParaRPr>
          </a:p>
          <a:p>
            <a:pPr marL="0" marR="0">
              <a:lnSpc>
                <a:spcPct val="115000"/>
              </a:lnSpc>
              <a:spcBef>
                <a:spcPts val="0"/>
              </a:spcBef>
              <a:spcAft>
                <a:spcPts val="0"/>
              </a:spcAft>
            </a:pPr>
            <a:r>
              <a:rPr lang="en-US" sz="2000" b="1" dirty="0">
                <a:cs typeface="Calibri" panose="020F0502020204030204" pitchFamily="34" charset="0"/>
              </a:rPr>
              <a:t>10. Incentivize innovation in dealing with structural racism, such as programs on changing budgets, hiring practices, and changing the climate of the organization. </a:t>
            </a:r>
            <a:r>
              <a:rPr lang="en-US" sz="2000" dirty="0">
                <a:cs typeface="Calibri" panose="020F0502020204030204" pitchFamily="34" charset="0"/>
              </a:rPr>
              <a:t>Many of the interventions are reduced to training, mentoring and providing academic support. </a:t>
            </a:r>
          </a:p>
          <a:p>
            <a:pPr marL="0" marR="0">
              <a:lnSpc>
                <a:spcPct val="115000"/>
              </a:lnSpc>
              <a:spcBef>
                <a:spcPts val="0"/>
              </a:spcBef>
              <a:spcAft>
                <a:spcPts val="0"/>
              </a:spcAft>
            </a:pPr>
            <a:endParaRPr lang="en-US" sz="2000" dirty="0"/>
          </a:p>
        </p:txBody>
      </p:sp>
    </p:spTree>
    <p:extLst>
      <p:ext uri="{BB962C8B-B14F-4D97-AF65-F5344CB8AC3E}">
        <p14:creationId xmlns:p14="http://schemas.microsoft.com/office/powerpoint/2010/main" val="221270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21818" r="18848"/>
          <a:stretch>
            <a:fillRect/>
          </a:stretch>
        </p:blipFill>
        <p:spPr>
          <a:xfrm>
            <a:off x="0" y="0"/>
            <a:ext cx="12192000" cy="6858000"/>
          </a:xfrm>
          <a:prstGeom prst="rect">
            <a:avLst/>
          </a:prstGeom>
        </p:spPr>
      </p:pic>
      <p:grpSp>
        <p:nvGrpSpPr>
          <p:cNvPr id="3" name="Group 3"/>
          <p:cNvGrpSpPr/>
          <p:nvPr/>
        </p:nvGrpSpPr>
        <p:grpSpPr>
          <a:xfrm>
            <a:off x="-520700" y="4725591"/>
            <a:ext cx="5329265" cy="1726009"/>
            <a:chOff x="0" y="0"/>
            <a:chExt cx="10658529" cy="3452019"/>
          </a:xfrm>
        </p:grpSpPr>
        <p:sp>
          <p:nvSpPr>
            <p:cNvPr id="4" name="TextBox 4"/>
            <p:cNvSpPr txBox="1"/>
            <p:nvPr/>
          </p:nvSpPr>
          <p:spPr>
            <a:xfrm>
              <a:off x="2413000" y="0"/>
              <a:ext cx="8245529" cy="2883611"/>
            </a:xfrm>
            <a:prstGeom prst="rect">
              <a:avLst/>
            </a:prstGeom>
          </p:spPr>
          <p:txBody>
            <a:bodyPr lIns="0" tIns="0" rIns="0" bIns="0" rtlCol="0" anchor="t">
              <a:spAutoFit/>
            </a:bodyPr>
            <a:lstStyle/>
            <a:p>
              <a:pPr>
                <a:lnSpc>
                  <a:spcPts val="5760"/>
                </a:lnSpc>
              </a:pPr>
              <a:r>
                <a:rPr lang="en-US" sz="4800" spc="96" dirty="0">
                  <a:solidFill>
                    <a:srgbClr val="EFEBE0"/>
                  </a:solidFill>
                  <a:latin typeface="Libre Baskerville Italics"/>
                </a:rPr>
                <a:t>AT A GLANCE</a:t>
              </a:r>
            </a:p>
          </p:txBody>
        </p:sp>
        <p:sp>
          <p:nvSpPr>
            <p:cNvPr id="5" name="AutoShape 5"/>
            <p:cNvSpPr/>
            <p:nvPr/>
          </p:nvSpPr>
          <p:spPr>
            <a:xfrm>
              <a:off x="0" y="3350419"/>
              <a:ext cx="4826000" cy="101600"/>
            </a:xfrm>
            <a:prstGeom prst="rect">
              <a:avLst/>
            </a:prstGeom>
            <a:solidFill>
              <a:srgbClr val="EFEBE0"/>
            </a:solidFill>
          </p:spPr>
        </p:sp>
      </p:grpSp>
      <p:sp>
        <p:nvSpPr>
          <p:cNvPr id="6" name="AutoShape 6"/>
          <p:cNvSpPr/>
          <p:nvPr/>
        </p:nvSpPr>
        <p:spPr>
          <a:xfrm>
            <a:off x="10712450" y="1168400"/>
            <a:ext cx="1587500" cy="50800"/>
          </a:xfrm>
          <a:prstGeom prst="rect">
            <a:avLst/>
          </a:prstGeom>
          <a:solidFill>
            <a:srgbClr val="EFEBE0"/>
          </a:solidFill>
        </p:spPr>
      </p:sp>
      <p:sp>
        <p:nvSpPr>
          <p:cNvPr id="9" name="TextBox 9"/>
          <p:cNvSpPr txBox="1"/>
          <p:nvPr/>
        </p:nvSpPr>
        <p:spPr>
          <a:xfrm>
            <a:off x="6604000" y="2243236"/>
            <a:ext cx="4763898" cy="2154436"/>
          </a:xfrm>
          <a:prstGeom prst="rect">
            <a:avLst/>
          </a:prstGeom>
        </p:spPr>
        <p:txBody>
          <a:bodyPr lIns="0" tIns="0" rIns="0" bIns="0" rtlCol="0" anchor="t">
            <a:spAutoFit/>
          </a:bodyPr>
          <a:lstStyle/>
          <a:p>
            <a:pPr marL="403033" lvl="1" indent="-201517" algn="just">
              <a:lnSpc>
                <a:spcPts val="2799"/>
              </a:lnSpc>
              <a:buFont typeface="Arial"/>
              <a:buChar char="•"/>
            </a:pPr>
            <a:r>
              <a:rPr lang="en-US" sz="2400" dirty="0">
                <a:solidFill>
                  <a:srgbClr val="EFEBE0"/>
                </a:solidFill>
                <a:latin typeface="Libre Baskerville"/>
              </a:rPr>
              <a:t>Methodology</a:t>
            </a:r>
          </a:p>
          <a:p>
            <a:pPr marL="403033" lvl="1" indent="-201517" algn="just">
              <a:lnSpc>
                <a:spcPts val="2799"/>
              </a:lnSpc>
              <a:buFont typeface="Arial"/>
              <a:buChar char="•"/>
            </a:pPr>
            <a:r>
              <a:rPr lang="en-US" sz="2400" dirty="0">
                <a:solidFill>
                  <a:srgbClr val="EFEBE0"/>
                </a:solidFill>
                <a:latin typeface="Libre Baskerville"/>
              </a:rPr>
              <a:t>Scoping Review</a:t>
            </a:r>
          </a:p>
          <a:p>
            <a:pPr marL="403033" lvl="1" indent="-201517" algn="just">
              <a:lnSpc>
                <a:spcPts val="2799"/>
              </a:lnSpc>
              <a:buFont typeface="Arial"/>
              <a:buChar char="•"/>
            </a:pPr>
            <a:r>
              <a:rPr lang="en-US" sz="2400" dirty="0">
                <a:solidFill>
                  <a:srgbClr val="EFEBE0"/>
                </a:solidFill>
                <a:latin typeface="Libre Baskerville"/>
              </a:rPr>
              <a:t>Quantitative Data</a:t>
            </a:r>
          </a:p>
          <a:p>
            <a:pPr marL="403033" lvl="1" indent="-201517" algn="just">
              <a:lnSpc>
                <a:spcPts val="2799"/>
              </a:lnSpc>
              <a:buFont typeface="Arial"/>
              <a:buChar char="•"/>
            </a:pPr>
            <a:r>
              <a:rPr lang="en-US" sz="2400" dirty="0">
                <a:solidFill>
                  <a:srgbClr val="EFEBE0"/>
                </a:solidFill>
                <a:latin typeface="Libre Baskerville"/>
              </a:rPr>
              <a:t>Future Directions</a:t>
            </a:r>
          </a:p>
          <a:p>
            <a:pPr marL="403033" lvl="1" indent="-201517" algn="just">
              <a:lnSpc>
                <a:spcPts val="2799"/>
              </a:lnSpc>
              <a:buFont typeface="Arial"/>
              <a:buChar char="•"/>
            </a:pPr>
            <a:r>
              <a:rPr lang="en-US" sz="2400" dirty="0">
                <a:solidFill>
                  <a:srgbClr val="EFEBE0"/>
                </a:solidFill>
                <a:latin typeface="Libre Baskerville"/>
              </a:rPr>
              <a:t>Qualitative Interviews</a:t>
            </a:r>
          </a:p>
          <a:p>
            <a:pPr marL="201516" lvl="1" algn="just">
              <a:lnSpc>
                <a:spcPts val="2799"/>
              </a:lnSpc>
            </a:pPr>
            <a:endParaRPr lang="en-US" sz="2400" dirty="0">
              <a:solidFill>
                <a:srgbClr val="EFEBE0"/>
              </a:solidFill>
              <a:latin typeface="Libre Baskerville"/>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525358" y="4228936"/>
            <a:ext cx="3683267" cy="2308389"/>
          </a:xfrm>
          <a:prstGeom prst="rect">
            <a:avLst/>
          </a:prstGeom>
        </p:spPr>
        <p:txBody>
          <a:bodyPr lIns="0" tIns="0" rIns="0" bIns="0" rtlCol="0" anchor="t">
            <a:spAutoFit/>
          </a:bodyPr>
          <a:lstStyle/>
          <a:p>
            <a:pPr algn="r">
              <a:lnSpc>
                <a:spcPts val="6240"/>
              </a:lnSpc>
            </a:pPr>
            <a:r>
              <a:rPr lang="en-US" sz="3600" spc="48" dirty="0">
                <a:solidFill>
                  <a:srgbClr val="6C5336"/>
                </a:solidFill>
                <a:latin typeface="Libre Baskerville Italics"/>
              </a:rPr>
              <a:t>Next steps: In-depth interviews – in progress</a:t>
            </a:r>
          </a:p>
        </p:txBody>
      </p:sp>
      <p:sp>
        <p:nvSpPr>
          <p:cNvPr id="5" name="AutoShape 5"/>
          <p:cNvSpPr/>
          <p:nvPr/>
        </p:nvSpPr>
        <p:spPr>
          <a:xfrm>
            <a:off x="508000" y="444500"/>
            <a:ext cx="6731000" cy="1397000"/>
          </a:xfrm>
          <a:prstGeom prst="rect">
            <a:avLst/>
          </a:prstGeom>
          <a:solidFill>
            <a:srgbClr val="6C5336"/>
          </a:solidFill>
        </p:spPr>
        <p:txBody>
          <a:bodyPr/>
          <a:lstStyle/>
          <a:p>
            <a:endParaRPr lang="en-US" sz="1200" dirty="0"/>
          </a:p>
        </p:txBody>
      </p:sp>
      <p:sp>
        <p:nvSpPr>
          <p:cNvPr id="6" name="AutoShape 6"/>
          <p:cNvSpPr/>
          <p:nvPr/>
        </p:nvSpPr>
        <p:spPr>
          <a:xfrm>
            <a:off x="508000" y="1968500"/>
            <a:ext cx="6731000" cy="1397000"/>
          </a:xfrm>
          <a:prstGeom prst="rect">
            <a:avLst/>
          </a:prstGeom>
          <a:solidFill>
            <a:srgbClr val="1D1B1E"/>
          </a:solidFill>
        </p:spPr>
      </p:sp>
      <p:sp>
        <p:nvSpPr>
          <p:cNvPr id="7" name="AutoShape 7"/>
          <p:cNvSpPr/>
          <p:nvPr/>
        </p:nvSpPr>
        <p:spPr>
          <a:xfrm>
            <a:off x="508000" y="3492500"/>
            <a:ext cx="6731000" cy="1397000"/>
          </a:xfrm>
          <a:prstGeom prst="rect">
            <a:avLst/>
          </a:prstGeom>
          <a:solidFill>
            <a:srgbClr val="6C5336"/>
          </a:solidFill>
        </p:spPr>
      </p:sp>
      <p:sp>
        <p:nvSpPr>
          <p:cNvPr id="8" name="AutoShape 8"/>
          <p:cNvSpPr/>
          <p:nvPr/>
        </p:nvSpPr>
        <p:spPr>
          <a:xfrm>
            <a:off x="508000" y="5016500"/>
            <a:ext cx="6731000" cy="1397000"/>
          </a:xfrm>
          <a:prstGeom prst="rect">
            <a:avLst/>
          </a:prstGeom>
          <a:solidFill>
            <a:srgbClr val="1D1B1E"/>
          </a:solidFill>
        </p:spPr>
      </p:sp>
      <p:grpSp>
        <p:nvGrpSpPr>
          <p:cNvPr id="9" name="Group 9"/>
          <p:cNvGrpSpPr/>
          <p:nvPr/>
        </p:nvGrpSpPr>
        <p:grpSpPr>
          <a:xfrm>
            <a:off x="888867" y="682879"/>
            <a:ext cx="6350133" cy="916461"/>
            <a:chOff x="0" y="0"/>
            <a:chExt cx="12700266" cy="1832921"/>
          </a:xfrm>
        </p:grpSpPr>
        <p:sp>
          <p:nvSpPr>
            <p:cNvPr id="10" name="TextBox 10"/>
            <p:cNvSpPr txBox="1"/>
            <p:nvPr/>
          </p:nvSpPr>
          <p:spPr>
            <a:xfrm>
              <a:off x="0" y="0"/>
              <a:ext cx="11938534" cy="643126"/>
            </a:xfrm>
            <a:prstGeom prst="rect">
              <a:avLst/>
            </a:prstGeom>
          </p:spPr>
          <p:txBody>
            <a:bodyPr lIns="0" tIns="0" rIns="0" bIns="0" rtlCol="0" anchor="t">
              <a:spAutoFit/>
            </a:bodyPr>
            <a:lstStyle/>
            <a:p>
              <a:pPr>
                <a:lnSpc>
                  <a:spcPts val="2559"/>
                </a:lnSpc>
              </a:pPr>
              <a:r>
                <a:rPr lang="en-US" sz="2133" spc="-21" dirty="0">
                  <a:solidFill>
                    <a:srgbClr val="EFEBE0"/>
                  </a:solidFill>
                  <a:latin typeface="Libre Baskerville"/>
                </a:rPr>
                <a:t>Success of POC </a:t>
              </a:r>
            </a:p>
          </p:txBody>
        </p:sp>
        <p:sp>
          <p:nvSpPr>
            <p:cNvPr id="11" name="TextBox 11"/>
            <p:cNvSpPr txBox="1"/>
            <p:nvPr/>
          </p:nvSpPr>
          <p:spPr>
            <a:xfrm>
              <a:off x="0" y="677862"/>
              <a:ext cx="12700266" cy="1155059"/>
            </a:xfrm>
            <a:prstGeom prst="rect">
              <a:avLst/>
            </a:prstGeom>
          </p:spPr>
          <p:txBody>
            <a:bodyPr wrap="square" lIns="0" tIns="0" rIns="0" bIns="0" rtlCol="0" anchor="t">
              <a:spAutoFit/>
            </a:bodyPr>
            <a:lstStyle/>
            <a:p>
              <a:pPr>
                <a:lnSpc>
                  <a:spcPts val="2400"/>
                </a:lnSpc>
              </a:pPr>
              <a:r>
                <a:rPr lang="en-US" sz="1333" dirty="0">
                  <a:solidFill>
                    <a:srgbClr val="EFEBE0"/>
                  </a:solidFill>
                  <a:latin typeface="Libre Baskerville Italics"/>
                </a:rPr>
                <a:t>If you were to make a list of the important things people of color in the academic health sciences need in order to be successful, what would you put on that list?</a:t>
              </a:r>
            </a:p>
          </p:txBody>
        </p:sp>
      </p:grpSp>
      <p:grpSp>
        <p:nvGrpSpPr>
          <p:cNvPr id="12" name="Group 12"/>
          <p:cNvGrpSpPr/>
          <p:nvPr/>
        </p:nvGrpSpPr>
        <p:grpSpPr>
          <a:xfrm>
            <a:off x="888867" y="2067291"/>
            <a:ext cx="6223133" cy="1224238"/>
            <a:chOff x="0" y="0"/>
            <a:chExt cx="12446266" cy="2448477"/>
          </a:xfrm>
        </p:grpSpPr>
        <p:sp>
          <p:nvSpPr>
            <p:cNvPr id="13" name="TextBox 13"/>
            <p:cNvSpPr txBox="1"/>
            <p:nvPr/>
          </p:nvSpPr>
          <p:spPr>
            <a:xfrm>
              <a:off x="0" y="0"/>
              <a:ext cx="11938534" cy="643126"/>
            </a:xfrm>
            <a:prstGeom prst="rect">
              <a:avLst/>
            </a:prstGeom>
          </p:spPr>
          <p:txBody>
            <a:bodyPr lIns="0" tIns="0" rIns="0" bIns="0" rtlCol="0" anchor="t">
              <a:spAutoFit/>
            </a:bodyPr>
            <a:lstStyle/>
            <a:p>
              <a:pPr>
                <a:lnSpc>
                  <a:spcPts val="2559"/>
                </a:lnSpc>
              </a:pPr>
              <a:r>
                <a:rPr lang="en-US" sz="2133" spc="-21" dirty="0">
                  <a:solidFill>
                    <a:srgbClr val="EFEBE0"/>
                  </a:solidFill>
                  <a:latin typeface="Libre Baskerville"/>
                </a:rPr>
                <a:t>Innovation</a:t>
              </a:r>
            </a:p>
          </p:txBody>
        </p:sp>
        <p:sp>
          <p:nvSpPr>
            <p:cNvPr id="14" name="TextBox 14"/>
            <p:cNvSpPr txBox="1"/>
            <p:nvPr/>
          </p:nvSpPr>
          <p:spPr>
            <a:xfrm>
              <a:off x="0" y="677862"/>
              <a:ext cx="12446266" cy="1770615"/>
            </a:xfrm>
            <a:prstGeom prst="rect">
              <a:avLst/>
            </a:prstGeom>
          </p:spPr>
          <p:txBody>
            <a:bodyPr wrap="square" lIns="0" tIns="0" rIns="0" bIns="0" rtlCol="0" anchor="t">
              <a:spAutoFit/>
            </a:bodyPr>
            <a:lstStyle/>
            <a:p>
              <a:pPr>
                <a:lnSpc>
                  <a:spcPts val="2400"/>
                </a:lnSpc>
              </a:pPr>
              <a:r>
                <a:rPr lang="en-US" sz="1333" dirty="0">
                  <a:solidFill>
                    <a:srgbClr val="EFEBE0"/>
                  </a:solidFill>
                  <a:latin typeface="Libre Baskerville Italics"/>
                </a:rPr>
                <a:t>What is your understanding of the ways in which your institution/organization is innovating to improve racial and ethnic diversity in their recruitment, retention, and promotion processes</a:t>
              </a:r>
            </a:p>
          </p:txBody>
        </p:sp>
      </p:grpSp>
      <p:grpSp>
        <p:nvGrpSpPr>
          <p:cNvPr id="15" name="Group 15"/>
          <p:cNvGrpSpPr/>
          <p:nvPr/>
        </p:nvGrpSpPr>
        <p:grpSpPr>
          <a:xfrm>
            <a:off x="888867" y="3576007"/>
            <a:ext cx="6350133" cy="1224238"/>
            <a:chOff x="0" y="0"/>
            <a:chExt cx="12700266" cy="2448477"/>
          </a:xfrm>
        </p:grpSpPr>
        <p:sp>
          <p:nvSpPr>
            <p:cNvPr id="16" name="TextBox 16"/>
            <p:cNvSpPr txBox="1"/>
            <p:nvPr/>
          </p:nvSpPr>
          <p:spPr>
            <a:xfrm>
              <a:off x="0" y="0"/>
              <a:ext cx="11938534" cy="643126"/>
            </a:xfrm>
            <a:prstGeom prst="rect">
              <a:avLst/>
            </a:prstGeom>
          </p:spPr>
          <p:txBody>
            <a:bodyPr lIns="0" tIns="0" rIns="0" bIns="0" rtlCol="0" anchor="t">
              <a:spAutoFit/>
            </a:bodyPr>
            <a:lstStyle/>
            <a:p>
              <a:pPr>
                <a:lnSpc>
                  <a:spcPts val="2559"/>
                </a:lnSpc>
              </a:pPr>
              <a:r>
                <a:rPr lang="en-US" sz="2133" spc="-21" dirty="0">
                  <a:solidFill>
                    <a:srgbClr val="EFEBE0"/>
                  </a:solidFill>
                  <a:latin typeface="Libre Baskerville"/>
                </a:rPr>
                <a:t>Resources and Supports</a:t>
              </a:r>
            </a:p>
          </p:txBody>
        </p:sp>
        <p:sp>
          <p:nvSpPr>
            <p:cNvPr id="17" name="TextBox 17"/>
            <p:cNvSpPr txBox="1"/>
            <p:nvPr/>
          </p:nvSpPr>
          <p:spPr>
            <a:xfrm>
              <a:off x="0" y="677862"/>
              <a:ext cx="12700266" cy="1770615"/>
            </a:xfrm>
            <a:prstGeom prst="rect">
              <a:avLst/>
            </a:prstGeom>
          </p:spPr>
          <p:txBody>
            <a:bodyPr wrap="square" lIns="0" tIns="0" rIns="0" bIns="0" rtlCol="0" anchor="t">
              <a:spAutoFit/>
            </a:bodyPr>
            <a:lstStyle/>
            <a:p>
              <a:pPr>
                <a:lnSpc>
                  <a:spcPts val="2400"/>
                </a:lnSpc>
              </a:pPr>
              <a:r>
                <a:rPr lang="en-US" sz="1333" dirty="0">
                  <a:solidFill>
                    <a:srgbClr val="EFEBE0"/>
                  </a:solidFill>
                  <a:latin typeface="Libre Baskerville Italics"/>
                </a:rPr>
                <a:t>What is your understanding of the resources and supports that are required to strengthen or create equitable systems that support racial and ethnic diversity and inclusion in the academic health sciences?</a:t>
              </a:r>
            </a:p>
          </p:txBody>
        </p:sp>
      </p:grpSp>
      <p:grpSp>
        <p:nvGrpSpPr>
          <p:cNvPr id="18" name="Group 18"/>
          <p:cNvGrpSpPr/>
          <p:nvPr/>
        </p:nvGrpSpPr>
        <p:grpSpPr>
          <a:xfrm>
            <a:off x="888867" y="5100007"/>
            <a:ext cx="6350133" cy="1224238"/>
            <a:chOff x="0" y="0"/>
            <a:chExt cx="12700266" cy="2448479"/>
          </a:xfrm>
        </p:grpSpPr>
        <p:sp>
          <p:nvSpPr>
            <p:cNvPr id="19" name="TextBox 19"/>
            <p:cNvSpPr txBox="1"/>
            <p:nvPr/>
          </p:nvSpPr>
          <p:spPr>
            <a:xfrm>
              <a:off x="0" y="0"/>
              <a:ext cx="11938534" cy="643127"/>
            </a:xfrm>
            <a:prstGeom prst="rect">
              <a:avLst/>
            </a:prstGeom>
          </p:spPr>
          <p:txBody>
            <a:bodyPr lIns="0" tIns="0" rIns="0" bIns="0" rtlCol="0" anchor="t">
              <a:spAutoFit/>
            </a:bodyPr>
            <a:lstStyle/>
            <a:p>
              <a:pPr>
                <a:lnSpc>
                  <a:spcPts val="2559"/>
                </a:lnSpc>
              </a:pPr>
              <a:r>
                <a:rPr lang="en-US" sz="2133" spc="-21" dirty="0">
                  <a:solidFill>
                    <a:srgbClr val="EFEBE0"/>
                  </a:solidFill>
                  <a:latin typeface="Libre Baskerville"/>
                </a:rPr>
                <a:t>Challenges or Barriers</a:t>
              </a:r>
            </a:p>
          </p:txBody>
        </p:sp>
        <p:sp>
          <p:nvSpPr>
            <p:cNvPr id="20" name="TextBox 20"/>
            <p:cNvSpPr txBox="1"/>
            <p:nvPr/>
          </p:nvSpPr>
          <p:spPr>
            <a:xfrm>
              <a:off x="0" y="677863"/>
              <a:ext cx="12700266" cy="1770616"/>
            </a:xfrm>
            <a:prstGeom prst="rect">
              <a:avLst/>
            </a:prstGeom>
          </p:spPr>
          <p:txBody>
            <a:bodyPr wrap="square" lIns="0" tIns="0" rIns="0" bIns="0" rtlCol="0" anchor="t">
              <a:spAutoFit/>
            </a:bodyPr>
            <a:lstStyle/>
            <a:p>
              <a:pPr>
                <a:lnSpc>
                  <a:spcPts val="2400"/>
                </a:lnSpc>
              </a:pPr>
              <a:r>
                <a:rPr lang="en-US" sz="1333" dirty="0">
                  <a:solidFill>
                    <a:srgbClr val="EFEBE0"/>
                  </a:solidFill>
                  <a:latin typeface="Libre Baskerville Italics"/>
                </a:rPr>
                <a:t>What is your understanding of the challenges or barriers your institution/organization has experienced while developing and implementing initiatives to recruit, retain, and promote faculty/staff/scholars of color?</a:t>
              </a:r>
            </a:p>
          </p:txBody>
        </p:sp>
      </p:grpSp>
      <p:sp>
        <p:nvSpPr>
          <p:cNvPr id="26" name="AutoShape 5">
            <a:extLst>
              <a:ext uri="{FF2B5EF4-FFF2-40B4-BE49-F238E27FC236}">
                <a16:creationId xmlns:a16="http://schemas.microsoft.com/office/drawing/2014/main" id="{05B3B270-9D22-44C5-80F7-57600A570654}"/>
              </a:ext>
            </a:extLst>
          </p:cNvPr>
          <p:cNvSpPr/>
          <p:nvPr/>
        </p:nvSpPr>
        <p:spPr>
          <a:xfrm>
            <a:off x="7848733" y="439689"/>
            <a:ext cx="3683267" cy="3650627"/>
          </a:xfrm>
          <a:prstGeom prst="rect">
            <a:avLst/>
          </a:prstGeom>
          <a:solidFill>
            <a:srgbClr val="6C5336"/>
          </a:solidFill>
        </p:spPr>
        <p:txBody>
          <a:bodyPr/>
          <a:lstStyle/>
          <a:p>
            <a:endParaRPr lang="en-US" sz="1200" dirty="0"/>
          </a:p>
        </p:txBody>
      </p:sp>
      <p:grpSp>
        <p:nvGrpSpPr>
          <p:cNvPr id="27" name="Group 9">
            <a:extLst>
              <a:ext uri="{FF2B5EF4-FFF2-40B4-BE49-F238E27FC236}">
                <a16:creationId xmlns:a16="http://schemas.microsoft.com/office/drawing/2014/main" id="{8655780C-CFE4-4805-BFFF-75F12F199035}"/>
              </a:ext>
            </a:extLst>
          </p:cNvPr>
          <p:cNvGrpSpPr/>
          <p:nvPr/>
        </p:nvGrpSpPr>
        <p:grpSpPr>
          <a:xfrm>
            <a:off x="8229600" y="944637"/>
            <a:ext cx="3266439" cy="2508156"/>
            <a:chOff x="0" y="194421"/>
            <a:chExt cx="11938532" cy="1829309"/>
          </a:xfrm>
        </p:grpSpPr>
        <p:sp>
          <p:nvSpPr>
            <p:cNvPr id="28" name="TextBox 10">
              <a:extLst>
                <a:ext uri="{FF2B5EF4-FFF2-40B4-BE49-F238E27FC236}">
                  <a16:creationId xmlns:a16="http://schemas.microsoft.com/office/drawing/2014/main" id="{697CECCA-9CF5-4E74-9641-B25193179837}"/>
                </a:ext>
              </a:extLst>
            </p:cNvPr>
            <p:cNvSpPr txBox="1"/>
            <p:nvPr/>
          </p:nvSpPr>
          <p:spPr>
            <a:xfrm>
              <a:off x="0" y="194421"/>
              <a:ext cx="11938532" cy="720893"/>
            </a:xfrm>
            <a:prstGeom prst="rect">
              <a:avLst/>
            </a:prstGeom>
          </p:spPr>
          <p:txBody>
            <a:bodyPr lIns="0" tIns="0" rIns="0" bIns="0" rtlCol="0" anchor="t">
              <a:spAutoFit/>
            </a:bodyPr>
            <a:lstStyle/>
            <a:p>
              <a:pPr>
                <a:lnSpc>
                  <a:spcPts val="2559"/>
                </a:lnSpc>
              </a:pPr>
              <a:r>
                <a:rPr lang="en-US" sz="2133" spc="-21" dirty="0">
                  <a:solidFill>
                    <a:srgbClr val="EFEBE0"/>
                  </a:solidFill>
                  <a:latin typeface="Libre Baskerville"/>
                </a:rPr>
                <a:t>Systemic, Organizational, Individual Innovation </a:t>
              </a:r>
            </a:p>
          </p:txBody>
        </p:sp>
        <p:sp>
          <p:nvSpPr>
            <p:cNvPr id="29" name="TextBox 11">
              <a:extLst>
                <a:ext uri="{FF2B5EF4-FFF2-40B4-BE49-F238E27FC236}">
                  <a16:creationId xmlns:a16="http://schemas.microsoft.com/office/drawing/2014/main" id="{E7FFD685-BABE-466E-AB81-73E4E22A54B8}"/>
                </a:ext>
              </a:extLst>
            </p:cNvPr>
            <p:cNvSpPr txBox="1"/>
            <p:nvPr/>
          </p:nvSpPr>
          <p:spPr>
            <a:xfrm>
              <a:off x="0" y="929087"/>
              <a:ext cx="11938528" cy="1094643"/>
            </a:xfrm>
            <a:prstGeom prst="rect">
              <a:avLst/>
            </a:prstGeom>
          </p:spPr>
          <p:txBody>
            <a:bodyPr wrap="square" lIns="0" tIns="0" rIns="0" bIns="0" rtlCol="0" anchor="t">
              <a:spAutoFit/>
            </a:bodyPr>
            <a:lstStyle/>
            <a:p>
              <a:pPr>
                <a:lnSpc>
                  <a:spcPts val="2400"/>
                </a:lnSpc>
              </a:pPr>
              <a:r>
                <a:rPr lang="en-US" sz="1333" dirty="0">
                  <a:solidFill>
                    <a:srgbClr val="EFEBE0"/>
                  </a:solidFill>
                  <a:latin typeface="Libre Baskerville Italics"/>
                </a:rPr>
                <a:t>What is your understanding of how your institution/organization is innovating to improve racial and ethnic diversity at the systemic/organizational level rather than the individual level?</a:t>
              </a:r>
            </a:p>
          </p:txBody>
        </p:sp>
      </p:grpSp>
    </p:spTree>
    <p:extLst>
      <p:ext uri="{BB962C8B-B14F-4D97-AF65-F5344CB8AC3E}">
        <p14:creationId xmlns:p14="http://schemas.microsoft.com/office/powerpoint/2010/main" val="3614038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604500" y="6146800"/>
            <a:ext cx="1587500" cy="50800"/>
          </a:xfrm>
          <a:prstGeom prst="rect">
            <a:avLst/>
          </a:prstGeom>
          <a:solidFill>
            <a:srgbClr val="533C20"/>
          </a:solidFill>
        </p:spPr>
      </p:sp>
      <p:grpSp>
        <p:nvGrpSpPr>
          <p:cNvPr id="3" name="Group 3"/>
          <p:cNvGrpSpPr/>
          <p:nvPr/>
        </p:nvGrpSpPr>
        <p:grpSpPr>
          <a:xfrm>
            <a:off x="685800" y="3026669"/>
            <a:ext cx="4319398" cy="797500"/>
            <a:chOff x="0" y="-38100"/>
            <a:chExt cx="8638796" cy="1595000"/>
          </a:xfrm>
        </p:grpSpPr>
        <p:sp>
          <p:nvSpPr>
            <p:cNvPr id="4" name="TextBox 4"/>
            <p:cNvSpPr txBox="1"/>
            <p:nvPr/>
          </p:nvSpPr>
          <p:spPr>
            <a:xfrm>
              <a:off x="0" y="-38100"/>
              <a:ext cx="8638796" cy="757130"/>
            </a:xfrm>
            <a:prstGeom prst="rect">
              <a:avLst/>
            </a:prstGeom>
          </p:spPr>
          <p:txBody>
            <a:bodyPr lIns="0" tIns="0" rIns="0" bIns="0" rtlCol="0" anchor="t">
              <a:spAutoFit/>
            </a:bodyPr>
            <a:lstStyle/>
            <a:p>
              <a:pPr>
                <a:lnSpc>
                  <a:spcPts val="3120"/>
                </a:lnSpc>
              </a:pPr>
              <a:r>
                <a:rPr lang="en-US" sz="2400" spc="239" dirty="0">
                  <a:solidFill>
                    <a:srgbClr val="1D1B1E"/>
                  </a:solidFill>
                  <a:latin typeface="Libre Baskerville"/>
                </a:rPr>
                <a:t>TRIANGULATION</a:t>
              </a:r>
            </a:p>
          </p:txBody>
        </p:sp>
        <p:sp>
          <p:nvSpPr>
            <p:cNvPr id="5" name="TextBox 5"/>
            <p:cNvSpPr txBox="1"/>
            <p:nvPr/>
          </p:nvSpPr>
          <p:spPr>
            <a:xfrm>
              <a:off x="0" y="893128"/>
              <a:ext cx="8638796" cy="663772"/>
            </a:xfrm>
            <a:prstGeom prst="rect">
              <a:avLst/>
            </a:prstGeom>
          </p:spPr>
          <p:txBody>
            <a:bodyPr lIns="0" tIns="0" rIns="0" bIns="0" rtlCol="0" anchor="t">
              <a:spAutoFit/>
            </a:bodyPr>
            <a:lstStyle/>
            <a:p>
              <a:pPr>
                <a:lnSpc>
                  <a:spcPts val="2800"/>
                </a:lnSpc>
              </a:pPr>
              <a:r>
                <a:rPr lang="en-US" sz="1867" dirty="0">
                  <a:solidFill>
                    <a:srgbClr val="1D1B1E"/>
                  </a:solidFill>
                  <a:latin typeface="Libre Baskerville"/>
                </a:rPr>
                <a:t>Mixed Methods Approach</a:t>
              </a: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73105" y="690697"/>
            <a:ext cx="6369352" cy="5481503"/>
          </a:xfrm>
          <a:prstGeom prst="rect">
            <a:avLst/>
          </a:prstGeom>
        </p:spPr>
      </p:pic>
      <p:sp>
        <p:nvSpPr>
          <p:cNvPr id="8" name="TextBox 8"/>
          <p:cNvSpPr txBox="1"/>
          <p:nvPr/>
        </p:nvSpPr>
        <p:spPr>
          <a:xfrm>
            <a:off x="7143055" y="1266457"/>
            <a:ext cx="1629453" cy="1127873"/>
          </a:xfrm>
          <a:prstGeom prst="rect">
            <a:avLst/>
          </a:prstGeom>
        </p:spPr>
        <p:txBody>
          <a:bodyPr lIns="0" tIns="0" rIns="0" bIns="0" rtlCol="0" anchor="t">
            <a:spAutoFit/>
          </a:bodyPr>
          <a:lstStyle/>
          <a:p>
            <a:pPr algn="ctr">
              <a:lnSpc>
                <a:spcPts val="4582"/>
              </a:lnSpc>
            </a:pPr>
            <a:r>
              <a:rPr lang="en-US" sz="3272" dirty="0">
                <a:solidFill>
                  <a:srgbClr val="1D1B1E"/>
                </a:solidFill>
                <a:latin typeface="Libre Baskerville Italics"/>
              </a:rPr>
              <a:t>Scoping </a:t>
            </a:r>
          </a:p>
          <a:p>
            <a:pPr algn="ctr">
              <a:lnSpc>
                <a:spcPts val="4582"/>
              </a:lnSpc>
            </a:pPr>
            <a:r>
              <a:rPr lang="en-US" sz="3272" dirty="0">
                <a:solidFill>
                  <a:srgbClr val="1D1B1E"/>
                </a:solidFill>
                <a:latin typeface="Libre Baskerville Italics"/>
              </a:rPr>
              <a:t>Review</a:t>
            </a:r>
          </a:p>
        </p:txBody>
      </p:sp>
      <p:sp>
        <p:nvSpPr>
          <p:cNvPr id="9" name="TextBox 9"/>
          <p:cNvSpPr txBox="1"/>
          <p:nvPr/>
        </p:nvSpPr>
        <p:spPr>
          <a:xfrm>
            <a:off x="8651905" y="4099603"/>
            <a:ext cx="2497909" cy="1127873"/>
          </a:xfrm>
          <a:prstGeom prst="rect">
            <a:avLst/>
          </a:prstGeom>
        </p:spPr>
        <p:txBody>
          <a:bodyPr lIns="0" tIns="0" rIns="0" bIns="0" rtlCol="0" anchor="t">
            <a:spAutoFit/>
          </a:bodyPr>
          <a:lstStyle/>
          <a:p>
            <a:pPr algn="ctr">
              <a:lnSpc>
                <a:spcPts val="4582"/>
              </a:lnSpc>
            </a:pPr>
            <a:r>
              <a:rPr lang="en-US" sz="3272" dirty="0">
                <a:solidFill>
                  <a:srgbClr val="1D1B1E"/>
                </a:solidFill>
                <a:latin typeface="Libre Baskerville Italics"/>
              </a:rPr>
              <a:t>Quantitative</a:t>
            </a:r>
          </a:p>
          <a:p>
            <a:pPr algn="ctr">
              <a:lnSpc>
                <a:spcPts val="4582"/>
              </a:lnSpc>
            </a:pPr>
            <a:r>
              <a:rPr lang="en-US" sz="3272" dirty="0">
                <a:solidFill>
                  <a:srgbClr val="1D1B1E"/>
                </a:solidFill>
                <a:latin typeface="Libre Baskerville Italics"/>
              </a:rPr>
              <a:t>Survey</a:t>
            </a:r>
          </a:p>
        </p:txBody>
      </p:sp>
      <p:sp>
        <p:nvSpPr>
          <p:cNvPr id="10" name="TextBox 10"/>
          <p:cNvSpPr txBox="1"/>
          <p:nvPr/>
        </p:nvSpPr>
        <p:spPr>
          <a:xfrm>
            <a:off x="4936654" y="4099603"/>
            <a:ext cx="2330104" cy="1127873"/>
          </a:xfrm>
          <a:prstGeom prst="rect">
            <a:avLst/>
          </a:prstGeom>
        </p:spPr>
        <p:txBody>
          <a:bodyPr lIns="0" tIns="0" rIns="0" bIns="0" rtlCol="0" anchor="t">
            <a:spAutoFit/>
          </a:bodyPr>
          <a:lstStyle/>
          <a:p>
            <a:pPr algn="ctr">
              <a:lnSpc>
                <a:spcPts val="4582"/>
              </a:lnSpc>
            </a:pPr>
            <a:r>
              <a:rPr lang="en-US" sz="3272" dirty="0">
                <a:solidFill>
                  <a:srgbClr val="1D1B1E"/>
                </a:solidFill>
                <a:latin typeface="Libre Baskerville Italics"/>
              </a:rPr>
              <a:t>Qualitative </a:t>
            </a:r>
          </a:p>
          <a:p>
            <a:pPr algn="ctr">
              <a:lnSpc>
                <a:spcPts val="4582"/>
              </a:lnSpc>
            </a:pPr>
            <a:r>
              <a:rPr lang="en-US" sz="3272" dirty="0">
                <a:solidFill>
                  <a:srgbClr val="1D1B1E"/>
                </a:solidFill>
                <a:latin typeface="Libre Baskerville Italics"/>
              </a:rPr>
              <a:t>Interviews</a:t>
            </a:r>
          </a:p>
        </p:txBody>
      </p:sp>
      <p:sp>
        <p:nvSpPr>
          <p:cNvPr id="11" name="TextBox 11"/>
          <p:cNvSpPr txBox="1"/>
          <p:nvPr/>
        </p:nvSpPr>
        <p:spPr>
          <a:xfrm>
            <a:off x="7423388" y="3826768"/>
            <a:ext cx="1068785" cy="304186"/>
          </a:xfrm>
          <a:prstGeom prst="rect">
            <a:avLst/>
          </a:prstGeom>
        </p:spPr>
        <p:txBody>
          <a:bodyPr lIns="0" tIns="0" rIns="0" bIns="0" rtlCol="0" anchor="t">
            <a:spAutoFit/>
          </a:bodyPr>
          <a:lstStyle/>
          <a:p>
            <a:pPr algn="ctr">
              <a:lnSpc>
                <a:spcPts val="2621"/>
              </a:lnSpc>
            </a:pPr>
            <a:r>
              <a:rPr lang="en-US" sz="1600" dirty="0">
                <a:solidFill>
                  <a:schemeClr val="bg1"/>
                </a:solidFill>
                <a:latin typeface="Libre Baskerville Italics"/>
              </a:rPr>
              <a:t>RWJFLA</a:t>
            </a:r>
          </a:p>
        </p:txBody>
      </p:sp>
      <p:sp>
        <p:nvSpPr>
          <p:cNvPr id="12" name="Triangle 11">
            <a:extLst>
              <a:ext uri="{FF2B5EF4-FFF2-40B4-BE49-F238E27FC236}">
                <a16:creationId xmlns:a16="http://schemas.microsoft.com/office/drawing/2014/main" id="{99F52CB2-E238-E0DA-1B61-F687A6AD9060}"/>
              </a:ext>
            </a:extLst>
          </p:cNvPr>
          <p:cNvSpPr/>
          <p:nvPr/>
        </p:nvSpPr>
        <p:spPr>
          <a:xfrm>
            <a:off x="3256156" y="0"/>
            <a:ext cx="9065942" cy="6146800"/>
          </a:xfrm>
          <a:prstGeom prs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1549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604500" y="6146800"/>
            <a:ext cx="1587500" cy="50800"/>
          </a:xfrm>
          <a:prstGeom prst="rect">
            <a:avLst/>
          </a:prstGeom>
          <a:solidFill>
            <a:srgbClr val="533C20"/>
          </a:solidFill>
        </p:spPr>
      </p:sp>
      <p:grpSp>
        <p:nvGrpSpPr>
          <p:cNvPr id="3" name="Group 3"/>
          <p:cNvGrpSpPr/>
          <p:nvPr/>
        </p:nvGrpSpPr>
        <p:grpSpPr>
          <a:xfrm>
            <a:off x="685800" y="3026669"/>
            <a:ext cx="4319398" cy="797500"/>
            <a:chOff x="0" y="-38100"/>
            <a:chExt cx="8638796" cy="1595000"/>
          </a:xfrm>
        </p:grpSpPr>
        <p:sp>
          <p:nvSpPr>
            <p:cNvPr id="4" name="TextBox 4"/>
            <p:cNvSpPr txBox="1"/>
            <p:nvPr/>
          </p:nvSpPr>
          <p:spPr>
            <a:xfrm>
              <a:off x="0" y="-38100"/>
              <a:ext cx="8638796" cy="757130"/>
            </a:xfrm>
            <a:prstGeom prst="rect">
              <a:avLst/>
            </a:prstGeom>
          </p:spPr>
          <p:txBody>
            <a:bodyPr lIns="0" tIns="0" rIns="0" bIns="0" rtlCol="0" anchor="t">
              <a:spAutoFit/>
            </a:bodyPr>
            <a:lstStyle/>
            <a:p>
              <a:pPr>
                <a:lnSpc>
                  <a:spcPts val="3120"/>
                </a:lnSpc>
              </a:pPr>
              <a:r>
                <a:rPr lang="en-US" sz="2400" spc="239" dirty="0">
                  <a:solidFill>
                    <a:srgbClr val="1D1B1E"/>
                  </a:solidFill>
                  <a:latin typeface="Libre Baskerville"/>
                </a:rPr>
                <a:t>METHODOLOGY:</a:t>
              </a:r>
            </a:p>
          </p:txBody>
        </p:sp>
        <p:sp>
          <p:nvSpPr>
            <p:cNvPr id="5" name="TextBox 5"/>
            <p:cNvSpPr txBox="1"/>
            <p:nvPr/>
          </p:nvSpPr>
          <p:spPr>
            <a:xfrm>
              <a:off x="0" y="893128"/>
              <a:ext cx="8638796" cy="663772"/>
            </a:xfrm>
            <a:prstGeom prst="rect">
              <a:avLst/>
            </a:prstGeom>
          </p:spPr>
          <p:txBody>
            <a:bodyPr lIns="0" tIns="0" rIns="0" bIns="0" rtlCol="0" anchor="t">
              <a:spAutoFit/>
            </a:bodyPr>
            <a:lstStyle/>
            <a:p>
              <a:pPr>
                <a:lnSpc>
                  <a:spcPts val="2800"/>
                </a:lnSpc>
              </a:pPr>
              <a:r>
                <a:rPr lang="en-US" sz="1867" dirty="0">
                  <a:solidFill>
                    <a:srgbClr val="1D1B1E"/>
                  </a:solidFill>
                  <a:latin typeface="Libre Baskerville"/>
                </a:rPr>
                <a:t>Mixed Methods Approach</a:t>
              </a:r>
            </a:p>
          </p:txBody>
        </p:sp>
      </p:grpSp>
      <p:sp>
        <p:nvSpPr>
          <p:cNvPr id="6" name="AutoShape 6"/>
          <p:cNvSpPr/>
          <p:nvPr/>
        </p:nvSpPr>
        <p:spPr>
          <a:xfrm>
            <a:off x="-520700" y="685800"/>
            <a:ext cx="2413000" cy="50800"/>
          </a:xfrm>
          <a:prstGeom prst="rect">
            <a:avLst/>
          </a:prstGeom>
          <a:solidFill>
            <a:srgbClr val="533C20"/>
          </a:solidFill>
        </p:spPr>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73105" y="690697"/>
            <a:ext cx="6369352" cy="5481503"/>
          </a:xfrm>
          <a:prstGeom prst="rect">
            <a:avLst/>
          </a:prstGeom>
        </p:spPr>
      </p:pic>
      <p:sp>
        <p:nvSpPr>
          <p:cNvPr id="8" name="TextBox 8"/>
          <p:cNvSpPr txBox="1"/>
          <p:nvPr/>
        </p:nvSpPr>
        <p:spPr>
          <a:xfrm>
            <a:off x="7143055" y="1266457"/>
            <a:ext cx="1629453" cy="1127873"/>
          </a:xfrm>
          <a:prstGeom prst="rect">
            <a:avLst/>
          </a:prstGeom>
        </p:spPr>
        <p:txBody>
          <a:bodyPr lIns="0" tIns="0" rIns="0" bIns="0" rtlCol="0" anchor="t">
            <a:spAutoFit/>
          </a:bodyPr>
          <a:lstStyle/>
          <a:p>
            <a:pPr algn="ctr">
              <a:lnSpc>
                <a:spcPts val="4582"/>
              </a:lnSpc>
            </a:pPr>
            <a:r>
              <a:rPr lang="en-US" sz="3272" dirty="0">
                <a:solidFill>
                  <a:srgbClr val="1D1B1E"/>
                </a:solidFill>
                <a:latin typeface="Libre Baskerville Italics"/>
              </a:rPr>
              <a:t>Scoping </a:t>
            </a:r>
          </a:p>
          <a:p>
            <a:pPr algn="ctr">
              <a:lnSpc>
                <a:spcPts val="4582"/>
              </a:lnSpc>
            </a:pPr>
            <a:r>
              <a:rPr lang="en-US" sz="3272" dirty="0">
                <a:solidFill>
                  <a:srgbClr val="1D1B1E"/>
                </a:solidFill>
                <a:latin typeface="Libre Baskerville Italics"/>
              </a:rPr>
              <a:t>Review</a:t>
            </a:r>
          </a:p>
        </p:txBody>
      </p:sp>
      <p:sp>
        <p:nvSpPr>
          <p:cNvPr id="9" name="TextBox 9"/>
          <p:cNvSpPr txBox="1"/>
          <p:nvPr/>
        </p:nvSpPr>
        <p:spPr>
          <a:xfrm>
            <a:off x="8651905" y="4099603"/>
            <a:ext cx="2497909" cy="1127873"/>
          </a:xfrm>
          <a:prstGeom prst="rect">
            <a:avLst/>
          </a:prstGeom>
        </p:spPr>
        <p:txBody>
          <a:bodyPr lIns="0" tIns="0" rIns="0" bIns="0" rtlCol="0" anchor="t">
            <a:spAutoFit/>
          </a:bodyPr>
          <a:lstStyle/>
          <a:p>
            <a:pPr algn="ctr">
              <a:lnSpc>
                <a:spcPts val="4582"/>
              </a:lnSpc>
            </a:pPr>
            <a:r>
              <a:rPr lang="en-US" sz="3272" dirty="0">
                <a:solidFill>
                  <a:srgbClr val="1D1B1E"/>
                </a:solidFill>
                <a:latin typeface="Libre Baskerville Italics"/>
              </a:rPr>
              <a:t>Quantitative</a:t>
            </a:r>
          </a:p>
          <a:p>
            <a:pPr algn="ctr">
              <a:lnSpc>
                <a:spcPts val="4582"/>
              </a:lnSpc>
            </a:pPr>
            <a:r>
              <a:rPr lang="en-US" sz="3272" dirty="0">
                <a:solidFill>
                  <a:srgbClr val="1D1B1E"/>
                </a:solidFill>
                <a:latin typeface="Libre Baskerville Italics"/>
              </a:rPr>
              <a:t>Survey</a:t>
            </a:r>
          </a:p>
        </p:txBody>
      </p:sp>
      <p:sp>
        <p:nvSpPr>
          <p:cNvPr id="10" name="TextBox 10"/>
          <p:cNvSpPr txBox="1"/>
          <p:nvPr/>
        </p:nvSpPr>
        <p:spPr>
          <a:xfrm>
            <a:off x="4936654" y="4099603"/>
            <a:ext cx="2330104" cy="1127873"/>
          </a:xfrm>
          <a:prstGeom prst="rect">
            <a:avLst/>
          </a:prstGeom>
        </p:spPr>
        <p:txBody>
          <a:bodyPr lIns="0" tIns="0" rIns="0" bIns="0" rtlCol="0" anchor="t">
            <a:spAutoFit/>
          </a:bodyPr>
          <a:lstStyle/>
          <a:p>
            <a:pPr algn="ctr">
              <a:lnSpc>
                <a:spcPts val="4582"/>
              </a:lnSpc>
            </a:pPr>
            <a:r>
              <a:rPr lang="en-US" sz="3272" dirty="0">
                <a:solidFill>
                  <a:srgbClr val="1D1B1E"/>
                </a:solidFill>
                <a:latin typeface="Libre Baskerville Italics"/>
              </a:rPr>
              <a:t>Qualitative </a:t>
            </a:r>
          </a:p>
          <a:p>
            <a:pPr algn="ctr">
              <a:lnSpc>
                <a:spcPts val="4582"/>
              </a:lnSpc>
            </a:pPr>
            <a:r>
              <a:rPr lang="en-US" sz="3272" dirty="0">
                <a:solidFill>
                  <a:srgbClr val="1D1B1E"/>
                </a:solidFill>
                <a:latin typeface="Libre Baskerville Italics"/>
              </a:rPr>
              <a:t>Interviews</a:t>
            </a:r>
          </a:p>
        </p:txBody>
      </p:sp>
      <p:sp>
        <p:nvSpPr>
          <p:cNvPr id="11" name="TextBox 11"/>
          <p:cNvSpPr txBox="1"/>
          <p:nvPr/>
        </p:nvSpPr>
        <p:spPr>
          <a:xfrm>
            <a:off x="7423388" y="3826768"/>
            <a:ext cx="1068785" cy="304186"/>
          </a:xfrm>
          <a:prstGeom prst="rect">
            <a:avLst/>
          </a:prstGeom>
        </p:spPr>
        <p:txBody>
          <a:bodyPr lIns="0" tIns="0" rIns="0" bIns="0" rtlCol="0" anchor="t">
            <a:spAutoFit/>
          </a:bodyPr>
          <a:lstStyle/>
          <a:p>
            <a:pPr algn="ctr">
              <a:lnSpc>
                <a:spcPts val="2621"/>
              </a:lnSpc>
            </a:pPr>
            <a:r>
              <a:rPr lang="en-US" sz="1600" dirty="0">
                <a:solidFill>
                  <a:schemeClr val="bg1"/>
                </a:solidFill>
                <a:latin typeface="Libre Baskerville Italics"/>
              </a:rPr>
              <a:t>RWJFLA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861A43F8-2BB2-4447-8B65-E7F8683D1A93}"/>
              </a:ext>
            </a:extLst>
          </p:cNvPr>
          <p:cNvSpPr/>
          <p:nvPr/>
        </p:nvSpPr>
        <p:spPr>
          <a:xfrm>
            <a:off x="0" y="437745"/>
            <a:ext cx="9897659" cy="836556"/>
          </a:xfrm>
          <a:prstGeom prst="flowChartProcess">
            <a:avLst/>
          </a:prstGeom>
          <a:solidFill>
            <a:srgbClr val="6C5336"/>
          </a:solidFill>
          <a:ln>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latin typeface="Libre Baskerville" panose="02000000000000000000" pitchFamily="2" charset="0"/>
              </a:rPr>
              <a:t>With the online survey, we sought to understand…</a:t>
            </a:r>
            <a:endParaRPr lang="en-US" sz="3600" b="1" dirty="0">
              <a:solidFill>
                <a:srgbClr val="FFFFFF"/>
              </a:solidFill>
              <a:latin typeface="Libre Baskerville" panose="02000000000000000000" pitchFamily="2" charset="0"/>
            </a:endParaRPr>
          </a:p>
        </p:txBody>
      </p:sp>
      <p:grpSp>
        <p:nvGrpSpPr>
          <p:cNvPr id="2" name="Group 1">
            <a:extLst>
              <a:ext uri="{FF2B5EF4-FFF2-40B4-BE49-F238E27FC236}">
                <a16:creationId xmlns:a16="http://schemas.microsoft.com/office/drawing/2014/main" id="{A5126A6C-C3FB-4692-A333-38D5B8AB5973}"/>
              </a:ext>
            </a:extLst>
          </p:cNvPr>
          <p:cNvGrpSpPr/>
          <p:nvPr/>
        </p:nvGrpSpPr>
        <p:grpSpPr>
          <a:xfrm>
            <a:off x="692317" y="1555339"/>
            <a:ext cx="10807366" cy="2131353"/>
            <a:chOff x="609632" y="1152930"/>
            <a:chExt cx="10807366" cy="2131353"/>
          </a:xfrm>
        </p:grpSpPr>
        <p:sp>
          <p:nvSpPr>
            <p:cNvPr id="29" name="TextBox 28">
              <a:extLst>
                <a:ext uri="{FF2B5EF4-FFF2-40B4-BE49-F238E27FC236}">
                  <a16:creationId xmlns:a16="http://schemas.microsoft.com/office/drawing/2014/main" id="{1F94D962-7BBA-486F-BA5C-99DC1F95B060}"/>
                </a:ext>
              </a:extLst>
            </p:cNvPr>
            <p:cNvSpPr txBox="1"/>
            <p:nvPr/>
          </p:nvSpPr>
          <p:spPr>
            <a:xfrm>
              <a:off x="609632" y="1152930"/>
              <a:ext cx="1151277" cy="1862048"/>
            </a:xfrm>
            <a:prstGeom prst="rect">
              <a:avLst/>
            </a:prstGeom>
            <a:noFill/>
          </p:spPr>
          <p:txBody>
            <a:bodyPr wrap="none" rtlCol="0">
              <a:spAutoFit/>
            </a:bodyPr>
            <a:lstStyle/>
            <a:p>
              <a:r>
                <a:rPr lang="en-US" sz="11500" b="1" dirty="0">
                  <a:solidFill>
                    <a:srgbClr val="CCCCCC"/>
                  </a:solidFill>
                  <a:latin typeface="Bodoni MT Black" panose="02070A03080606020203" pitchFamily="18" charset="0"/>
                </a:rPr>
                <a:t>1</a:t>
              </a:r>
              <a:endParaRPr lang="en-US" b="1" dirty="0">
                <a:solidFill>
                  <a:srgbClr val="CCCCCC"/>
                </a:solidFill>
                <a:latin typeface="Bodoni MT Black" panose="02070A03080606020203" pitchFamily="18" charset="0"/>
              </a:endParaRPr>
            </a:p>
          </p:txBody>
        </p:sp>
        <p:sp>
          <p:nvSpPr>
            <p:cNvPr id="30" name="TextBox 29">
              <a:extLst>
                <a:ext uri="{FF2B5EF4-FFF2-40B4-BE49-F238E27FC236}">
                  <a16:creationId xmlns:a16="http://schemas.microsoft.com/office/drawing/2014/main" id="{FD4EE2E9-19F1-4AED-8C08-A0096806852A}"/>
                </a:ext>
              </a:extLst>
            </p:cNvPr>
            <p:cNvSpPr txBox="1"/>
            <p:nvPr/>
          </p:nvSpPr>
          <p:spPr>
            <a:xfrm>
              <a:off x="1519339" y="2083954"/>
              <a:ext cx="9897659" cy="1200329"/>
            </a:xfrm>
            <a:prstGeom prst="rect">
              <a:avLst/>
            </a:prstGeom>
            <a:noFill/>
          </p:spPr>
          <p:txBody>
            <a:bodyPr wrap="square" rtlCol="0">
              <a:spAutoFit/>
            </a:bodyPr>
            <a:lstStyle/>
            <a:p>
              <a:r>
                <a:rPr lang="en-US" sz="3600" dirty="0">
                  <a:latin typeface="Libre Baskerville Italics"/>
                </a:rPr>
                <a:t>…student, faculty, and staff experience at their institutions</a:t>
              </a:r>
            </a:p>
          </p:txBody>
        </p:sp>
      </p:grpSp>
      <p:grpSp>
        <p:nvGrpSpPr>
          <p:cNvPr id="31" name="Group 30">
            <a:extLst>
              <a:ext uri="{FF2B5EF4-FFF2-40B4-BE49-F238E27FC236}">
                <a16:creationId xmlns:a16="http://schemas.microsoft.com/office/drawing/2014/main" id="{460970E9-C280-48D8-B096-A0C6EACA725D}"/>
              </a:ext>
            </a:extLst>
          </p:cNvPr>
          <p:cNvGrpSpPr/>
          <p:nvPr/>
        </p:nvGrpSpPr>
        <p:grpSpPr>
          <a:xfrm>
            <a:off x="692317" y="3944780"/>
            <a:ext cx="10807366" cy="2131353"/>
            <a:chOff x="609632" y="1152930"/>
            <a:chExt cx="10807366" cy="2131353"/>
          </a:xfrm>
        </p:grpSpPr>
        <p:sp>
          <p:nvSpPr>
            <p:cNvPr id="32" name="TextBox 31">
              <a:extLst>
                <a:ext uri="{FF2B5EF4-FFF2-40B4-BE49-F238E27FC236}">
                  <a16:creationId xmlns:a16="http://schemas.microsoft.com/office/drawing/2014/main" id="{7DB6A96D-8E26-4B46-A011-47825143378B}"/>
                </a:ext>
              </a:extLst>
            </p:cNvPr>
            <p:cNvSpPr txBox="1"/>
            <p:nvPr/>
          </p:nvSpPr>
          <p:spPr>
            <a:xfrm>
              <a:off x="609632" y="1152930"/>
              <a:ext cx="1151277" cy="1862048"/>
            </a:xfrm>
            <a:prstGeom prst="rect">
              <a:avLst/>
            </a:prstGeom>
            <a:noFill/>
          </p:spPr>
          <p:txBody>
            <a:bodyPr wrap="none" rtlCol="0">
              <a:spAutoFit/>
            </a:bodyPr>
            <a:lstStyle/>
            <a:p>
              <a:r>
                <a:rPr lang="en-US" sz="11500" b="1" dirty="0">
                  <a:solidFill>
                    <a:srgbClr val="CCCCCC"/>
                  </a:solidFill>
                  <a:latin typeface="Bodoni MT Black" panose="02070A03080606020203" pitchFamily="18" charset="0"/>
                </a:rPr>
                <a:t>2</a:t>
              </a:r>
              <a:endParaRPr lang="en-US" b="1" dirty="0">
                <a:solidFill>
                  <a:srgbClr val="CCCCCC"/>
                </a:solidFill>
                <a:latin typeface="Bodoni MT Black" panose="02070A03080606020203" pitchFamily="18" charset="0"/>
              </a:endParaRPr>
            </a:p>
          </p:txBody>
        </p:sp>
        <p:sp>
          <p:nvSpPr>
            <p:cNvPr id="34" name="TextBox 33">
              <a:extLst>
                <a:ext uri="{FF2B5EF4-FFF2-40B4-BE49-F238E27FC236}">
                  <a16:creationId xmlns:a16="http://schemas.microsoft.com/office/drawing/2014/main" id="{807057B2-A9E5-4489-AD73-7E816CC9612D}"/>
                </a:ext>
              </a:extLst>
            </p:cNvPr>
            <p:cNvSpPr txBox="1"/>
            <p:nvPr/>
          </p:nvSpPr>
          <p:spPr>
            <a:xfrm>
              <a:off x="1519339" y="2083954"/>
              <a:ext cx="9897659" cy="1200329"/>
            </a:xfrm>
            <a:prstGeom prst="rect">
              <a:avLst/>
            </a:prstGeom>
            <a:noFill/>
          </p:spPr>
          <p:txBody>
            <a:bodyPr wrap="square" rtlCol="0">
              <a:spAutoFit/>
            </a:bodyPr>
            <a:lstStyle/>
            <a:p>
              <a:r>
                <a:rPr lang="en-US" sz="3600" dirty="0">
                  <a:latin typeface="Libre Baskerville Italics"/>
                </a:rPr>
                <a:t>…their perceptions of approaches to increase racial and ethnic equity in academic health sciences</a:t>
              </a:r>
            </a:p>
          </p:txBody>
        </p:sp>
      </p:grpSp>
    </p:spTree>
    <p:extLst>
      <p:ext uri="{BB962C8B-B14F-4D97-AF65-F5344CB8AC3E}">
        <p14:creationId xmlns:p14="http://schemas.microsoft.com/office/powerpoint/2010/main" val="153223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a:extLst>
              <a:ext uri="{FF2B5EF4-FFF2-40B4-BE49-F238E27FC236}">
                <a16:creationId xmlns:a16="http://schemas.microsoft.com/office/drawing/2014/main" id="{B8083E55-9999-4C0A-896B-F389A9525F30}"/>
              </a:ext>
            </a:extLst>
          </p:cNvPr>
          <p:cNvSpPr/>
          <p:nvPr/>
        </p:nvSpPr>
        <p:spPr>
          <a:xfrm>
            <a:off x="0" y="302516"/>
            <a:ext cx="12192000" cy="640460"/>
          </a:xfrm>
          <a:prstGeom prst="flowChartProcess">
            <a:avLst/>
          </a:prstGeom>
          <a:solidFill>
            <a:srgbClr val="6C5336"/>
          </a:solidFill>
          <a:ln>
            <a:solidFill>
              <a:srgbClr val="6C5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FF"/>
                </a:solidFill>
                <a:latin typeface="Libre Baskerville Bold" panose="02000000000000000000" pitchFamily="2" charset="0"/>
              </a:rPr>
              <a:t>Survey Design</a:t>
            </a:r>
            <a:endParaRPr lang="en-US" sz="4000" b="1" dirty="0">
              <a:solidFill>
                <a:srgbClr val="FFFFFF"/>
              </a:solidFill>
              <a:latin typeface="Libre Baskerville Bold" panose="02000000000000000000" pitchFamily="2" charset="0"/>
            </a:endParaRPr>
          </a:p>
        </p:txBody>
      </p:sp>
      <p:sp>
        <p:nvSpPr>
          <p:cNvPr id="14" name="TextBox 13">
            <a:extLst>
              <a:ext uri="{FF2B5EF4-FFF2-40B4-BE49-F238E27FC236}">
                <a16:creationId xmlns:a16="http://schemas.microsoft.com/office/drawing/2014/main" id="{A7810DC7-6C09-4D75-8A09-76A24205AB23}"/>
              </a:ext>
            </a:extLst>
          </p:cNvPr>
          <p:cNvSpPr txBox="1"/>
          <p:nvPr/>
        </p:nvSpPr>
        <p:spPr>
          <a:xfrm>
            <a:off x="466725" y="1533577"/>
            <a:ext cx="11258549" cy="4832092"/>
          </a:xfrm>
          <a:prstGeom prst="rect">
            <a:avLst/>
          </a:prstGeom>
          <a:noFill/>
        </p:spPr>
        <p:txBody>
          <a:bodyPr wrap="square">
            <a:spAutoFit/>
          </a:bodyPr>
          <a:lstStyle/>
          <a:p>
            <a:pPr marL="342900" indent="-342900">
              <a:spcBef>
                <a:spcPts val="0"/>
              </a:spcBef>
              <a:buFont typeface="Arial" panose="020B0604020202020204" pitchFamily="34" charset="0"/>
              <a:buChar char="•"/>
            </a:pPr>
            <a:r>
              <a:rPr lang="en-US" sz="2800" dirty="0">
                <a:latin typeface="Libre Baskerville Italics"/>
              </a:rPr>
              <a:t>Survey instrument: Redcap</a:t>
            </a:r>
          </a:p>
          <a:p>
            <a:pPr marL="342900" indent="-342900">
              <a:spcBef>
                <a:spcPts val="0"/>
              </a:spcBef>
              <a:buFont typeface="Arial" panose="020B0604020202020204" pitchFamily="34" charset="0"/>
              <a:buChar char="•"/>
            </a:pPr>
            <a:endParaRPr lang="en-US" sz="2800" dirty="0">
              <a:latin typeface="Libre Baskerville Italics"/>
            </a:endParaRPr>
          </a:p>
          <a:p>
            <a:pPr marL="342900" indent="-342900">
              <a:spcBef>
                <a:spcPts val="0"/>
              </a:spcBef>
              <a:buFont typeface="Arial" panose="020B0604020202020204" pitchFamily="34" charset="0"/>
              <a:buChar char="•"/>
            </a:pPr>
            <a:r>
              <a:rPr lang="en-US" sz="2800" dirty="0">
                <a:latin typeface="Libre Baskerville Italics"/>
              </a:rPr>
              <a:t>Data collection occurred from December 17, 2021 to March 1, 2022</a:t>
            </a:r>
          </a:p>
          <a:p>
            <a:pPr marL="342900" indent="-342900">
              <a:spcBef>
                <a:spcPts val="0"/>
              </a:spcBef>
              <a:buFont typeface="Arial" panose="020B0604020202020204" pitchFamily="34" charset="0"/>
              <a:buChar char="•"/>
            </a:pPr>
            <a:endParaRPr lang="en-US" sz="2800" dirty="0">
              <a:latin typeface="Libre Baskerville Italics"/>
            </a:endParaRPr>
          </a:p>
          <a:p>
            <a:pPr marL="342900" indent="-342900">
              <a:spcBef>
                <a:spcPts val="0"/>
              </a:spcBef>
              <a:buFont typeface="Arial" panose="020B0604020202020204" pitchFamily="34" charset="0"/>
              <a:buChar char="•"/>
            </a:pPr>
            <a:r>
              <a:rPr lang="en-US" sz="2800" dirty="0">
                <a:latin typeface="Libre Baskerville Italics"/>
              </a:rPr>
              <a:t>Included questions adapted from existing surveys as well as new modules designed for this study</a:t>
            </a:r>
          </a:p>
          <a:p>
            <a:pPr marL="342900" indent="-342900">
              <a:spcBef>
                <a:spcPts val="0"/>
              </a:spcBef>
              <a:buFont typeface="Arial" panose="020B0604020202020204" pitchFamily="34" charset="0"/>
              <a:buChar char="•"/>
            </a:pPr>
            <a:endParaRPr lang="en-US" sz="2800" dirty="0">
              <a:latin typeface="Libre Baskerville Italics"/>
            </a:endParaRPr>
          </a:p>
          <a:p>
            <a:pPr marL="342900" indent="-342900">
              <a:spcBef>
                <a:spcPts val="0"/>
              </a:spcBef>
              <a:buFont typeface="Arial" panose="020B0604020202020204" pitchFamily="34" charset="0"/>
              <a:buChar char="•"/>
            </a:pPr>
            <a:r>
              <a:rPr lang="en-US" sz="2800" dirty="0">
                <a:latin typeface="Libre Baskerville Italics"/>
              </a:rPr>
              <a:t>Questions heavily focused on diversity, equity, and inclusion, adapted to focus on race and ethnicity; included questions on belonging</a:t>
            </a:r>
          </a:p>
          <a:p>
            <a:pPr marL="342900" indent="-342900">
              <a:spcBef>
                <a:spcPts val="0"/>
              </a:spcBef>
              <a:buFont typeface="Arial" panose="020B0604020202020204" pitchFamily="34" charset="0"/>
              <a:buChar char="•"/>
            </a:pPr>
            <a:endParaRPr lang="en-US" sz="2800" dirty="0">
              <a:latin typeface="Libre Baskerville Italics"/>
            </a:endParaRPr>
          </a:p>
          <a:p>
            <a:pPr marL="342900" indent="-342900">
              <a:spcBef>
                <a:spcPts val="0"/>
              </a:spcBef>
              <a:buFont typeface="Arial" panose="020B0604020202020204" pitchFamily="34" charset="0"/>
              <a:buChar char="•"/>
            </a:pPr>
            <a:r>
              <a:rPr lang="en-US" sz="2800" dirty="0">
                <a:latin typeface="Libre Baskerville Italics"/>
              </a:rPr>
              <a:t>Included quantitative and open-ended questions</a:t>
            </a:r>
          </a:p>
        </p:txBody>
      </p:sp>
    </p:spTree>
    <p:extLst>
      <p:ext uri="{BB962C8B-B14F-4D97-AF65-F5344CB8AC3E}">
        <p14:creationId xmlns:p14="http://schemas.microsoft.com/office/powerpoint/2010/main" val="2838128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4159250"/>
          </a:xfrm>
          <a:prstGeom prst="rect">
            <a:avLst/>
          </a:prstGeom>
          <a:solidFill>
            <a:srgbClr val="6C5336"/>
          </a:solidFill>
        </p:spPr>
      </p:sp>
      <p:sp>
        <p:nvSpPr>
          <p:cNvPr id="4" name="TextBox 4"/>
          <p:cNvSpPr txBox="1"/>
          <p:nvPr/>
        </p:nvSpPr>
        <p:spPr>
          <a:xfrm>
            <a:off x="536765" y="2647696"/>
            <a:ext cx="10805505" cy="743793"/>
          </a:xfrm>
          <a:prstGeom prst="rect">
            <a:avLst/>
          </a:prstGeom>
        </p:spPr>
        <p:txBody>
          <a:bodyPr lIns="0" tIns="0" rIns="0" bIns="0" rtlCol="0" anchor="t">
            <a:spAutoFit/>
          </a:bodyPr>
          <a:lstStyle/>
          <a:p>
            <a:pPr defTabSz="609630">
              <a:lnSpc>
                <a:spcPts val="5760"/>
              </a:lnSpc>
              <a:defRPr/>
            </a:pPr>
            <a:r>
              <a:rPr lang="en-US" sz="4800" spc="96" dirty="0">
                <a:solidFill>
                  <a:srgbClr val="EFEBE0"/>
                </a:solidFill>
                <a:latin typeface="Libre Baskerville Italics"/>
              </a:rPr>
              <a:t>Findings from the Quantitative Survey</a:t>
            </a:r>
          </a:p>
        </p:txBody>
      </p:sp>
      <p:sp>
        <p:nvSpPr>
          <p:cNvPr id="5" name="AutoShape 5"/>
          <p:cNvSpPr/>
          <p:nvPr/>
        </p:nvSpPr>
        <p:spPr>
          <a:xfrm>
            <a:off x="0" y="1801238"/>
            <a:ext cx="1908594" cy="45719"/>
          </a:xfrm>
          <a:prstGeom prst="rect">
            <a:avLst/>
          </a:prstGeom>
          <a:solidFill>
            <a:srgbClr val="EFEBE0"/>
          </a:solidFill>
        </p:spPr>
      </p:sp>
      <p:sp>
        <p:nvSpPr>
          <p:cNvPr id="6" name="AutoShape 6"/>
          <p:cNvSpPr/>
          <p:nvPr/>
        </p:nvSpPr>
        <p:spPr>
          <a:xfrm>
            <a:off x="10712450" y="6426199"/>
            <a:ext cx="1479550" cy="53227"/>
          </a:xfrm>
          <a:prstGeom prst="rect">
            <a:avLst/>
          </a:prstGeom>
          <a:solidFill>
            <a:srgbClr val="1D1B1E"/>
          </a:solidFill>
        </p:spPr>
      </p:sp>
    </p:spTree>
    <p:extLst>
      <p:ext uri="{BB962C8B-B14F-4D97-AF65-F5344CB8AC3E}">
        <p14:creationId xmlns:p14="http://schemas.microsoft.com/office/powerpoint/2010/main" val="2308751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5047</Words>
  <Application>Microsoft Office PowerPoint</Application>
  <PresentationFormat>Widescreen</PresentationFormat>
  <Paragraphs>426</Paragraphs>
  <Slides>51</Slides>
  <Notes>28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51</vt:i4>
      </vt:variant>
    </vt:vector>
  </HeadingPairs>
  <TitlesOfParts>
    <vt:vector size="64" baseType="lpstr">
      <vt:lpstr>Arial</vt:lpstr>
      <vt:lpstr>Bodoni MT Black</vt:lpstr>
      <vt:lpstr>Calibri</vt:lpstr>
      <vt:lpstr>Calibri Light</vt:lpstr>
      <vt:lpstr>Gill Sans MT</vt:lpstr>
      <vt:lpstr>Libre Baskerville</vt:lpstr>
      <vt:lpstr>Libre Baskerville Bold</vt:lpstr>
      <vt:lpstr>Libre Baskerville Italics</vt:lpstr>
      <vt:lpstr>OpenSans</vt:lpstr>
      <vt:lpstr>Roboto</vt:lpstr>
      <vt:lpstr>Times New Roman</vt:lpstr>
      <vt:lpstr>Office Theme</vt:lpstr>
      <vt:lpstr>Office Theme</vt:lpstr>
      <vt:lpstr>A Learning Assessment of Structural Racism: Where we are and where we need to be</vt:lpstr>
      <vt:lpstr>PowerPoint Presentation</vt:lpstr>
      <vt:lpstr>PowerPoint Presentation</vt:lpstr>
      <vt:lpstr>Aims of the Study</vt:lpstr>
      <vt:lpstr>PowerPoint Presentation</vt:lpstr>
      <vt:lpstr>PowerPoint Presentation</vt:lpstr>
      <vt:lpstr>PowerPoint Presentation</vt:lpstr>
      <vt:lpstr>PowerPoint Presentation</vt:lpstr>
      <vt:lpstr>PowerPoint Presentation</vt:lpstr>
      <vt:lpstr>We aimed to understand participants’ feelings of inclusion and belonging at their institutions</vt:lpstr>
      <vt:lpstr>PowerPoint Presentation</vt:lpstr>
      <vt:lpstr>Experiences of racial/ethnic and gender discrimination were highly prevalent</vt:lpstr>
      <vt:lpstr>Participant Qualitative responses reflect the challenges of address and reporting discriminatory behavior</vt:lpstr>
      <vt:lpstr>We also aimed to understand Participants’ point of view regarding their institutional environment</vt:lpstr>
      <vt:lpstr>PowerPoint Presentation</vt:lpstr>
      <vt:lpstr>Some of these points of view regarding the institutional environment were Also different based on participants’ sex and race and ethnicity</vt:lpstr>
      <vt:lpstr> Qualitative commentary displays these challenges</vt:lpstr>
      <vt:lpstr>PowerPoint Presentation</vt:lpstr>
      <vt:lpstr>We asked Participants their opinion about different strategies to support racial/ethnic equity across Five categories Cont.</vt:lpstr>
      <vt:lpstr>PowerPoint Presentation</vt:lpstr>
      <vt:lpstr>Qualitative responses SUGGEST  WHY THEY ARE NOT WORKING</vt:lpstr>
      <vt:lpstr>PowerPoint Presentation</vt:lpstr>
      <vt:lpstr>PowerPoint Presentation</vt:lpstr>
      <vt:lpstr>PowerPoint Presentation</vt:lpstr>
      <vt:lpstr>Recommendations for retention and promotion</vt:lpstr>
      <vt:lpstr>Stakeholders with change making capacity and funding are key</vt:lpstr>
      <vt:lpstr>PowerPoint Presentation</vt:lpstr>
      <vt:lpstr>Inclusion criteria for scoping review</vt:lpstr>
      <vt:lpstr>PowerPoint Presentation</vt:lpstr>
      <vt:lpstr>PowerPoint Presentation</vt:lpstr>
      <vt:lpstr>PowerPoint Presentation</vt:lpstr>
      <vt:lpstr>PowerPoint Presentation</vt:lpstr>
      <vt:lpstr>Number of studies included by Health Science Discipline Targeted</vt:lpstr>
      <vt:lpstr>PowerPoint Presentation</vt:lpstr>
      <vt:lpstr>PowerPoint Presentation</vt:lpstr>
      <vt:lpstr>Article Types</vt:lpstr>
      <vt:lpstr>PowerPoint Presentation</vt:lpstr>
      <vt:lpstr>PowerPoint Presentation</vt:lpstr>
      <vt:lpstr>PowerPoint Presentation</vt:lpstr>
      <vt:lpstr>COMMON LIMITATIONS OF STRATEGIES</vt:lpstr>
      <vt:lpstr>PowerPoint Presentation</vt:lpstr>
      <vt:lpstr>1. Change and evaluate institutional policies</vt:lpstr>
      <vt:lpstr>PowerPoint Presentation</vt:lpstr>
      <vt:lpstr>3. Expand eligibility for participation in pathway programs and degree programs</vt:lpstr>
      <vt:lpstr>4. Institutional Partnerships for Career Development</vt:lpstr>
      <vt:lpstr>5. Strengthening scholar networks</vt:lpstr>
      <vt:lpstr>Preliminary Recommendations</vt:lpstr>
      <vt:lpstr>Preliminary Recommendations</vt:lpstr>
      <vt:lpstr>Preliminary Recommendations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Cohen, Lauren</dc:creator>
  <cp:lastModifiedBy>Alegria, Margarita,PHD</cp:lastModifiedBy>
  <cp:revision>12</cp:revision>
  <dcterms:created xsi:type="dcterms:W3CDTF">2022-09-08T21:06:48Z</dcterms:created>
  <dcterms:modified xsi:type="dcterms:W3CDTF">2022-10-04T21:24:49Z</dcterms:modified>
</cp:coreProperties>
</file>